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92" r:id="rId2"/>
  </p:sldMasterIdLst>
  <p:notesMasterIdLst>
    <p:notesMasterId r:id="rId10"/>
  </p:notesMasterIdLst>
  <p:sldIdLst>
    <p:sldId id="256" r:id="rId3"/>
    <p:sldId id="259" r:id="rId4"/>
    <p:sldId id="260" r:id="rId5"/>
    <p:sldId id="264" r:id="rId6"/>
    <p:sldId id="258" r:id="rId7"/>
    <p:sldId id="263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4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B7EBD-546E-4EA4-A195-19F03FC5FE05}" type="datetimeFigureOut">
              <a:rPr lang="cs-CZ" smtClean="0"/>
              <a:pPr/>
              <a:t>12.10.2020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024DC-5BC3-4D4E-B5D0-7694C71366C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2051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3903-2E02-4BBB-BDC8-E92A7D8843BE}" type="datetimeFigureOut">
              <a:rPr lang="cs-CZ" smtClean="0"/>
              <a:pPr/>
              <a:t>12.10.2020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3F3F24-3BF0-4172-ADC4-816094D97E7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3903-2E02-4BBB-BDC8-E92A7D8843BE}" type="datetimeFigureOut">
              <a:rPr lang="cs-CZ" smtClean="0"/>
              <a:pPr/>
              <a:t>12.10.2020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3F24-3BF0-4172-ADC4-816094D97E7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3903-2E02-4BBB-BDC8-E92A7D8843BE}" type="datetimeFigureOut">
              <a:rPr lang="cs-CZ" smtClean="0"/>
              <a:pPr/>
              <a:t>12.10.2020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3F24-3BF0-4172-ADC4-816094D97E7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CF6DB-2C6D-4944-BAFD-AD72AE035EC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70633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3F904-90D1-4AE8-9EBD-07DEE494A65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94896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6514F-8FBF-4BEC-BEC1-170283D30DB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71977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22FDE-8D25-438C-B235-EA2ED50F74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99638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A40DA-C640-456F-A79F-7035A941F58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28234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D02FC-564F-4660-90C9-79E9D1F7E95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07973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3B402-50F1-4B62-8B95-143B91968FA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46815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83EA-68E3-45C3-AA41-E15A851B3E8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083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3903-2E02-4BBB-BDC8-E92A7D8843BE}" type="datetimeFigureOut">
              <a:rPr lang="cs-CZ" smtClean="0"/>
              <a:pPr/>
              <a:t>12.10.2020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3F3F24-3BF0-4172-ADC4-816094D97E7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B0E0C-AC56-49CB-AB59-A48CB6588D8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18824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F24A2-18F4-4B6D-9FD5-B7659AFDDB8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14033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D309B-C704-4D89-B8B4-89BE5A4E275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699062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279525" y="1600200"/>
            <a:ext cx="25527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984625" y="1600200"/>
            <a:ext cx="25527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1279525" y="3938588"/>
            <a:ext cx="25527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984625" y="3938588"/>
            <a:ext cx="25527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CD12E-1841-46E5-AACB-81C48F6BDC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7434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3903-2E02-4BBB-BDC8-E92A7D8843BE}" type="datetimeFigureOut">
              <a:rPr lang="cs-CZ" smtClean="0"/>
              <a:pPr/>
              <a:t>12.10.2020</a:t>
            </a:fld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3F24-3BF0-4172-ADC4-816094D97E7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3903-2E02-4BBB-BDC8-E92A7D8843BE}" type="datetimeFigureOut">
              <a:rPr lang="cs-CZ" smtClean="0"/>
              <a:pPr/>
              <a:t>12.10.2020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3F24-3BF0-4172-ADC4-816094D97E7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3903-2E02-4BBB-BDC8-E92A7D8843BE}" type="datetimeFigureOut">
              <a:rPr lang="cs-CZ" smtClean="0"/>
              <a:pPr/>
              <a:t>12.10.2020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13F3F24-3BF0-4172-ADC4-816094D97E7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3903-2E02-4BBB-BDC8-E92A7D8843BE}" type="datetimeFigureOut">
              <a:rPr lang="cs-CZ" smtClean="0"/>
              <a:pPr/>
              <a:t>12.10.2020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3F24-3BF0-4172-ADC4-816094D97E7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3903-2E02-4BBB-BDC8-E92A7D8843BE}" type="datetimeFigureOut">
              <a:rPr lang="cs-CZ" smtClean="0"/>
              <a:pPr/>
              <a:t>12.10.2020</a:t>
            </a:fld>
            <a:endParaRPr lang="cs-CZ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3F24-3BF0-4172-ADC4-816094D97E7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3903-2E02-4BBB-BDC8-E92A7D8843BE}" type="datetimeFigureOut">
              <a:rPr lang="cs-CZ" smtClean="0"/>
              <a:pPr/>
              <a:t>12.10.2020</a:t>
            </a:fld>
            <a:endParaRPr lang="cs-CZ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3F24-3BF0-4172-ADC4-816094D97E7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3903-2E02-4BBB-BDC8-E92A7D8843BE}" type="datetimeFigureOut">
              <a:rPr lang="cs-CZ" smtClean="0"/>
              <a:pPr/>
              <a:t>12.10.2020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3F24-3BF0-4172-ADC4-816094D97E7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413903-2E02-4BBB-BDC8-E92A7D8843BE}" type="datetimeFigureOut">
              <a:rPr lang="cs-CZ" smtClean="0"/>
              <a:pPr/>
              <a:t>12.10.2020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3F3F24-3BF0-4172-ADC4-816094D97E7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13A1C-F099-49F1-A06C-73E53CB581F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301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Opakování </a:t>
            </a:r>
            <a:r>
              <a:rPr lang="cs-CZ" dirty="0" smtClean="0"/>
              <a:t>probrané látky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81000" y="260648"/>
            <a:ext cx="8458200" cy="3816424"/>
          </a:xfrm>
        </p:spPr>
        <p:txBody>
          <a:bodyPr>
            <a:noAutofit/>
          </a:bodyPr>
          <a:lstStyle/>
          <a:p>
            <a:pPr algn="ctr"/>
            <a:r>
              <a:rPr lang="cs-CZ" sz="7200" dirty="0" smtClean="0"/>
              <a:t>ELEKTRICKÉ VLASTNOSTI LÁTEK</a:t>
            </a:r>
            <a:endParaRPr lang="cs-CZ" sz="7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400"/>
                            </p:stCondLst>
                            <p:childTnLst>
                              <p:par>
                                <p:cTn id="12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/>
      <p:bldP spid="5" grpId="3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ATOM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57298"/>
            <a:ext cx="8219256" cy="5214973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cs-CZ" sz="3600" dirty="0" smtClean="0"/>
              <a:t>   </a:t>
            </a:r>
            <a:r>
              <a:rPr lang="cs-CZ" sz="3600" u="sng" dirty="0" smtClean="0"/>
              <a:t>Z jakých částí se skládá atom?</a:t>
            </a:r>
          </a:p>
          <a:p>
            <a:r>
              <a:rPr lang="cs-CZ" dirty="0" smtClean="0"/>
              <a:t>atomové jádro, elektronový obal</a:t>
            </a:r>
          </a:p>
          <a:p>
            <a:pPr>
              <a:buNone/>
            </a:pPr>
            <a:r>
              <a:rPr lang="cs-CZ" sz="3600" dirty="0" smtClean="0"/>
              <a:t>   </a:t>
            </a:r>
            <a:r>
              <a:rPr lang="cs-CZ" sz="3600" u="sng" dirty="0" smtClean="0"/>
              <a:t>Jaké částice se nacházejí v jádře?</a:t>
            </a:r>
          </a:p>
          <a:p>
            <a:r>
              <a:rPr lang="cs-CZ" dirty="0" smtClean="0"/>
              <a:t>protony – kladný náboj</a:t>
            </a:r>
          </a:p>
          <a:p>
            <a:r>
              <a:rPr lang="cs-CZ" dirty="0" smtClean="0"/>
              <a:t>neutrony – bez náboje</a:t>
            </a:r>
          </a:p>
          <a:p>
            <a:pPr>
              <a:buNone/>
            </a:pPr>
            <a:r>
              <a:rPr lang="cs-CZ" sz="3600" dirty="0" smtClean="0"/>
              <a:t>   </a:t>
            </a:r>
            <a:r>
              <a:rPr lang="cs-CZ" sz="3600" u="sng" dirty="0" smtClean="0"/>
              <a:t>Jaké částice se nacházejí v obalu?</a:t>
            </a:r>
          </a:p>
          <a:p>
            <a:r>
              <a:rPr lang="cs-CZ" dirty="0" smtClean="0"/>
              <a:t>elektrony – záporný náboj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dirty="0" smtClean="0">
                <a:latin typeface="Times New Roman" pitchFamily="18" charset="0"/>
              </a:rPr>
              <a:t>Model atomu</a:t>
            </a:r>
          </a:p>
        </p:txBody>
      </p:sp>
      <p:grpSp>
        <p:nvGrpSpPr>
          <p:cNvPr id="19459" name="Group 56"/>
          <p:cNvGrpSpPr>
            <a:grpSpLocks/>
          </p:cNvGrpSpPr>
          <p:nvPr/>
        </p:nvGrpSpPr>
        <p:grpSpPr bwMode="auto">
          <a:xfrm>
            <a:off x="2124075" y="2133600"/>
            <a:ext cx="4033838" cy="4033838"/>
            <a:chOff x="1338" y="1344"/>
            <a:chExt cx="2541" cy="2541"/>
          </a:xfrm>
        </p:grpSpPr>
        <p:sp>
          <p:nvSpPr>
            <p:cNvPr id="19475" name="Oval 4"/>
            <p:cNvSpPr>
              <a:spLocks noChangeArrowheads="1"/>
            </p:cNvSpPr>
            <p:nvPr/>
          </p:nvSpPr>
          <p:spPr bwMode="auto">
            <a:xfrm>
              <a:off x="1338" y="1344"/>
              <a:ext cx="2541" cy="254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B7C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9476" name="Oval 5"/>
            <p:cNvSpPr>
              <a:spLocks noChangeArrowheads="1"/>
            </p:cNvSpPr>
            <p:nvPr/>
          </p:nvSpPr>
          <p:spPr bwMode="auto">
            <a:xfrm>
              <a:off x="1927" y="1888"/>
              <a:ext cx="1315" cy="131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2ACA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9477" name="Oval 6"/>
            <p:cNvSpPr>
              <a:spLocks noChangeArrowheads="1"/>
            </p:cNvSpPr>
            <p:nvPr/>
          </p:nvSpPr>
          <p:spPr bwMode="auto">
            <a:xfrm>
              <a:off x="2336" y="2432"/>
              <a:ext cx="136" cy="136"/>
            </a:xfrm>
            <a:prstGeom prst="ellipse">
              <a:avLst/>
            </a:prstGeom>
            <a:solidFill>
              <a:srgbClr val="EF531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19478" name="Oval 7"/>
            <p:cNvSpPr>
              <a:spLocks noChangeArrowheads="1"/>
            </p:cNvSpPr>
            <p:nvPr/>
          </p:nvSpPr>
          <p:spPr bwMode="auto">
            <a:xfrm>
              <a:off x="2653" y="2296"/>
              <a:ext cx="136" cy="136"/>
            </a:xfrm>
            <a:prstGeom prst="ellipse">
              <a:avLst/>
            </a:prstGeom>
            <a:solidFill>
              <a:srgbClr val="EF531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19479" name="Oval 8"/>
            <p:cNvSpPr>
              <a:spLocks noChangeArrowheads="1"/>
            </p:cNvSpPr>
            <p:nvPr/>
          </p:nvSpPr>
          <p:spPr bwMode="auto">
            <a:xfrm>
              <a:off x="2154" y="2659"/>
              <a:ext cx="136" cy="136"/>
            </a:xfrm>
            <a:prstGeom prst="ellipse">
              <a:avLst/>
            </a:prstGeom>
            <a:solidFill>
              <a:srgbClr val="EF531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19480" name="Oval 9"/>
            <p:cNvSpPr>
              <a:spLocks noChangeArrowheads="1"/>
            </p:cNvSpPr>
            <p:nvPr/>
          </p:nvSpPr>
          <p:spPr bwMode="auto">
            <a:xfrm>
              <a:off x="2880" y="2704"/>
              <a:ext cx="136" cy="136"/>
            </a:xfrm>
            <a:prstGeom prst="ellipse">
              <a:avLst/>
            </a:prstGeom>
            <a:solidFill>
              <a:srgbClr val="EF531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19481" name="Oval 10"/>
            <p:cNvSpPr>
              <a:spLocks noChangeArrowheads="1"/>
            </p:cNvSpPr>
            <p:nvPr/>
          </p:nvSpPr>
          <p:spPr bwMode="auto">
            <a:xfrm>
              <a:off x="2381" y="2840"/>
              <a:ext cx="136" cy="136"/>
            </a:xfrm>
            <a:prstGeom prst="ellipse">
              <a:avLst/>
            </a:prstGeom>
            <a:solidFill>
              <a:srgbClr val="EF531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19482" name="Oval 11"/>
            <p:cNvSpPr>
              <a:spLocks noChangeArrowheads="1"/>
            </p:cNvSpPr>
            <p:nvPr/>
          </p:nvSpPr>
          <p:spPr bwMode="auto">
            <a:xfrm>
              <a:off x="2336" y="2115"/>
              <a:ext cx="136" cy="136"/>
            </a:xfrm>
            <a:prstGeom prst="ellipse">
              <a:avLst/>
            </a:prstGeom>
            <a:solidFill>
              <a:srgbClr val="EF531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19483" name="Oval 12"/>
            <p:cNvSpPr>
              <a:spLocks noChangeArrowheads="1"/>
            </p:cNvSpPr>
            <p:nvPr/>
          </p:nvSpPr>
          <p:spPr bwMode="auto">
            <a:xfrm>
              <a:off x="1474" y="2568"/>
              <a:ext cx="136" cy="136"/>
            </a:xfrm>
            <a:prstGeom prst="ellipse">
              <a:avLst/>
            </a:prstGeom>
            <a:solidFill>
              <a:srgbClr val="66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19484" name="Oval 13"/>
            <p:cNvSpPr>
              <a:spLocks noChangeArrowheads="1"/>
            </p:cNvSpPr>
            <p:nvPr/>
          </p:nvSpPr>
          <p:spPr bwMode="auto">
            <a:xfrm>
              <a:off x="2653" y="1525"/>
              <a:ext cx="136" cy="136"/>
            </a:xfrm>
            <a:prstGeom prst="ellipse">
              <a:avLst/>
            </a:prstGeom>
            <a:solidFill>
              <a:srgbClr val="66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19485" name="Oval 14"/>
            <p:cNvSpPr>
              <a:spLocks noChangeArrowheads="1"/>
            </p:cNvSpPr>
            <p:nvPr/>
          </p:nvSpPr>
          <p:spPr bwMode="auto">
            <a:xfrm>
              <a:off x="2744" y="3294"/>
              <a:ext cx="136" cy="136"/>
            </a:xfrm>
            <a:prstGeom prst="ellipse">
              <a:avLst/>
            </a:prstGeom>
            <a:solidFill>
              <a:srgbClr val="66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19486" name="Oval 15"/>
            <p:cNvSpPr>
              <a:spLocks noChangeArrowheads="1"/>
            </p:cNvSpPr>
            <p:nvPr/>
          </p:nvSpPr>
          <p:spPr bwMode="auto">
            <a:xfrm>
              <a:off x="1837" y="2115"/>
              <a:ext cx="136" cy="136"/>
            </a:xfrm>
            <a:prstGeom prst="ellipse">
              <a:avLst/>
            </a:prstGeom>
            <a:solidFill>
              <a:srgbClr val="66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19487" name="Oval 16"/>
            <p:cNvSpPr>
              <a:spLocks noChangeArrowheads="1"/>
            </p:cNvSpPr>
            <p:nvPr/>
          </p:nvSpPr>
          <p:spPr bwMode="auto">
            <a:xfrm>
              <a:off x="3515" y="2478"/>
              <a:ext cx="136" cy="136"/>
            </a:xfrm>
            <a:prstGeom prst="ellipse">
              <a:avLst/>
            </a:prstGeom>
            <a:solidFill>
              <a:srgbClr val="66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19488" name="Oval 17"/>
            <p:cNvSpPr>
              <a:spLocks noChangeArrowheads="1"/>
            </p:cNvSpPr>
            <p:nvPr/>
          </p:nvSpPr>
          <p:spPr bwMode="auto">
            <a:xfrm>
              <a:off x="1973" y="3339"/>
              <a:ext cx="136" cy="136"/>
            </a:xfrm>
            <a:prstGeom prst="ellipse">
              <a:avLst/>
            </a:prstGeom>
            <a:solidFill>
              <a:srgbClr val="66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19489" name="Oval 18"/>
            <p:cNvSpPr>
              <a:spLocks noChangeArrowheads="1"/>
            </p:cNvSpPr>
            <p:nvPr/>
          </p:nvSpPr>
          <p:spPr bwMode="auto">
            <a:xfrm>
              <a:off x="2971" y="2160"/>
              <a:ext cx="136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9490" name="Oval 19"/>
            <p:cNvSpPr>
              <a:spLocks noChangeArrowheads="1"/>
            </p:cNvSpPr>
            <p:nvPr/>
          </p:nvSpPr>
          <p:spPr bwMode="auto">
            <a:xfrm>
              <a:off x="2835" y="2478"/>
              <a:ext cx="136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9491" name="Oval 20"/>
            <p:cNvSpPr>
              <a:spLocks noChangeArrowheads="1"/>
            </p:cNvSpPr>
            <p:nvPr/>
          </p:nvSpPr>
          <p:spPr bwMode="auto">
            <a:xfrm>
              <a:off x="2608" y="2024"/>
              <a:ext cx="136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9492" name="Oval 21"/>
            <p:cNvSpPr>
              <a:spLocks noChangeArrowheads="1"/>
            </p:cNvSpPr>
            <p:nvPr/>
          </p:nvSpPr>
          <p:spPr bwMode="auto">
            <a:xfrm>
              <a:off x="2064" y="2432"/>
              <a:ext cx="136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9493" name="Oval 22"/>
            <p:cNvSpPr>
              <a:spLocks noChangeArrowheads="1"/>
            </p:cNvSpPr>
            <p:nvPr/>
          </p:nvSpPr>
          <p:spPr bwMode="auto">
            <a:xfrm>
              <a:off x="2608" y="2568"/>
              <a:ext cx="136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9494" name="Oval 23"/>
            <p:cNvSpPr>
              <a:spLocks noChangeArrowheads="1"/>
            </p:cNvSpPr>
            <p:nvPr/>
          </p:nvSpPr>
          <p:spPr bwMode="auto">
            <a:xfrm>
              <a:off x="2699" y="2976"/>
              <a:ext cx="136" cy="1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dirty="0">
                <a:solidFill>
                  <a:srgbClr val="000000"/>
                </a:solidFill>
              </a:endParaRPr>
            </a:p>
          </p:txBody>
        </p:sp>
      </p:grpSp>
      <p:sp>
        <p:nvSpPr>
          <p:cNvPr id="19460" name="Line 25"/>
          <p:cNvSpPr>
            <a:spLocks noChangeShapeType="1"/>
          </p:cNvSpPr>
          <p:nvPr/>
        </p:nvSpPr>
        <p:spPr bwMode="auto">
          <a:xfrm flipH="1">
            <a:off x="4500563" y="1125538"/>
            <a:ext cx="1439862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9461" name="Text Box 26"/>
          <p:cNvSpPr txBox="1">
            <a:spLocks noChangeArrowheads="1"/>
          </p:cNvSpPr>
          <p:nvPr/>
        </p:nvSpPr>
        <p:spPr bwMode="auto">
          <a:xfrm>
            <a:off x="6084888" y="981075"/>
            <a:ext cx="230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Atomové jádro</a:t>
            </a:r>
          </a:p>
        </p:txBody>
      </p:sp>
      <p:sp>
        <p:nvSpPr>
          <p:cNvPr id="19462" name="Line 27"/>
          <p:cNvSpPr>
            <a:spLocks noChangeShapeType="1"/>
          </p:cNvSpPr>
          <p:nvPr/>
        </p:nvSpPr>
        <p:spPr bwMode="auto">
          <a:xfrm flipH="1" flipV="1">
            <a:off x="5364163" y="5084763"/>
            <a:ext cx="20875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9463" name="Text Box 28"/>
          <p:cNvSpPr txBox="1">
            <a:spLocks noChangeArrowheads="1"/>
          </p:cNvSpPr>
          <p:nvPr/>
        </p:nvSpPr>
        <p:spPr bwMode="auto">
          <a:xfrm>
            <a:off x="6300788" y="5661025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Elektronový obal</a:t>
            </a:r>
          </a:p>
        </p:txBody>
      </p:sp>
      <p:sp>
        <p:nvSpPr>
          <p:cNvPr id="19464" name="Line 29"/>
          <p:cNvSpPr>
            <a:spLocks noChangeShapeType="1"/>
          </p:cNvSpPr>
          <p:nvPr/>
        </p:nvSpPr>
        <p:spPr bwMode="auto">
          <a:xfrm flipH="1">
            <a:off x="5651500" y="3500438"/>
            <a:ext cx="17287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9465" name="Text Box 30"/>
          <p:cNvSpPr txBox="1">
            <a:spLocks noChangeArrowheads="1"/>
          </p:cNvSpPr>
          <p:nvPr/>
        </p:nvSpPr>
        <p:spPr bwMode="auto">
          <a:xfrm>
            <a:off x="7164388" y="3429000"/>
            <a:ext cx="22320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6666CC"/>
                </a:solidFill>
                <a:latin typeface="Times New Roman" pitchFamily="18" charset="0"/>
              </a:rPr>
              <a:t>Elektron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6666CC"/>
                </a:solidFill>
                <a:latin typeface="Times New Roman" pitchFamily="18" charset="0"/>
              </a:rPr>
              <a:t>záporný náboj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9466" name="Line 31"/>
          <p:cNvSpPr>
            <a:spLocks noChangeShapeType="1"/>
          </p:cNvSpPr>
          <p:nvPr/>
        </p:nvSpPr>
        <p:spPr bwMode="auto">
          <a:xfrm>
            <a:off x="1547813" y="2276475"/>
            <a:ext cx="22320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9467" name="Text Box 32"/>
          <p:cNvSpPr txBox="1">
            <a:spLocks noChangeArrowheads="1"/>
          </p:cNvSpPr>
          <p:nvPr/>
        </p:nvSpPr>
        <p:spPr bwMode="auto">
          <a:xfrm>
            <a:off x="611188" y="2133600"/>
            <a:ext cx="187325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EF5315"/>
                </a:solidFill>
                <a:latin typeface="Times New Roman" pitchFamily="18" charset="0"/>
              </a:rPr>
              <a:t>Proton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EF5315"/>
                </a:solidFill>
                <a:latin typeface="Times New Roman" pitchFamily="18" charset="0"/>
              </a:rPr>
              <a:t>kladný náboj</a:t>
            </a:r>
          </a:p>
        </p:txBody>
      </p:sp>
      <p:sp>
        <p:nvSpPr>
          <p:cNvPr id="19468" name="Line 33"/>
          <p:cNvSpPr>
            <a:spLocks noChangeShapeType="1"/>
          </p:cNvSpPr>
          <p:nvPr/>
        </p:nvSpPr>
        <p:spPr bwMode="auto">
          <a:xfrm flipV="1">
            <a:off x="1403350" y="4005263"/>
            <a:ext cx="1944688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9469" name="Text Box 34"/>
          <p:cNvSpPr txBox="1">
            <a:spLocks noChangeArrowheads="1"/>
          </p:cNvSpPr>
          <p:nvPr/>
        </p:nvSpPr>
        <p:spPr bwMode="auto">
          <a:xfrm>
            <a:off x="539750" y="5084763"/>
            <a:ext cx="20161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99CC00"/>
                </a:solidFill>
                <a:latin typeface="Times New Roman" pitchFamily="18" charset="0"/>
              </a:rPr>
              <a:t>Neutron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99CC00"/>
                </a:solidFill>
                <a:latin typeface="Times New Roman" pitchFamily="18" charset="0"/>
              </a:rPr>
              <a:t>bez náboje</a:t>
            </a:r>
          </a:p>
        </p:txBody>
      </p:sp>
      <p:sp>
        <p:nvSpPr>
          <p:cNvPr id="2" name="Výbuch 1 1"/>
          <p:cNvSpPr/>
          <p:nvPr/>
        </p:nvSpPr>
        <p:spPr>
          <a:xfrm>
            <a:off x="5846763" y="438150"/>
            <a:ext cx="2447925" cy="1543050"/>
          </a:xfrm>
          <a:prstGeom prst="irregularSeal1">
            <a:avLst/>
          </a:prstGeom>
          <a:solidFill>
            <a:srgbClr val="DFF51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5" name="Výbuch 1 34"/>
          <p:cNvSpPr/>
          <p:nvPr/>
        </p:nvSpPr>
        <p:spPr>
          <a:xfrm rot="20949409">
            <a:off x="147638" y="1628775"/>
            <a:ext cx="2703512" cy="2068513"/>
          </a:xfrm>
          <a:prstGeom prst="irregularSeal1">
            <a:avLst/>
          </a:prstGeom>
          <a:solidFill>
            <a:srgbClr val="DFF51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6" name="Výbuch 1 35"/>
          <p:cNvSpPr/>
          <p:nvPr/>
        </p:nvSpPr>
        <p:spPr>
          <a:xfrm rot="2475241">
            <a:off x="6742113" y="3167063"/>
            <a:ext cx="2447925" cy="1935162"/>
          </a:xfrm>
          <a:prstGeom prst="irregularSeal1">
            <a:avLst/>
          </a:prstGeom>
          <a:solidFill>
            <a:srgbClr val="DFF51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7" name="Výbuch 1 36"/>
          <p:cNvSpPr/>
          <p:nvPr/>
        </p:nvSpPr>
        <p:spPr>
          <a:xfrm>
            <a:off x="5959475" y="5192713"/>
            <a:ext cx="3005138" cy="1393825"/>
          </a:xfrm>
          <a:prstGeom prst="irregularSeal1">
            <a:avLst/>
          </a:prstGeom>
          <a:solidFill>
            <a:srgbClr val="DFF51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38" name="Výbuch 1 37"/>
          <p:cNvSpPr/>
          <p:nvPr/>
        </p:nvSpPr>
        <p:spPr>
          <a:xfrm>
            <a:off x="276225" y="4738688"/>
            <a:ext cx="2446338" cy="1847850"/>
          </a:xfrm>
          <a:prstGeom prst="irregularSeal1">
            <a:avLst/>
          </a:prstGeom>
          <a:solidFill>
            <a:srgbClr val="DFF51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111837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074" grpId="0"/>
      <p:bldP spid="2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u="sng" dirty="0" smtClean="0"/>
              <a:t/>
            </a:r>
            <a:br>
              <a:rPr lang="cs-CZ" sz="3200" b="1" u="sng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365769"/>
          </a:xfrm>
          <a:ln w="2857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600" dirty="0" smtClean="0"/>
              <a:t>Elektricky </a:t>
            </a:r>
            <a:r>
              <a:rPr lang="cs-CZ" sz="3600" u="sng" dirty="0" smtClean="0"/>
              <a:t>NEUTRÁLNÍ ATO</a:t>
            </a:r>
            <a:r>
              <a:rPr lang="cs-CZ" sz="3600" dirty="0" smtClean="0"/>
              <a:t>M</a:t>
            </a:r>
          </a:p>
          <a:p>
            <a:r>
              <a:rPr lang="cs-CZ" dirty="0" smtClean="0"/>
              <a:t>stejný počet elektronů a protonů</a:t>
            </a:r>
          </a:p>
          <a:p>
            <a:pPr>
              <a:buNone/>
            </a:pPr>
            <a:r>
              <a:rPr lang="cs-CZ" sz="3600" u="sng" dirty="0" smtClean="0"/>
              <a:t>KLADNÝ IONT</a:t>
            </a:r>
          </a:p>
          <a:p>
            <a:r>
              <a:rPr lang="cs-CZ" dirty="0" smtClean="0"/>
              <a:t>větší počet protonů</a:t>
            </a:r>
          </a:p>
          <a:p>
            <a:pPr>
              <a:buNone/>
            </a:pPr>
            <a:r>
              <a:rPr lang="cs-CZ" u="sng" dirty="0" smtClean="0"/>
              <a:t>ZÁPORNÝ ION</a:t>
            </a:r>
            <a:r>
              <a:rPr lang="cs-CZ" dirty="0" smtClean="0"/>
              <a:t>T</a:t>
            </a:r>
          </a:p>
          <a:p>
            <a:r>
              <a:rPr lang="cs-CZ" dirty="0" smtClean="0"/>
              <a:t>větší počet elektronů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3600" u="sng" dirty="0" smtClean="0"/>
              <a:t>Jak můžeme zelektrovat těleso?</a:t>
            </a:r>
          </a:p>
          <a:p>
            <a:r>
              <a:rPr lang="cs-CZ" dirty="0" smtClean="0"/>
              <a:t>třením</a:t>
            </a:r>
          </a:p>
          <a:p>
            <a:pPr>
              <a:buNone/>
            </a:pPr>
            <a:r>
              <a:rPr lang="cs-CZ" sz="3600" dirty="0" smtClean="0"/>
              <a:t>  </a:t>
            </a:r>
            <a:r>
              <a:rPr lang="cs-CZ" sz="3600" u="sng" dirty="0" smtClean="0"/>
              <a:t>Uveď několik příkladů zelektrovaných těles.</a:t>
            </a:r>
          </a:p>
          <a:p>
            <a:r>
              <a:rPr lang="cs-CZ" dirty="0" smtClean="0"/>
              <a:t>vlasy a hřeben, obrazovka zapnuté televize a hedvábný papír, pepř a plastová lžička, svetr a vlasy…</a:t>
            </a:r>
          </a:p>
          <a:p>
            <a:endParaRPr lang="cs-CZ" dirty="0" smtClean="0"/>
          </a:p>
          <a:p>
            <a:endParaRPr lang="cs-CZ" u="sng" dirty="0" smtClean="0"/>
          </a:p>
          <a:p>
            <a:endParaRPr lang="cs-CZ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>
                <a:latin typeface="Times New Roman" pitchFamily="18" charset="0"/>
              </a:rPr>
              <a:t>Elektrická síla			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</a:rPr>
              <a:t>Třením se tělesa zelektrují</a:t>
            </a:r>
          </a:p>
          <a:p>
            <a:r>
              <a:rPr lang="cs-CZ" dirty="0">
                <a:latin typeface="Times New Roman" pitchFamily="18" charset="0"/>
              </a:rPr>
              <a:t>Zelektrovaná tělesa  se mohou přitahovat nebo odpuzovat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268538" y="4005263"/>
            <a:ext cx="1655762" cy="215900"/>
            <a:chOff x="1429" y="2523"/>
            <a:chExt cx="1043" cy="136"/>
          </a:xfrm>
        </p:grpSpPr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1429" y="2523"/>
              <a:ext cx="136" cy="136"/>
            </a:xfrm>
            <a:prstGeom prst="ellipse">
              <a:avLst/>
            </a:prstGeom>
            <a:solidFill>
              <a:srgbClr val="66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dirty="0"/>
                <a:t>-</a:t>
              </a: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2336" y="2523"/>
              <a:ext cx="136" cy="136"/>
            </a:xfrm>
            <a:prstGeom prst="ellipse">
              <a:avLst/>
            </a:prstGeom>
            <a:solidFill>
              <a:srgbClr val="EF531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dirty="0"/>
                <a:t>+</a:t>
              </a:r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1565" y="2614"/>
              <a:ext cx="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 flipH="1">
              <a:off x="1973" y="2614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 dirty="0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908175" y="4652963"/>
            <a:ext cx="2374900" cy="215900"/>
            <a:chOff x="1202" y="2931"/>
            <a:chExt cx="1496" cy="136"/>
          </a:xfrm>
        </p:grpSpPr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1655" y="2931"/>
              <a:ext cx="136" cy="136"/>
            </a:xfrm>
            <a:prstGeom prst="ellipse">
              <a:avLst/>
            </a:prstGeom>
            <a:solidFill>
              <a:srgbClr val="EF531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dirty="0"/>
                <a:t>+</a:t>
              </a:r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>
              <a:off x="2154" y="2931"/>
              <a:ext cx="136" cy="136"/>
            </a:xfrm>
            <a:prstGeom prst="ellipse">
              <a:avLst/>
            </a:prstGeom>
            <a:solidFill>
              <a:srgbClr val="EF531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dirty="0"/>
                <a:t>+</a:t>
              </a:r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 flipH="1">
              <a:off x="1202" y="297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2290" y="2976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 dirty="0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979613" y="5300663"/>
            <a:ext cx="2232025" cy="215900"/>
            <a:chOff x="1247" y="3339"/>
            <a:chExt cx="1406" cy="136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2154" y="3339"/>
              <a:ext cx="136" cy="136"/>
            </a:xfrm>
            <a:prstGeom prst="ellipse">
              <a:avLst/>
            </a:prstGeom>
            <a:solidFill>
              <a:srgbClr val="66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dirty="0"/>
                <a:t>-</a:t>
              </a:r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1655" y="3339"/>
              <a:ext cx="136" cy="136"/>
            </a:xfrm>
            <a:prstGeom prst="ellipse">
              <a:avLst/>
            </a:prstGeom>
            <a:solidFill>
              <a:srgbClr val="66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dirty="0"/>
                <a:t>-</a:t>
              </a:r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H="1">
              <a:off x="1247" y="3385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2290" y="3385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 dirty="0"/>
            </a:p>
          </p:txBody>
        </p:sp>
      </p:grp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4427538" y="386080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přitahují se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356100" y="4797425"/>
            <a:ext cx="2449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odpuzují se</a:t>
            </a:r>
          </a:p>
        </p:txBody>
      </p:sp>
      <p:pic>
        <p:nvPicPr>
          <p:cNvPr id="4120" name="Picture 24" descr="Bez názvu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422" b="3085"/>
          <a:stretch>
            <a:fillRect/>
          </a:stretch>
        </p:blipFill>
        <p:spPr bwMode="auto">
          <a:xfrm>
            <a:off x="4857750" y="1341438"/>
            <a:ext cx="3962400" cy="48958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099" grpId="1" build="p"/>
      <p:bldP spid="4113" grpId="0"/>
      <p:bldP spid="4113" grpId="1"/>
      <p:bldP spid="4114" grpId="0"/>
      <p:bldP spid="41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66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 smtClean="0"/>
              <a:t>Pokusem zelektruj tělesa a zjisti, zda se přitahují nebo odpuzují.</a:t>
            </a:r>
            <a:endParaRPr lang="cs-CZ" b="1" u="sng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u="sng" dirty="0" smtClean="0"/>
              <a:t>Použij následující pomůcky</a:t>
            </a:r>
          </a:p>
          <a:p>
            <a:r>
              <a:rPr lang="cs-CZ" dirty="0" smtClean="0"/>
              <a:t>igelitové proužky</a:t>
            </a:r>
          </a:p>
          <a:p>
            <a:r>
              <a:rPr lang="cs-CZ" dirty="0" smtClean="0"/>
              <a:t>pravítko</a:t>
            </a:r>
          </a:p>
          <a:p>
            <a:r>
              <a:rPr lang="cs-CZ" dirty="0" smtClean="0"/>
              <a:t>vlasy</a:t>
            </a:r>
          </a:p>
          <a:p>
            <a:r>
              <a:rPr lang="cs-CZ" dirty="0" smtClean="0"/>
              <a:t>oděv</a:t>
            </a:r>
          </a:p>
          <a:p>
            <a:r>
              <a:rPr lang="cs-CZ" dirty="0" smtClean="0"/>
              <a:t>voda</a:t>
            </a:r>
          </a:p>
        </p:txBody>
      </p:sp>
    </p:spTree>
    <p:extLst>
      <p:ext uri="{BB962C8B-B14F-4D97-AF65-F5344CB8AC3E}">
        <p14:creationId xmlns:p14="http://schemas.microsoft.com/office/powerpoint/2010/main" xmlns="" val="38509125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Šablona návrhu Stoh knih">
  <a:themeElements>
    <a:clrScheme name="Šablona návrhu Stoh kni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Šablona návrhu Stoh knih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Stoh kni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250</TotalTime>
  <Words>171</Words>
  <Application>Microsoft Office PowerPoint</Application>
  <PresentationFormat>Předvádění na obrazovce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Cesta</vt:lpstr>
      <vt:lpstr>Šablona návrhu Stoh knih</vt:lpstr>
      <vt:lpstr>Opakování probrané látky</vt:lpstr>
      <vt:lpstr>ATOM</vt:lpstr>
      <vt:lpstr>Model atomu</vt:lpstr>
      <vt:lpstr>  </vt:lpstr>
      <vt:lpstr>Snímek 5</vt:lpstr>
      <vt:lpstr>Elektrická síla    </vt:lpstr>
      <vt:lpstr>Pokusem zelektruj tělesa a zjisti, zda se přitahují nebo odpuzují.</vt:lpstr>
    </vt:vector>
  </TitlesOfParts>
  <Company>1. ZŠ Klášterec nad Ohří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Trubirohova</dc:creator>
  <cp:lastModifiedBy>Administrator</cp:lastModifiedBy>
  <cp:revision>35</cp:revision>
  <dcterms:created xsi:type="dcterms:W3CDTF">2012-02-24T07:11:10Z</dcterms:created>
  <dcterms:modified xsi:type="dcterms:W3CDTF">2020-10-12T06:19:07Z</dcterms:modified>
</cp:coreProperties>
</file>