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66" r:id="rId7"/>
    <p:sldId id="271" r:id="rId8"/>
    <p:sldId id="272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001A8-C20D-4EEA-8A0B-C0B223AE3D99}" type="datetimeFigureOut">
              <a:rPr lang="cs-CZ" smtClean="0"/>
              <a:pPr/>
              <a:t>27.02.2021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C324AE-C9C6-4C76-BB70-82A92F7E82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IMG_0005.jpg"/>
          <p:cNvPicPr>
            <a:picLocks noChangeAspect="1"/>
          </p:cNvPicPr>
          <p:nvPr/>
        </p:nvPicPr>
        <p:blipFill>
          <a:blip r:embed="rId2" cstate="print"/>
          <a:srcRect l="5461" t="39500" r="76723" b="37400"/>
          <a:stretch>
            <a:fillRect/>
          </a:stretch>
        </p:blipFill>
        <p:spPr>
          <a:xfrm>
            <a:off x="971600" y="632689"/>
            <a:ext cx="2304256" cy="422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ázek 4" descr="MB900178345.JPG"/>
          <p:cNvPicPr>
            <a:picLocks noChangeAspect="1"/>
          </p:cNvPicPr>
          <p:nvPr/>
        </p:nvPicPr>
        <p:blipFill>
          <a:blip r:embed="rId3" cstate="print"/>
          <a:srcRect l="18500" t="2751" r="18500"/>
          <a:stretch>
            <a:fillRect/>
          </a:stretch>
        </p:blipFill>
        <p:spPr>
          <a:xfrm>
            <a:off x="5004048" y="404664"/>
            <a:ext cx="3672408" cy="5668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latin typeface="Arial Black" pitchFamily="34" charset="0"/>
              </a:rPr>
              <a:t>Objem</a:t>
            </a:r>
            <a:br>
              <a:rPr lang="cs-CZ" sz="4000" b="1" dirty="0" smtClean="0">
                <a:latin typeface="Arial Black" pitchFamily="34" charset="0"/>
              </a:rPr>
            </a:br>
            <a:r>
              <a:rPr lang="cs-CZ" sz="4000" b="1" dirty="0" smtClean="0">
                <a:latin typeface="Arial Black" pitchFamily="34" charset="0"/>
              </a:rPr>
              <a:t>kapalin</a:t>
            </a:r>
            <a:endParaRPr lang="cs-CZ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Doplň do vět vhodné jednotky objemu: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těsta potřebujeme 1____ mléka.</a:t>
            </a:r>
          </a:p>
          <a:p>
            <a:r>
              <a:rPr lang="cs-CZ" dirty="0" smtClean="0"/>
              <a:t>Do bazénu jsme napustili 40 _____ vody.</a:t>
            </a:r>
          </a:p>
          <a:p>
            <a:r>
              <a:rPr lang="cs-CZ" dirty="0" smtClean="0"/>
              <a:t>V injekci bylo 1,7 ______ očkovací látky.</a:t>
            </a:r>
          </a:p>
          <a:p>
            <a:r>
              <a:rPr lang="cs-CZ" dirty="0" smtClean="0"/>
              <a:t>Úsporná myčka na nádobí spotřebuje na jedno umytí jen 12 _____ vody.</a:t>
            </a:r>
          </a:p>
          <a:p>
            <a:r>
              <a:rPr lang="cs-CZ" dirty="0" smtClean="0"/>
              <a:t>V restauraci jsme si objednali 3 _____ džusu.</a:t>
            </a:r>
          </a:p>
          <a:p>
            <a:r>
              <a:rPr lang="cs-CZ" dirty="0" smtClean="0"/>
              <a:t>Použij tyto jednotky: </a:t>
            </a:r>
            <a:r>
              <a:rPr lang="cs-CZ" dirty="0" smtClean="0">
                <a:latin typeface="Monotype Corsiva" pitchFamily="66" charset="0"/>
              </a:rPr>
              <a:t>ml, l, </a:t>
            </a:r>
            <a:r>
              <a:rPr lang="cs-CZ" dirty="0" err="1" smtClean="0">
                <a:latin typeface="Monotype Corsiva" pitchFamily="66" charset="0"/>
              </a:rPr>
              <a:t>hl</a:t>
            </a:r>
            <a:r>
              <a:rPr lang="cs-CZ" dirty="0" smtClean="0">
                <a:latin typeface="Monotype Corsiva" pitchFamily="66" charset="0"/>
              </a:rPr>
              <a:t>, dl,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4788024" y="1567167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l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5796136" y="2071223"/>
            <a:ext cx="100811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2060"/>
                </a:solidFill>
                <a:latin typeface="Arial Black" pitchFamily="34" charset="0"/>
              </a:rPr>
              <a:t>hl</a:t>
            </a:r>
            <a:endParaRPr lang="cs-CZ" sz="2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707904" y="2708920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ml</a:t>
            </a:r>
          </a:p>
        </p:txBody>
      </p:sp>
      <p:sp>
        <p:nvSpPr>
          <p:cNvPr id="7" name="Elipsa 6"/>
          <p:cNvSpPr/>
          <p:nvPr/>
        </p:nvSpPr>
        <p:spPr>
          <a:xfrm>
            <a:off x="3059832" y="3789040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l</a:t>
            </a:r>
          </a:p>
        </p:txBody>
      </p:sp>
      <p:sp>
        <p:nvSpPr>
          <p:cNvPr id="8" name="Elipsa 7"/>
          <p:cNvSpPr/>
          <p:nvPr/>
        </p:nvSpPr>
        <p:spPr>
          <a:xfrm>
            <a:off x="6156176" y="4305137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dl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Převeď na uvedenou jednotku: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 m</a:t>
            </a:r>
            <a:r>
              <a:rPr lang="cs-CZ" dirty="0" smtClean="0">
                <a:latin typeface="Franklin Gothic Medium"/>
              </a:rPr>
              <a:t>³</a:t>
            </a:r>
            <a:r>
              <a:rPr lang="cs-CZ" dirty="0" smtClean="0"/>
              <a:t> =_________l</a:t>
            </a:r>
          </a:p>
          <a:p>
            <a:r>
              <a:rPr lang="cs-CZ" dirty="0" smtClean="0"/>
              <a:t>2 470 l= _________m</a:t>
            </a:r>
            <a:r>
              <a:rPr lang="cs-CZ" dirty="0" smtClean="0">
                <a:latin typeface="Franklin Gothic Medium"/>
              </a:rPr>
              <a:t>³</a:t>
            </a:r>
            <a:endParaRPr lang="cs-CZ" dirty="0" smtClean="0"/>
          </a:p>
          <a:p>
            <a:r>
              <a:rPr lang="cs-CZ" dirty="0" smtClean="0"/>
              <a:t>540 dm</a:t>
            </a:r>
            <a:r>
              <a:rPr lang="cs-CZ" dirty="0" smtClean="0">
                <a:latin typeface="Franklin Gothic Medium"/>
              </a:rPr>
              <a:t>³= __________l</a:t>
            </a:r>
          </a:p>
          <a:p>
            <a:r>
              <a:rPr lang="cs-CZ" dirty="0" smtClean="0">
                <a:latin typeface="Franklin Gothic Medium"/>
              </a:rPr>
              <a:t>530 ml = __________cm³</a:t>
            </a:r>
          </a:p>
          <a:p>
            <a:r>
              <a:rPr lang="cs-CZ" dirty="0" smtClean="0">
                <a:latin typeface="Franklin Gothic Medium"/>
              </a:rPr>
              <a:t>670 ml = __________ l</a:t>
            </a:r>
          </a:p>
          <a:p>
            <a:r>
              <a:rPr lang="cs-CZ" dirty="0" smtClean="0">
                <a:latin typeface="Franklin Gothic Medium"/>
              </a:rPr>
              <a:t>7 cm³ = __________ml</a:t>
            </a:r>
          </a:p>
          <a:p>
            <a:r>
              <a:rPr lang="cs-CZ" dirty="0" smtClean="0">
                <a:latin typeface="Franklin Gothic Medium"/>
              </a:rPr>
              <a:t>4 m³ = ________________cm³</a:t>
            </a:r>
          </a:p>
          <a:p>
            <a:r>
              <a:rPr lang="cs-CZ" dirty="0" smtClean="0">
                <a:latin typeface="Franklin Gothic Medium"/>
              </a:rPr>
              <a:t>7 800cm³ = ___________l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979712" y="1628800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3 000</a:t>
            </a:r>
            <a:endParaRPr lang="cs-CZ" sz="24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1760" y="2132856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2,47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771800" y="2636912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540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555776" y="3212976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530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483768" y="3717032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0,67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339752" y="4293096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339752" y="4797152"/>
            <a:ext cx="26642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4 000 </a:t>
            </a:r>
            <a:r>
              <a:rPr lang="cs-CZ" sz="2400" b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000</a:t>
            </a:r>
            <a:endParaRPr lang="cs-CZ" sz="24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131840" y="5301208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7,8</a:t>
            </a:r>
          </a:p>
        </p:txBody>
      </p:sp>
      <p:pic>
        <p:nvPicPr>
          <p:cNvPr id="14" name="Obrázek 13" descr="MB90034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060848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Jakou nejvhodnější odměrnou nádobu zvolíš, budeš-li chtít zjistit: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objem mléka na kaši </a:t>
            </a:r>
          </a:p>
          <a:p>
            <a:r>
              <a:rPr lang="cs-CZ" dirty="0" smtClean="0"/>
              <a:t>množství očkovací látky</a:t>
            </a:r>
          </a:p>
          <a:p>
            <a:r>
              <a:rPr lang="cs-CZ" dirty="0" smtClean="0"/>
              <a:t>chemikálii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MB900237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581128"/>
            <a:ext cx="1396752" cy="1396752"/>
          </a:xfrm>
          <a:prstGeom prst="rect">
            <a:avLst/>
          </a:prstGeom>
        </p:spPr>
      </p:pic>
      <p:pic>
        <p:nvPicPr>
          <p:cNvPr id="5" name="Obrázek 4" descr="MB90034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581128"/>
            <a:ext cx="1252736" cy="1252736"/>
          </a:xfrm>
          <a:prstGeom prst="rect">
            <a:avLst/>
          </a:prstGeom>
        </p:spPr>
      </p:pic>
      <p:pic>
        <p:nvPicPr>
          <p:cNvPr id="6" name="Obrázek 5" descr="IMG_0005.jpg"/>
          <p:cNvPicPr>
            <a:picLocks noChangeAspect="1"/>
          </p:cNvPicPr>
          <p:nvPr/>
        </p:nvPicPr>
        <p:blipFill>
          <a:blip r:embed="rId4" cstate="print"/>
          <a:srcRect l="35154" t="8001" r="45546" b="73099"/>
          <a:stretch>
            <a:fillRect/>
          </a:stretch>
        </p:blipFill>
        <p:spPr>
          <a:xfrm>
            <a:off x="7020272" y="1412776"/>
            <a:ext cx="1296144" cy="1794661"/>
          </a:xfrm>
          <a:prstGeom prst="rect">
            <a:avLst/>
          </a:prstGeom>
        </p:spPr>
      </p:pic>
      <p:cxnSp>
        <p:nvCxnSpPr>
          <p:cNvPr id="8" name="Pravoúhlá spojovací čára 7"/>
          <p:cNvCxnSpPr/>
          <p:nvPr/>
        </p:nvCxnSpPr>
        <p:spPr>
          <a:xfrm flipV="1">
            <a:off x="2699792" y="2996952"/>
            <a:ext cx="4968552" cy="72008"/>
          </a:xfrm>
          <a:prstGeom prst="bentConnector3">
            <a:avLst>
              <a:gd name="adj1" fmla="val 5028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ravoúhlá spojovací čára 13"/>
          <p:cNvCxnSpPr/>
          <p:nvPr/>
        </p:nvCxnSpPr>
        <p:spPr>
          <a:xfrm rot="16200000" flipH="1">
            <a:off x="4824028" y="2672916"/>
            <a:ext cx="2520280" cy="21602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Pravoúhlá spojovací čára 15"/>
          <p:cNvCxnSpPr/>
          <p:nvPr/>
        </p:nvCxnSpPr>
        <p:spPr>
          <a:xfrm rot="5400000">
            <a:off x="2303748" y="2672916"/>
            <a:ext cx="2952328" cy="1296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Jak měříme objem kapalin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76064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Odměrkou</a:t>
            </a:r>
            <a:r>
              <a:rPr lang="cs-CZ" dirty="0" smtClean="0">
                <a:solidFill>
                  <a:srgbClr val="00B050"/>
                </a:solidFill>
              </a:rPr>
              <a:t>				</a:t>
            </a:r>
            <a:r>
              <a:rPr lang="cs-CZ" dirty="0" smtClean="0">
                <a:solidFill>
                  <a:srgbClr val="FF0000"/>
                </a:solidFill>
              </a:rPr>
              <a:t>Odměrným válcem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Nádobou, která je určena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konkrétní hodnotou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518px-Simple_Measuring_C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08720"/>
            <a:ext cx="2520280" cy="2914378"/>
          </a:xfrm>
          <a:prstGeom prst="rect">
            <a:avLst/>
          </a:prstGeom>
        </p:spPr>
      </p:pic>
      <p:pic>
        <p:nvPicPr>
          <p:cNvPr id="5" name="Obrázek 4" descr="256px-Measuring_cylinder_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484784"/>
            <a:ext cx="2061905" cy="4824536"/>
          </a:xfrm>
          <a:prstGeom prst="rect">
            <a:avLst/>
          </a:prstGeom>
        </p:spPr>
      </p:pic>
      <p:pic>
        <p:nvPicPr>
          <p:cNvPr id="6" name="Obrázek 5" descr="480px-Půlli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33056"/>
            <a:ext cx="2232248" cy="27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Před měřením kapalin zjistíme: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V jakých jednotkách je stupnice odměrného válce.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Kolik jednotek odpovídá jednomu dílku stupnice.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Jaký je měřící rozsah stupnice (nejmenší a největší objem můžeme měřit).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Jak postupujeme při měření objemu kapalin?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Vybereme vhodný odměrný válec.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Odměrný válec postavíme na vodorovnou podložku.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Kapalinu přelijeme do odměrného válce.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Po ustálení kapaliny odstraníme skleněnou tyčinkou bublinky.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Na stupnici se díváme kolmo.</a:t>
            </a:r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Určíme objem kapaliny podle rovné části hladiny.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Příklad určení objemu kapaliny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 descr="measuring-cyli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1812823" cy="55385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59832" y="1916832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Rozsah válce:		500ml</a:t>
            </a:r>
          </a:p>
          <a:p>
            <a:r>
              <a:rPr lang="cs-CZ" sz="4000" dirty="0" smtClean="0">
                <a:solidFill>
                  <a:srgbClr val="0070C0"/>
                </a:solidFill>
              </a:rPr>
              <a:t>1 dílek:			5ml</a:t>
            </a:r>
          </a:p>
          <a:p>
            <a:endParaRPr lang="cs-CZ" sz="4000" dirty="0" smtClean="0"/>
          </a:p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V = 375ml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0001.jpg"/>
          <p:cNvPicPr>
            <a:picLocks noChangeAspect="1"/>
          </p:cNvPicPr>
          <p:nvPr/>
        </p:nvPicPr>
        <p:blipFill>
          <a:blip r:embed="rId2" cstate="print"/>
          <a:srcRect l="62456" t="54909" r="31745" b="7688"/>
          <a:stretch>
            <a:fillRect/>
          </a:stretch>
        </p:blipFill>
        <p:spPr>
          <a:xfrm>
            <a:off x="7452320" y="620688"/>
            <a:ext cx="1296144" cy="59126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 odměrného válce urči: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možný rozsah měření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kolik ml odpovídá nejmenšímu dílku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objem kapaliny v odměrném válci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915816" y="2132856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100 ml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87624" y="3284984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1 ml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691680" y="5661248"/>
            <a:ext cx="37444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50 ml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4139952" y="3789040"/>
            <a:ext cx="352839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Procvičení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363272" cy="13493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>
                <a:solidFill>
                  <a:srgbClr val="00B050"/>
                </a:solidFill>
              </a:rPr>
              <a:t>Urči u odměrných válců, kolik ml odpovídá 1 dílku a jaký je objem kapaliny ve válcích.</a:t>
            </a:r>
            <a:endParaRPr lang="cs-CZ" dirty="0"/>
          </a:p>
        </p:txBody>
      </p:sp>
      <p:pic>
        <p:nvPicPr>
          <p:cNvPr id="5" name="Obrázek 4" descr="vál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616624" cy="39918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79712" y="594928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594928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594928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156176" y="594928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13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Řešení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Obrázek 5" descr="vál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5616624" cy="399189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1560" y="52292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07704" y="52292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75856" y="52292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88024" y="52292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68144" y="1052736"/>
            <a:ext cx="3275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Rozsah válce A:	25ml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1 dílek:		0,5ml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V</a:t>
            </a:r>
            <a:r>
              <a:rPr lang="cs-CZ" sz="2000" b="1" baseline="-25000" dirty="0" smtClean="0">
                <a:solidFill>
                  <a:srgbClr val="00B050"/>
                </a:solidFill>
              </a:rPr>
              <a:t>A</a:t>
            </a:r>
            <a:r>
              <a:rPr lang="cs-CZ" sz="2000" b="1" dirty="0" smtClean="0">
                <a:solidFill>
                  <a:srgbClr val="00B050"/>
                </a:solidFill>
              </a:rPr>
              <a:t> = 9ml</a:t>
            </a:r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Rozsah válce B:	100ml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1 dílek:		2ml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V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B</a:t>
            </a:r>
            <a:r>
              <a:rPr lang="cs-CZ" sz="2000" b="1" dirty="0" smtClean="0">
                <a:solidFill>
                  <a:srgbClr val="FF0000"/>
                </a:solidFill>
              </a:rPr>
              <a:t> = 52ml</a:t>
            </a:r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rgbClr val="00B050"/>
                </a:solidFill>
              </a:rPr>
              <a:t>Rozsah válce C:	100ml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1 dílek:		1ml</a:t>
            </a:r>
          </a:p>
          <a:p>
            <a:r>
              <a:rPr lang="cs-CZ" sz="2000" b="1" dirty="0" smtClean="0">
                <a:solidFill>
                  <a:srgbClr val="00B050"/>
                </a:solidFill>
              </a:rPr>
              <a:t>V</a:t>
            </a:r>
            <a:r>
              <a:rPr lang="cs-CZ" sz="2000" b="1" baseline="-25000" dirty="0" smtClean="0">
                <a:solidFill>
                  <a:srgbClr val="00B050"/>
                </a:solidFill>
              </a:rPr>
              <a:t>C</a:t>
            </a:r>
            <a:r>
              <a:rPr lang="cs-CZ" sz="2000" b="1" dirty="0" smtClean="0">
                <a:solidFill>
                  <a:srgbClr val="00B050"/>
                </a:solidFill>
              </a:rPr>
              <a:t> = 30ml</a:t>
            </a:r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Rozsah válce D:	200ml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1 dílek:		5ml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V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</a:rPr>
              <a:t> = 145ml</a:t>
            </a:r>
          </a:p>
        </p:txBody>
      </p:sp>
    </p:spTree>
    <p:extLst>
      <p:ext uri="{BB962C8B-B14F-4D97-AF65-F5344CB8AC3E}">
        <p14:creationId xmlns:p14="http://schemas.microsoft.com/office/powerpoint/2010/main" val="2742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objem: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základní jednotka:</a:t>
            </a:r>
          </a:p>
          <a:p>
            <a:endParaRPr lang="cs-CZ" dirty="0" smtClean="0"/>
          </a:p>
          <a:p>
            <a:r>
              <a:rPr lang="cs-CZ" dirty="0" smtClean="0"/>
              <a:t>odvozené jednotky: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987824" y="1700808"/>
            <a:ext cx="35283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Označujeme písmenem </a:t>
            </a:r>
            <a:r>
              <a:rPr lang="cs-CZ" sz="3200" b="1" dirty="0" smtClean="0">
                <a:solidFill>
                  <a:srgbClr val="002060"/>
                </a:solidFill>
                <a:latin typeface="Arial Black" pitchFamily="34" charset="0"/>
              </a:rPr>
              <a:t>V</a:t>
            </a:r>
            <a:endParaRPr lang="cs-CZ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11960" y="2852936"/>
            <a:ext cx="36724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Základní jednotka je</a:t>
            </a:r>
            <a:r>
              <a:rPr lang="cs-CZ" sz="3200" b="1" dirty="0" smtClean="0">
                <a:solidFill>
                  <a:srgbClr val="002060"/>
                </a:solidFill>
                <a:latin typeface="Arial Black" pitchFamily="34" charset="0"/>
              </a:rPr>
              <a:t> m³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27984" y="4293096"/>
            <a:ext cx="417646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  <a:latin typeface="Arial Black" pitchFamily="34" charset="0"/>
              </a:rPr>
              <a:t>cm³, dm³, mm³, km³, l, ml, </a:t>
            </a:r>
            <a:r>
              <a:rPr lang="cs-CZ" sz="3200" b="1" dirty="0" err="1" smtClean="0">
                <a:solidFill>
                  <a:srgbClr val="002060"/>
                </a:solidFill>
                <a:latin typeface="Arial Black" pitchFamily="34" charset="0"/>
              </a:rPr>
              <a:t>hl</a:t>
            </a:r>
            <a:r>
              <a:rPr lang="cs-CZ" sz="3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322</Words>
  <Application>Microsoft Office PowerPoint</Application>
  <PresentationFormat>Předvádění na obrazovce (4:3)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Cesta</vt:lpstr>
      <vt:lpstr>Objem kapalin</vt:lpstr>
      <vt:lpstr>Jak měříme objem kapalin</vt:lpstr>
      <vt:lpstr>Před měřením kapalin zjistíme:</vt:lpstr>
      <vt:lpstr>Jak postupujeme při měření objemu kapalin?</vt:lpstr>
      <vt:lpstr>Příklad určení objemu kapaliny</vt:lpstr>
      <vt:lpstr>U odměrného válce urči:</vt:lpstr>
      <vt:lpstr>Procvičení</vt:lpstr>
      <vt:lpstr>Řešení</vt:lpstr>
      <vt:lpstr>OPAKOVÁNÍ</vt:lpstr>
      <vt:lpstr>Doplň do vět vhodné jednotky objemu:</vt:lpstr>
      <vt:lpstr>Převeď na uvedenou jednotku:</vt:lpstr>
      <vt:lpstr>Jakou nejvhodnější odměrnou nádobu zvolíš, budeš-li chtít zjistit: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Objem</dc:title>
  <dc:creator>ZŠ a MŠ při dětské léčebně</dc:creator>
  <cp:lastModifiedBy>Alena</cp:lastModifiedBy>
  <cp:revision>31</cp:revision>
  <dcterms:created xsi:type="dcterms:W3CDTF">2012-01-02T13:16:13Z</dcterms:created>
  <dcterms:modified xsi:type="dcterms:W3CDTF">2021-02-27T09:53:23Z</dcterms:modified>
</cp:coreProperties>
</file>