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57" r:id="rId5"/>
    <p:sldId id="270" r:id="rId6"/>
    <p:sldId id="266" r:id="rId7"/>
    <p:sldId id="258" r:id="rId8"/>
    <p:sldId id="259" r:id="rId9"/>
    <p:sldId id="260" r:id="rId10"/>
    <p:sldId id="261" r:id="rId11"/>
    <p:sldId id="268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8B63-D75C-40B5-9959-DC1A3451C56B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6320-6FE7-4E3E-8FAC-ACFCF99D3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0070C0"/>
                </a:solidFill>
              </a:rPr>
              <a:t>Měření hmotnosti</a:t>
            </a:r>
            <a:endParaRPr lang="cs-CZ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Otázky na závěr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90465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1. 	Hmotnost knihy byla určena souborem závaží: 200 g, 20 g, 10 g, 2 g, 500 mg, 10 mg.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	Zapiš hmotnost knihy v gramech.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2. 	Popiš laboratorní váhy: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3.	Hmotnost kompotu s plechovkou je 780 g, hmotnost plechovky je 110 g. Přiřaď správně hodnoty hmotnosti netto, brutto, tára.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3" descr="lab_vahy ko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700808"/>
            <a:ext cx="648072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Otázky na závěr - řešení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m = 232,51 g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Laboratorní váhy: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brutto:	m</a:t>
            </a:r>
            <a:r>
              <a:rPr lang="cs-CZ" baseline="-25000" dirty="0" smtClean="0">
                <a:solidFill>
                  <a:srgbClr val="00B050"/>
                </a:solidFill>
              </a:rPr>
              <a:t>1</a:t>
            </a:r>
            <a:r>
              <a:rPr lang="cs-CZ" dirty="0" smtClean="0">
                <a:solidFill>
                  <a:srgbClr val="00B050"/>
                </a:solidFill>
              </a:rPr>
              <a:t>=780 g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	netto:	m</a:t>
            </a:r>
            <a:r>
              <a:rPr lang="cs-CZ" baseline="-25000" dirty="0" smtClean="0">
                <a:solidFill>
                  <a:srgbClr val="00B050"/>
                </a:solidFill>
              </a:rPr>
              <a:t>2</a:t>
            </a:r>
            <a:r>
              <a:rPr lang="cs-CZ" dirty="0" smtClean="0">
                <a:solidFill>
                  <a:srgbClr val="00B050"/>
                </a:solidFill>
              </a:rPr>
              <a:t>=670 g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	tára:	m = 110 g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5567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vahadlo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5048" y="199382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závěs misky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5048" y="278591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jazýček (ukazatel)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5048" y="38660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stupnice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92280" y="587727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stavěcí šrouby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1032" y="4586114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ovládání aretace vah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919864" y="38660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olovnice</a:t>
            </a:r>
            <a:endParaRPr lang="cs-CZ" dirty="0"/>
          </a:p>
        </p:txBody>
      </p:sp>
      <p:pic>
        <p:nvPicPr>
          <p:cNvPr id="11" name="Obrázek 10" descr="lab_vahy ko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052736"/>
            <a:ext cx="6768752" cy="4512501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7919864" y="278591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sloupek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775848" y="91370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střední břit vahadla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1547664" y="1484784"/>
            <a:ext cx="1800200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1655168" y="4082058"/>
            <a:ext cx="3096344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1655168" y="3145954"/>
            <a:ext cx="3060848" cy="2830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1799184" y="1849810"/>
            <a:ext cx="1152128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H="1">
            <a:off x="4788024" y="1273746"/>
            <a:ext cx="2915816" cy="3550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12" idx="1"/>
          </p:cNvCxnSpPr>
          <p:nvPr/>
        </p:nvCxnSpPr>
        <p:spPr>
          <a:xfrm flipH="1">
            <a:off x="4788024" y="2970580"/>
            <a:ext cx="3131840" cy="1703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 flipV="1">
            <a:off x="4932040" y="3645024"/>
            <a:ext cx="2987824" cy="3650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1583160" y="4946154"/>
            <a:ext cx="2844824" cy="4270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8" idx="0"/>
          </p:cNvCxnSpPr>
          <p:nvPr/>
        </p:nvCxnSpPr>
        <p:spPr>
          <a:xfrm flipH="1" flipV="1">
            <a:off x="2195736" y="5373216"/>
            <a:ext cx="543660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8" idx="0"/>
          </p:cNvCxnSpPr>
          <p:nvPr/>
        </p:nvCxnSpPr>
        <p:spPr>
          <a:xfrm flipH="1" flipV="1">
            <a:off x="7380312" y="5301208"/>
            <a:ext cx="252028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  <a:cs typeface="Calibri" pitchFamily="34" charset="0"/>
              </a:rPr>
              <a:t>ZÁPISKY  do sešitu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7000" dirty="0"/>
              <a:t>K měření hmotnosti se používají váhy</a:t>
            </a:r>
            <a:r>
              <a:rPr lang="cs-CZ" sz="7000" dirty="0" smtClean="0"/>
              <a:t>.</a:t>
            </a:r>
          </a:p>
          <a:p>
            <a:r>
              <a:rPr lang="cs-CZ" sz="7000" u="sng" dirty="0"/>
              <a:t>Druhy</a:t>
            </a:r>
            <a:r>
              <a:rPr lang="cs-CZ" sz="7000" dirty="0"/>
              <a:t> : </a:t>
            </a:r>
            <a:r>
              <a:rPr lang="cs-CZ" sz="7000" dirty="0" smtClean="0"/>
              <a:t>kuchyňské </a:t>
            </a:r>
            <a:r>
              <a:rPr lang="cs-CZ" sz="7000" dirty="0"/>
              <a:t>váhy </a:t>
            </a:r>
            <a:endParaRPr lang="cs-CZ" sz="7000" dirty="0" smtClean="0"/>
          </a:p>
          <a:p>
            <a:pPr marL="0" indent="0">
              <a:buNone/>
            </a:pPr>
            <a:r>
              <a:rPr lang="cs-CZ" sz="7000" dirty="0"/>
              <a:t>                 </a:t>
            </a:r>
            <a:r>
              <a:rPr lang="cs-CZ" sz="7000" dirty="0" smtClean="0"/>
              <a:t> osobní váhy</a:t>
            </a:r>
          </a:p>
          <a:p>
            <a:pPr marL="0" indent="0">
              <a:buNone/>
            </a:pPr>
            <a:r>
              <a:rPr lang="cs-CZ" sz="7000" dirty="0"/>
              <a:t>                  </a:t>
            </a:r>
            <a:r>
              <a:rPr lang="cs-CZ" sz="7000" dirty="0" smtClean="0"/>
              <a:t>pružinové </a:t>
            </a:r>
            <a:r>
              <a:rPr lang="cs-CZ" sz="7000" dirty="0"/>
              <a:t>váhy </a:t>
            </a:r>
            <a:endParaRPr lang="cs-CZ" sz="7000" dirty="0" smtClean="0"/>
          </a:p>
          <a:p>
            <a:pPr marL="0" indent="0">
              <a:buNone/>
            </a:pPr>
            <a:r>
              <a:rPr lang="cs-CZ" sz="7000" dirty="0"/>
              <a:t>                  </a:t>
            </a:r>
            <a:r>
              <a:rPr lang="cs-CZ" sz="7000" dirty="0" smtClean="0"/>
              <a:t>obchodní </a:t>
            </a:r>
            <a:r>
              <a:rPr lang="cs-CZ" sz="7000" dirty="0"/>
              <a:t>váhy </a:t>
            </a:r>
            <a:endParaRPr lang="cs-CZ" sz="7000" dirty="0" smtClean="0"/>
          </a:p>
          <a:p>
            <a:pPr marL="0" indent="0">
              <a:buNone/>
            </a:pPr>
            <a:r>
              <a:rPr lang="cs-CZ" sz="7000" dirty="0"/>
              <a:t>                 </a:t>
            </a:r>
            <a:r>
              <a:rPr lang="cs-CZ" sz="7000" dirty="0" smtClean="0"/>
              <a:t> digitální </a:t>
            </a:r>
            <a:r>
              <a:rPr lang="cs-CZ" sz="7000" dirty="0"/>
              <a:t>váhy </a:t>
            </a:r>
            <a:endParaRPr lang="cs-CZ" sz="7000" dirty="0" smtClean="0"/>
          </a:p>
          <a:p>
            <a:pPr marL="0" indent="0">
              <a:buNone/>
            </a:pPr>
            <a:r>
              <a:rPr lang="cs-CZ" sz="7000" dirty="0"/>
              <a:t>                 </a:t>
            </a:r>
            <a:r>
              <a:rPr lang="cs-CZ" sz="7000" dirty="0" smtClean="0"/>
              <a:t> listovní váhy</a:t>
            </a:r>
          </a:p>
          <a:p>
            <a:pPr marL="0" indent="0">
              <a:buNone/>
            </a:pPr>
            <a:r>
              <a:rPr lang="cs-CZ" sz="7000" dirty="0"/>
              <a:t>                  </a:t>
            </a:r>
            <a:r>
              <a:rPr lang="cs-CZ" sz="7000" dirty="0" smtClean="0"/>
              <a:t>rovnoramenné </a:t>
            </a:r>
            <a:r>
              <a:rPr lang="cs-CZ" sz="7000" dirty="0"/>
              <a:t>váhy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99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363272" cy="472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u="sng" dirty="0" smtClean="0">
                <a:latin typeface="Calibri" pitchFamily="34" charset="0"/>
                <a:cs typeface="Calibri" pitchFamily="34" charset="0"/>
              </a:rPr>
              <a:t>Rovnoramenné </a:t>
            </a:r>
            <a:r>
              <a:rPr lang="cs-CZ" sz="3200" b="1" u="sng" dirty="0" smtClean="0">
                <a:latin typeface="Calibri" pitchFamily="34" charset="0"/>
                <a:cs typeface="Calibri" pitchFamily="34" charset="0"/>
              </a:rPr>
              <a:t>váhy  </a:t>
            </a:r>
            <a:r>
              <a:rPr lang="cs-CZ" sz="3200" dirty="0" smtClean="0">
                <a:latin typeface="Calibri" pitchFamily="34" charset="0"/>
                <a:cs typeface="Calibri" pitchFamily="34" charset="0"/>
              </a:rPr>
              <a:t>( nakresli obrázek )</a:t>
            </a:r>
            <a:endParaRPr lang="cs-CZ" sz="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cs-CZ" sz="2000" u="sng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cs-CZ" sz="2000" u="sng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cs-CZ" sz="4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688632" cy="460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4726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400" b="1" u="sng" dirty="0" smtClean="0">
                <a:latin typeface="Calibri" pitchFamily="34" charset="0"/>
                <a:cs typeface="Calibri" pitchFamily="34" charset="0"/>
              </a:rPr>
              <a:t>Příprava vah před vážením</a:t>
            </a:r>
            <a:r>
              <a:rPr lang="cs-CZ" sz="2400" u="sng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None/>
            </a:pPr>
            <a:endParaRPr lang="cs-CZ" sz="1000" u="sng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kontrola rovnovážné polohy </a:t>
            </a:r>
            <a:r>
              <a:rPr lang="cs-CZ" sz="24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vah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pomocí stavěcích šroubů zajistíme, aby deska vah byla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vodorovná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(jazýček se kývá okolo střední čárky stupnice a jeho výchylky jsou na obě strany stejné)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nejsou-li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váhy v rovnovážné poloze, musíme je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vyvážit</a:t>
            </a:r>
          </a:p>
          <a:p>
            <a:pPr marL="109728" indent="0" algn="just">
              <a:buNone/>
            </a:pPr>
            <a:r>
              <a:rPr lang="cs-CZ" sz="2400" b="1" u="sng" dirty="0" smtClean="0">
                <a:latin typeface="Calibri" pitchFamily="34" charset="0"/>
                <a:cs typeface="Calibri" pitchFamily="34" charset="0"/>
              </a:rPr>
              <a:t>Vážení předmětu </a:t>
            </a:r>
            <a:endParaRPr lang="cs-CZ" sz="2400" b="1" u="sng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LEVOU MISKU -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těleso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PRAVOU MISKU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– závaží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Ze sady vybereme vhodné závaží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- od nejtěžších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Před každou změnou váhy aretujeme.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Určení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hmotnosti tělesa - hmotnost  tělesa se rovná hmotnosti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závaží  .  Zapíšeme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hmotnost m = ——— kg</a:t>
            </a:r>
          </a:p>
          <a:p>
            <a:pPr algn="just">
              <a:buNone/>
            </a:pPr>
            <a:endParaRPr lang="cs-CZ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Opakuj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Jak označujeme veličinu hmotnost?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Které jednotky hmotnosti znáš?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Jakou máš nyní hmotnost? Jakou hmotnost jsi měl při narození? ( zapiš hmotnosti 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Který suchozemský savec dosahuje největší hmotnosti?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Jmenuj měřidla hmotnosti a užití?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Opakuj - řešení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 označujeme veličinu hmotnost? 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</a:p>
          <a:p>
            <a:pPr marL="514350" indent="-514350">
              <a:buAutoNum type="arabicPeriod"/>
            </a:pPr>
            <a:r>
              <a:rPr lang="cs-CZ" dirty="0" smtClean="0"/>
              <a:t>Které jednotky hmotnosti znáš? 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t, q, kg, dkg, g, mg</a:t>
            </a:r>
          </a:p>
          <a:p>
            <a:pPr marL="514350" indent="-514350">
              <a:buNone/>
            </a:pPr>
            <a:r>
              <a:rPr lang="cs-CZ" dirty="0" smtClean="0"/>
              <a:t>3.  Jakou máš nyní hmotnost? Jakou hmotnost jsi měl při narození? ( zapiš hmotnosti )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	m= 50 kg		m = 3250 g</a:t>
            </a:r>
          </a:p>
          <a:p>
            <a:pPr marL="514350" indent="-514350">
              <a:buAutoNum type="arabicPeriod"/>
            </a:pPr>
            <a:r>
              <a:rPr lang="cs-CZ" dirty="0" smtClean="0"/>
              <a:t>Který suchozemský savec dosahuje největší hmotnosti?   </a:t>
            </a:r>
            <a:r>
              <a:rPr lang="cs-CZ" dirty="0" smtClean="0">
                <a:solidFill>
                  <a:srgbClr val="FF0000"/>
                </a:solidFill>
              </a:rPr>
              <a:t>slon</a:t>
            </a:r>
          </a:p>
          <a:p>
            <a:pPr marL="514350" indent="-514350">
              <a:buAutoNum type="arabicPeriod"/>
            </a:pPr>
            <a:r>
              <a:rPr lang="cs-CZ" dirty="0" smtClean="0"/>
              <a:t>Jmenuj měřidla hmotnosti a užití?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laboratorní váhy-v lékárnách, osobní váha,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	kuchyňské váhy, obchodní váhy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Laboratorní váhy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vahadlo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závěs misky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8529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jazýček (ukazatel)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stupnice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7332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stavěcí šrouby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465313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ovládání aretace vah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40352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olovnice</a:t>
            </a:r>
            <a:endParaRPr lang="cs-CZ" dirty="0"/>
          </a:p>
        </p:txBody>
      </p:sp>
      <p:pic>
        <p:nvPicPr>
          <p:cNvPr id="12" name="Obrázek 11" descr="lab_vahy ko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25" y="1047750"/>
            <a:ext cx="7143750" cy="476250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7740352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sloupek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596336" y="9807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střední břit vahadla</a:t>
            </a:r>
            <a:endParaRPr lang="cs-CZ" dirty="0"/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1403648" y="1268760"/>
            <a:ext cx="1728192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1475656" y="4149080"/>
            <a:ext cx="3096344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1475656" y="3212976"/>
            <a:ext cx="324036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1619672" y="1916832"/>
            <a:ext cx="1152128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4860032" y="1340768"/>
            <a:ext cx="2664296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14" idx="1"/>
          </p:cNvCxnSpPr>
          <p:nvPr/>
        </p:nvCxnSpPr>
        <p:spPr>
          <a:xfrm flipH="1">
            <a:off x="4788024" y="3037602"/>
            <a:ext cx="2952328" cy="1753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H="1" flipV="1">
            <a:off x="5004048" y="3717032"/>
            <a:ext cx="2736304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1403648" y="5013176"/>
            <a:ext cx="2952328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V="1">
            <a:off x="1403648" y="5589240"/>
            <a:ext cx="432048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V="1">
            <a:off x="1403648" y="5517232"/>
            <a:ext cx="5976664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Sada závaží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38293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Prohlédni si, jaká závaží v sadě jsou.</a:t>
            </a:r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Jakou největší hmotnost z těchto závaží můžeš sestavit? </a:t>
            </a:r>
            <a:r>
              <a:rPr lang="cs-CZ" dirty="0" smtClean="0">
                <a:solidFill>
                  <a:srgbClr val="FF0000"/>
                </a:solidFill>
              </a:rPr>
              <a:t>( 1000 g )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Jakou nejmenší hmotnost? </a:t>
            </a:r>
            <a:r>
              <a:rPr lang="cs-CZ" dirty="0" smtClean="0">
                <a:solidFill>
                  <a:srgbClr val="FF0000"/>
                </a:solidFill>
              </a:rPr>
              <a:t>( 10 mg )</a:t>
            </a:r>
          </a:p>
          <a:p>
            <a:pPr marL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Malá závaží přenášíme ze sady na misku a zpět pinzetou, ne rukou.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 descr="sada_zavaz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400050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Postup při měření na laboratorních vahách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cs-CZ" dirty="0" smtClean="0">
                <a:solidFill>
                  <a:srgbClr val="00B050"/>
                </a:solidFill>
              </a:rPr>
              <a:t>Porovnáváme neznámou hmotnost tělesa se známou hmotností závaží.</a:t>
            </a:r>
          </a:p>
          <a:p>
            <a:pPr>
              <a:spcBef>
                <a:spcPct val="50000"/>
              </a:spcBef>
              <a:buNone/>
            </a:pPr>
            <a:r>
              <a:rPr lang="cs-CZ" dirty="0" smtClean="0">
                <a:solidFill>
                  <a:srgbClr val="FF0000"/>
                </a:solidFill>
              </a:rPr>
              <a:t>Před měřením:</a:t>
            </a:r>
          </a:p>
          <a:p>
            <a:pPr marL="742950" indent="-742950">
              <a:spcBef>
                <a:spcPct val="50000"/>
              </a:spcBef>
              <a:buAutoNum type="arabicParenR"/>
            </a:pPr>
            <a:r>
              <a:rPr lang="cs-CZ" dirty="0" smtClean="0">
                <a:solidFill>
                  <a:srgbClr val="00B050"/>
                </a:solidFill>
              </a:rPr>
              <a:t>Zkontrolovat váhy</a:t>
            </a:r>
          </a:p>
          <a:p>
            <a:pPr marL="742950" indent="-742950">
              <a:spcBef>
                <a:spcPct val="50000"/>
              </a:spcBef>
              <a:buAutoNum type="arabicParenR"/>
            </a:pPr>
            <a:r>
              <a:rPr lang="cs-CZ" dirty="0" smtClean="0">
                <a:solidFill>
                  <a:srgbClr val="FF0000"/>
                </a:solidFill>
              </a:rPr>
              <a:t>Dát váhy do vodorovné roviny</a:t>
            </a:r>
          </a:p>
          <a:p>
            <a:pPr marL="742950" indent="-742950">
              <a:spcBef>
                <a:spcPct val="50000"/>
              </a:spcBef>
              <a:buAutoNum type="arabicParenR"/>
            </a:pPr>
            <a:r>
              <a:rPr lang="cs-CZ" dirty="0" smtClean="0">
                <a:solidFill>
                  <a:srgbClr val="00B050"/>
                </a:solidFill>
              </a:rPr>
              <a:t>Vyvážit misky</a:t>
            </a:r>
          </a:p>
          <a:p>
            <a:pPr marL="742950" indent="-742950">
              <a:spcBef>
                <a:spcPct val="50000"/>
              </a:spcBef>
              <a:buNone/>
            </a:pPr>
            <a:r>
              <a:rPr lang="cs-CZ" dirty="0" smtClean="0">
                <a:solidFill>
                  <a:srgbClr val="FF0000"/>
                </a:solidFill>
              </a:rPr>
              <a:t>Při měření:</a:t>
            </a:r>
          </a:p>
          <a:p>
            <a:pPr marL="0" indent="-742950">
              <a:spcBef>
                <a:spcPct val="50000"/>
              </a:spcBef>
              <a:buNone/>
            </a:pPr>
            <a:r>
              <a:rPr lang="cs-CZ" dirty="0" smtClean="0">
                <a:solidFill>
                  <a:srgbClr val="00B050"/>
                </a:solidFill>
              </a:rPr>
              <a:t>Předmět dáme na levou misku vah	závaží dáváme na pravou misku</a:t>
            </a:r>
          </a:p>
          <a:p>
            <a:pPr marL="742950" indent="-742950">
              <a:spcBef>
                <a:spcPct val="50000"/>
              </a:spcBef>
              <a:buAutoNum type="arabicParenR"/>
            </a:pPr>
            <a:endParaRPr lang="cs-CZ" sz="3800" dirty="0" smtClean="0"/>
          </a:p>
          <a:p>
            <a:pPr>
              <a:spcBef>
                <a:spcPct val="50000"/>
              </a:spcBef>
            </a:pPr>
            <a:endParaRPr lang="cs-CZ" i="1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cs-CZ" i="1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cs-CZ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Jak vážíme kapalinu?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Kapalinu nemůžeme nalít přímo na misku vah,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proto ji musíme vážit i s nádobou.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Jak postupujeme?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Zvážíme prázdnou nádobu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Zvážíme nádobu s kapalinou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Vypočítáme hmotnost kapaliny – od hmotnosti nádoby s kapalinou odečteme hmotnost prázdné nádoby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Příklad: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313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Prázdná nádoba váží 186 g , nádoba s kapalinou váží 323 g. Kolik váží kapalina?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Zápis:</a:t>
            </a: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prázdná nádoba m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r>
              <a:rPr lang="cs-CZ" dirty="0" smtClean="0">
                <a:solidFill>
                  <a:srgbClr val="FF0000"/>
                </a:solidFill>
              </a:rPr>
              <a:t>=186 g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		nádoba s kapalinou m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=323 g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		hmotnost kapaliny m = ?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Výpočet:</a:t>
            </a:r>
            <a:endParaRPr lang="cs-CZ" baseline="-25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aseline="-25000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m = m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 – m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r>
              <a:rPr lang="cs-CZ" dirty="0" smtClean="0">
                <a:solidFill>
                  <a:srgbClr val="FF0000"/>
                </a:solidFill>
              </a:rPr>
              <a:t> = 323 – 186 = 137 g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Kapalina má hmotnost 137 g.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Co je čistá hmotnost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71546"/>
            <a:ext cx="8784976" cy="5165766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Netto: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čistá hmotnost – </a:t>
            </a:r>
            <a:r>
              <a:rPr lang="cs-CZ" dirty="0" err="1" smtClean="0">
                <a:solidFill>
                  <a:srgbClr val="00B050"/>
                </a:solidFill>
              </a:rPr>
              <a:t>hmotnost</a:t>
            </a:r>
            <a:r>
              <a:rPr lang="cs-CZ" dirty="0" smtClean="0">
                <a:solidFill>
                  <a:srgbClr val="00B050"/>
                </a:solidFill>
              </a:rPr>
              <a:t> látky bez obalu</a:t>
            </a:r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Brutto: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hrubá hmotnost – </a:t>
            </a:r>
            <a:r>
              <a:rPr lang="cs-CZ" dirty="0" err="1" smtClean="0">
                <a:solidFill>
                  <a:srgbClr val="FF0000"/>
                </a:solidFill>
              </a:rPr>
              <a:t>hmotnost</a:t>
            </a:r>
            <a:r>
              <a:rPr lang="cs-CZ" dirty="0" smtClean="0">
                <a:solidFill>
                  <a:srgbClr val="FF0000"/>
                </a:solidFill>
              </a:rPr>
              <a:t> látky s obalem</a:t>
            </a:r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Příklad:</a:t>
            </a:r>
            <a:r>
              <a:rPr lang="cs-CZ" dirty="0" smtClean="0"/>
              <a:t> 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Na účtence s uhlím  jsou dva údaje - brutto 9500 kg , netto 5500 kg. Jaká je hmotnost náklaďáku?</a:t>
            </a:r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Výpočet:</a:t>
            </a:r>
          </a:p>
          <a:p>
            <a:pPr marL="0">
              <a:buNone/>
            </a:pPr>
            <a:r>
              <a:rPr lang="cs-CZ" dirty="0" smtClean="0">
                <a:solidFill>
                  <a:srgbClr val="FF0000"/>
                </a:solidFill>
              </a:rPr>
              <a:t>Od hrubé hmotnosti odečteme hmotnost uhlí </a:t>
            </a:r>
          </a:p>
          <a:p>
            <a:pPr marL="0">
              <a:buNone/>
            </a:pPr>
            <a:r>
              <a:rPr lang="cs-CZ" dirty="0" smtClean="0">
                <a:solidFill>
                  <a:srgbClr val="FF0000"/>
                </a:solidFill>
              </a:rPr>
              <a:t>9500 – 5500 = 4000 kg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Hmotnost náklaďáku ( tára ) je 4 </a:t>
            </a:r>
            <a:r>
              <a:rPr lang="cs-CZ" dirty="0" err="1" smtClean="0">
                <a:solidFill>
                  <a:srgbClr val="00B050"/>
                </a:solidFill>
              </a:rPr>
              <a:t>t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356</Words>
  <Application>Microsoft Office PowerPoint</Application>
  <PresentationFormat>Předvádění na obrazovce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Měření hmotnosti</vt:lpstr>
      <vt:lpstr>Opakuj</vt:lpstr>
      <vt:lpstr>Opakuj - řešení</vt:lpstr>
      <vt:lpstr>Laboratorní váhy </vt:lpstr>
      <vt:lpstr>Sada závaží</vt:lpstr>
      <vt:lpstr>Postup při měření na laboratorních vahách</vt:lpstr>
      <vt:lpstr>Jak vážíme kapalinu?</vt:lpstr>
      <vt:lpstr>Příklad:</vt:lpstr>
      <vt:lpstr>Co je čistá hmotnost</vt:lpstr>
      <vt:lpstr>Otázky na závěr</vt:lpstr>
      <vt:lpstr>Otázky na závěr - řešení</vt:lpstr>
      <vt:lpstr>ZÁPISKY  do sešitu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hmotnosti</dc:title>
  <dc:creator>Vaclav</dc:creator>
  <cp:lastModifiedBy>Alena</cp:lastModifiedBy>
  <cp:revision>58</cp:revision>
  <dcterms:created xsi:type="dcterms:W3CDTF">2012-07-27T07:37:08Z</dcterms:created>
  <dcterms:modified xsi:type="dcterms:W3CDTF">2021-02-11T15:41:22Z</dcterms:modified>
</cp:coreProperties>
</file>