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90" r:id="rId3"/>
    <p:sldId id="300" r:id="rId4"/>
    <p:sldId id="301" r:id="rId5"/>
    <p:sldId id="302" r:id="rId6"/>
    <p:sldId id="297" r:id="rId7"/>
    <p:sldId id="298" r:id="rId8"/>
    <p:sldId id="299" r:id="rId9"/>
    <p:sldId id="29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6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8CD9-83E4-4058-948E-50FB07291595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B5A5-EDE7-4538-9C5A-B044A9FDBC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E27AE-3B02-44A5-B66B-990BBC286946}" type="datetimeFigureOut">
              <a:rPr lang="cs-CZ" smtClean="0"/>
              <a:pPr/>
              <a:t>02.04.2021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NEJVĚTŠÍ SPOLEČNÝ DĚLITEL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82656" y="1565032"/>
            <a:ext cx="8718560" cy="51108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sz="2400" b="1" dirty="0" smtClean="0"/>
              <a:t>DĚLITEL</a:t>
            </a:r>
            <a:r>
              <a:rPr lang="cs-CZ" sz="2400" dirty="0" smtClean="0"/>
              <a:t> čísla je takové číslo, které dané číslo </a:t>
            </a:r>
            <a:r>
              <a:rPr lang="cs-CZ" sz="2400" b="1" dirty="0" smtClean="0"/>
              <a:t>VYDĚLÍ BEZE ZBYTKU.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sz="2400" dirty="0" smtClean="0"/>
              <a:t>Každé číslo má </a:t>
            </a:r>
            <a:r>
              <a:rPr lang="cs-CZ" sz="2400" b="1" dirty="0" smtClean="0"/>
              <a:t>DVA SAMOZŘEJMÉ DĚLITELE </a:t>
            </a:r>
            <a:r>
              <a:rPr lang="cs-CZ" sz="2400" dirty="0" smtClean="0"/>
              <a:t>(1 a samo sebe).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sz="2400" dirty="0" smtClean="0"/>
              <a:t>Různá čísla mají různý počet dělitelů ( prvočísla mají pouze dva samozřejmé dělitele).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sz="2400" dirty="0" smtClean="0"/>
              <a:t>Počet dělitelů je omezený (konečný).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sz="2400" dirty="0" smtClean="0"/>
              <a:t>Už umíme najít nejmenší společný násobek, dnes se naučíme hledat </a:t>
            </a:r>
            <a:r>
              <a:rPr lang="cs-CZ" sz="2400" b="1" dirty="0" smtClean="0"/>
              <a:t>NEJVĚTŠÍ SPOLEČNÝ DĚLITEL.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63040" y="18208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CO JE TO DĚLITEL ČÍSLA?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3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82656" y="1384648"/>
            <a:ext cx="8718560" cy="52912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cs-CZ" sz="3200" b="1" dirty="0" smtClean="0"/>
              <a:t>ZPŮSOB ZÁPISU: </a:t>
            </a:r>
            <a:r>
              <a:rPr lang="cs-CZ" sz="3200" i="1" dirty="0" err="1" smtClean="0"/>
              <a:t>Dělitelé</a:t>
            </a:r>
            <a:r>
              <a:rPr lang="cs-CZ" sz="3200" i="1" dirty="0" smtClean="0"/>
              <a:t> čísla 6:  </a:t>
            </a:r>
            <a:r>
              <a:rPr lang="cs-CZ" sz="3200" b="1" dirty="0" smtClean="0">
                <a:solidFill>
                  <a:srgbClr val="FF0000"/>
                </a:solidFill>
              </a:rPr>
              <a:t>D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6</a:t>
            </a:r>
            <a:r>
              <a:rPr lang="cs-CZ" sz="3200" b="1" dirty="0" smtClean="0">
                <a:solidFill>
                  <a:srgbClr val="FF0000"/>
                </a:solidFill>
              </a:rPr>
              <a:t> = { 1; 2; 3; 6 }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dirty="0" smtClean="0"/>
              <a:t>Velké písmeno – jako </a:t>
            </a:r>
            <a:r>
              <a:rPr lang="cs-CZ" sz="2800" b="1" dirty="0" smtClean="0">
                <a:solidFill>
                  <a:srgbClr val="FF0000"/>
                </a:solidFill>
              </a:rPr>
              <a:t>největší</a:t>
            </a:r>
            <a:r>
              <a:rPr lang="cs-CZ" sz="2800" dirty="0" smtClean="0"/>
              <a:t>, D - jako </a:t>
            </a:r>
            <a:r>
              <a:rPr lang="cs-CZ" sz="2800" b="1" dirty="0" smtClean="0">
                <a:solidFill>
                  <a:srgbClr val="FF0000"/>
                </a:solidFill>
              </a:rPr>
              <a:t>dělitel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400" i="1" dirty="0"/>
              <a:t>Vypište všechny dělitele čísel: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D</a:t>
            </a:r>
            <a:r>
              <a:rPr lang="cs-CZ" sz="2800" i="1" baseline="-25000" dirty="0" smtClean="0"/>
              <a:t>8</a:t>
            </a:r>
            <a:r>
              <a:rPr lang="cs-CZ" sz="2800" i="1" dirty="0" smtClean="0"/>
              <a:t> </a:t>
            </a:r>
            <a:r>
              <a:rPr lang="cs-CZ" sz="2800" i="1" dirty="0"/>
              <a:t>= { 1; 2; </a:t>
            </a:r>
            <a:r>
              <a:rPr lang="cs-CZ" sz="2800" i="1" dirty="0" smtClean="0"/>
              <a:t>4; 8 </a:t>
            </a:r>
            <a:r>
              <a:rPr lang="cs-CZ" sz="2800" i="1" dirty="0"/>
              <a:t>}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D</a:t>
            </a:r>
            <a:r>
              <a:rPr lang="cs-CZ" sz="2800" i="1" baseline="-25000" dirty="0" smtClean="0"/>
              <a:t>10</a:t>
            </a:r>
            <a:r>
              <a:rPr lang="cs-CZ" sz="2800" i="1" dirty="0" smtClean="0"/>
              <a:t> </a:t>
            </a:r>
            <a:r>
              <a:rPr lang="cs-CZ" sz="2800" i="1" dirty="0"/>
              <a:t>= { 1; 2; </a:t>
            </a:r>
            <a:r>
              <a:rPr lang="cs-CZ" sz="2800" i="1" dirty="0" smtClean="0"/>
              <a:t>5; 10 </a:t>
            </a:r>
            <a:r>
              <a:rPr lang="cs-CZ" sz="2800" i="1" dirty="0"/>
              <a:t>}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D</a:t>
            </a:r>
            <a:r>
              <a:rPr lang="cs-CZ" sz="2800" i="1" baseline="-25000" dirty="0" smtClean="0"/>
              <a:t>18</a:t>
            </a:r>
            <a:r>
              <a:rPr lang="cs-CZ" sz="2800" i="1" dirty="0" smtClean="0"/>
              <a:t> </a:t>
            </a:r>
            <a:r>
              <a:rPr lang="cs-CZ" sz="2800" i="1" dirty="0"/>
              <a:t>= { 1; 2; 3; </a:t>
            </a:r>
            <a:r>
              <a:rPr lang="cs-CZ" sz="2800" i="1" dirty="0" smtClean="0"/>
              <a:t>6; 9; 18 </a:t>
            </a:r>
            <a:r>
              <a:rPr lang="cs-CZ" sz="2800" i="1" dirty="0"/>
              <a:t>}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D</a:t>
            </a:r>
            <a:r>
              <a:rPr lang="cs-CZ" sz="2800" i="1" baseline="-25000" dirty="0" smtClean="0"/>
              <a:t>21</a:t>
            </a:r>
            <a:r>
              <a:rPr lang="cs-CZ" sz="2800" i="1" dirty="0" smtClean="0"/>
              <a:t> </a:t>
            </a:r>
            <a:r>
              <a:rPr lang="cs-CZ" sz="2800" i="1" dirty="0"/>
              <a:t>= { 1; </a:t>
            </a:r>
            <a:r>
              <a:rPr lang="cs-CZ" sz="2800" i="1" dirty="0" smtClean="0"/>
              <a:t>3</a:t>
            </a:r>
            <a:r>
              <a:rPr lang="cs-CZ" sz="2800" i="1" dirty="0"/>
              <a:t>; </a:t>
            </a:r>
            <a:r>
              <a:rPr lang="cs-CZ" sz="2800" i="1" dirty="0" smtClean="0"/>
              <a:t>7; 21 }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i="1" dirty="0" smtClean="0"/>
              <a:t>Nikdy nezapomeneme na číslo 1 a na řešené číslo!</a:t>
            </a:r>
            <a:endParaRPr lang="cs-CZ" sz="2800" i="1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63040" y="18208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HLEDÁME VŠECHNY DĚLITEL ČÍSLA?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4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82656" y="1384648"/>
            <a:ext cx="8718560" cy="5291264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cs-CZ" sz="3200" b="1" i="1" dirty="0" smtClean="0"/>
              <a:t>Hledejte společné dělitele čísel 8 a 10:  </a:t>
            </a:r>
          </a:p>
          <a:p>
            <a:pPr marL="0" indent="0">
              <a:buClrTx/>
              <a:buNone/>
            </a:pPr>
            <a:r>
              <a:rPr lang="cs-CZ" sz="3200" i="1" dirty="0"/>
              <a:t>D</a:t>
            </a:r>
            <a:r>
              <a:rPr lang="cs-CZ" sz="3200" i="1" baseline="-25000" dirty="0"/>
              <a:t>8</a:t>
            </a:r>
            <a:r>
              <a:rPr lang="cs-CZ" sz="3200" i="1" dirty="0"/>
              <a:t> = { 1; 2; 4; 8 }</a:t>
            </a:r>
          </a:p>
          <a:p>
            <a:pPr marL="0" indent="0">
              <a:buClrTx/>
              <a:buNone/>
            </a:pPr>
            <a:r>
              <a:rPr lang="cs-CZ" sz="3200" i="1" dirty="0"/>
              <a:t>D</a:t>
            </a:r>
            <a:r>
              <a:rPr lang="cs-CZ" sz="3200" i="1" baseline="-25000" dirty="0"/>
              <a:t>10</a:t>
            </a:r>
            <a:r>
              <a:rPr lang="cs-CZ" sz="3200" i="1" dirty="0"/>
              <a:t> = { 1; 2; 5; 10 }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Čísla 8 a 10 mají dva společné dělitele (1 a 2)</a:t>
            </a:r>
            <a:endParaRPr lang="cs-CZ" sz="2800" i="1" dirty="0"/>
          </a:p>
          <a:p>
            <a:pPr marL="0" indent="0">
              <a:buClrTx/>
              <a:buNone/>
            </a:pPr>
            <a:r>
              <a:rPr lang="cs-CZ" sz="3200" b="1" i="1" dirty="0"/>
              <a:t>Hledejte společné dělitele čísel </a:t>
            </a:r>
            <a:r>
              <a:rPr lang="cs-CZ" sz="3200" b="1" i="1" dirty="0" smtClean="0"/>
              <a:t>18 </a:t>
            </a:r>
            <a:r>
              <a:rPr lang="cs-CZ" sz="3200" b="1" i="1" dirty="0"/>
              <a:t>a </a:t>
            </a:r>
            <a:r>
              <a:rPr lang="cs-CZ" sz="3200" b="1" i="1" dirty="0" smtClean="0"/>
              <a:t>21:</a:t>
            </a: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ClrTx/>
              <a:buNone/>
            </a:pPr>
            <a:r>
              <a:rPr lang="cs-CZ" sz="3200" i="1" dirty="0" smtClean="0"/>
              <a:t>D</a:t>
            </a:r>
            <a:r>
              <a:rPr lang="cs-CZ" sz="3200" i="1" baseline="-25000" dirty="0" smtClean="0"/>
              <a:t>18</a:t>
            </a:r>
            <a:r>
              <a:rPr lang="cs-CZ" sz="3200" i="1" dirty="0" smtClean="0"/>
              <a:t> </a:t>
            </a:r>
            <a:r>
              <a:rPr lang="cs-CZ" sz="3200" i="1" dirty="0"/>
              <a:t>= { 1; 2; 3; </a:t>
            </a:r>
            <a:r>
              <a:rPr lang="cs-CZ" sz="3200" i="1" dirty="0" smtClean="0"/>
              <a:t>6; 9; 18 </a:t>
            </a:r>
            <a:r>
              <a:rPr lang="cs-CZ" sz="3200" i="1" dirty="0"/>
              <a:t>}</a:t>
            </a:r>
          </a:p>
          <a:p>
            <a:pPr marL="0" indent="0">
              <a:buClrTx/>
              <a:buNone/>
            </a:pPr>
            <a:r>
              <a:rPr lang="cs-CZ" sz="3200" i="1" dirty="0" smtClean="0"/>
              <a:t>D</a:t>
            </a:r>
            <a:r>
              <a:rPr lang="cs-CZ" sz="3200" i="1" baseline="-25000" dirty="0" smtClean="0"/>
              <a:t>21</a:t>
            </a:r>
            <a:r>
              <a:rPr lang="cs-CZ" sz="3200" i="1" dirty="0" smtClean="0"/>
              <a:t> </a:t>
            </a:r>
            <a:r>
              <a:rPr lang="cs-CZ" sz="3200" i="1" dirty="0"/>
              <a:t>= { 1; </a:t>
            </a:r>
            <a:r>
              <a:rPr lang="cs-CZ" sz="3200" i="1" dirty="0" smtClean="0"/>
              <a:t>3</a:t>
            </a:r>
            <a:r>
              <a:rPr lang="cs-CZ" sz="3200" i="1" dirty="0"/>
              <a:t>; </a:t>
            </a:r>
            <a:r>
              <a:rPr lang="cs-CZ" sz="3200" i="1" dirty="0" smtClean="0"/>
              <a:t>7; 21 }</a:t>
            </a:r>
          </a:p>
          <a:p>
            <a:pPr marL="0" indent="0">
              <a:buClrTx/>
              <a:buNone/>
            </a:pPr>
            <a:r>
              <a:rPr lang="cs-CZ" sz="2800" i="1" dirty="0"/>
              <a:t>Čísla </a:t>
            </a:r>
            <a:r>
              <a:rPr lang="cs-CZ" sz="2800" i="1" dirty="0" smtClean="0"/>
              <a:t>18 </a:t>
            </a:r>
            <a:r>
              <a:rPr lang="cs-CZ" sz="2800" i="1" dirty="0"/>
              <a:t>a </a:t>
            </a:r>
            <a:r>
              <a:rPr lang="cs-CZ" sz="2800" i="1" dirty="0" smtClean="0"/>
              <a:t>21 </a:t>
            </a:r>
            <a:r>
              <a:rPr lang="cs-CZ" sz="2800" i="1" dirty="0"/>
              <a:t>mají dva společné dělitele (1 a </a:t>
            </a:r>
            <a:r>
              <a:rPr lang="cs-CZ" sz="2800" i="1" dirty="0" smtClean="0"/>
              <a:t>3)</a:t>
            </a:r>
          </a:p>
          <a:p>
            <a:pPr marL="0" indent="0">
              <a:buClrTx/>
              <a:buNone/>
            </a:pPr>
            <a:r>
              <a:rPr lang="cs-CZ" sz="2800" b="1" i="1" dirty="0" smtClean="0">
                <a:solidFill>
                  <a:srgbClr val="FF0000"/>
                </a:solidFill>
              </a:rPr>
              <a:t>Nejmenší společný dělitel </a:t>
            </a:r>
            <a:r>
              <a:rPr lang="cs-CZ" sz="2800" i="1" dirty="0" smtClean="0"/>
              <a:t>dvou a více čísel je vždy číslo </a:t>
            </a:r>
            <a:r>
              <a:rPr lang="cs-CZ" sz="2800" b="1" i="1" dirty="0" smtClean="0">
                <a:solidFill>
                  <a:srgbClr val="FF0000"/>
                </a:solidFill>
              </a:rPr>
              <a:t>1.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63040" y="18208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HLEDÁME SPOLEČNÉ DĚLITELE ČÍSEL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1592804" y="2046056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736494" y="2637037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1155061" y="2037278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1298751" y="2647336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1281331" y="4330920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252302" y="4925108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1679882" y="4930734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2107765" y="4329454"/>
            <a:ext cx="437743" cy="601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82656" y="1384648"/>
            <a:ext cx="8718560" cy="5291264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cs-CZ" sz="3200" b="1" dirty="0" smtClean="0"/>
              <a:t>ZPŮSOB ZÁPISU: </a:t>
            </a:r>
          </a:p>
          <a:p>
            <a:pPr marL="0" indent="0">
              <a:buClrTx/>
              <a:buNone/>
            </a:pPr>
            <a:r>
              <a:rPr lang="cs-CZ" sz="3200" i="1" dirty="0" smtClean="0"/>
              <a:t>Největší společný dělitel čísel 8 a 10:  </a:t>
            </a:r>
            <a:r>
              <a:rPr lang="cs-CZ" sz="3200" b="1" dirty="0" smtClean="0">
                <a:solidFill>
                  <a:srgbClr val="FF0000"/>
                </a:solidFill>
              </a:rPr>
              <a:t>D( 8; 10) = 2</a:t>
            </a:r>
          </a:p>
          <a:p>
            <a:pPr marL="0" indent="0">
              <a:buClrTx/>
              <a:buNone/>
            </a:pPr>
            <a:r>
              <a:rPr lang="cs-CZ" sz="2800" i="1" dirty="0"/>
              <a:t>D</a:t>
            </a:r>
            <a:r>
              <a:rPr lang="cs-CZ" sz="2800" i="1" baseline="-25000" dirty="0"/>
              <a:t>8</a:t>
            </a:r>
            <a:r>
              <a:rPr lang="cs-CZ" sz="2800" i="1" dirty="0"/>
              <a:t> = { 1; </a:t>
            </a:r>
            <a:r>
              <a:rPr lang="cs-CZ" sz="2800" b="1" i="1" dirty="0">
                <a:solidFill>
                  <a:srgbClr val="FF0000"/>
                </a:solidFill>
              </a:rPr>
              <a:t>2</a:t>
            </a:r>
            <a:r>
              <a:rPr lang="cs-CZ" sz="2800" i="1" dirty="0"/>
              <a:t>; 4; 8 }</a:t>
            </a:r>
          </a:p>
          <a:p>
            <a:pPr marL="0" indent="0">
              <a:buClrTx/>
              <a:buNone/>
            </a:pPr>
            <a:r>
              <a:rPr lang="cs-CZ" sz="2800" i="1" dirty="0"/>
              <a:t>D</a:t>
            </a:r>
            <a:r>
              <a:rPr lang="cs-CZ" sz="2800" i="1" baseline="-25000" dirty="0"/>
              <a:t>10</a:t>
            </a:r>
            <a:r>
              <a:rPr lang="cs-CZ" sz="2800" i="1" dirty="0"/>
              <a:t> = { 1; </a:t>
            </a:r>
            <a:r>
              <a:rPr lang="cs-CZ" sz="2800" b="1" i="1" dirty="0">
                <a:solidFill>
                  <a:srgbClr val="FF0000"/>
                </a:solidFill>
              </a:rPr>
              <a:t>2</a:t>
            </a:r>
            <a:r>
              <a:rPr lang="cs-CZ" sz="2800" i="1" dirty="0"/>
              <a:t>; 5; 10 </a:t>
            </a:r>
            <a:r>
              <a:rPr lang="cs-CZ" sz="2800" i="1" dirty="0" smtClean="0"/>
              <a:t>}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pPr marL="0" indent="0">
              <a:buClrTx/>
              <a:buNone/>
            </a:pPr>
            <a:r>
              <a:rPr lang="cs-CZ" sz="3200" i="1" dirty="0"/>
              <a:t>Největší společný dělitel čísel </a:t>
            </a:r>
            <a:r>
              <a:rPr lang="cs-CZ" sz="3200" i="1" dirty="0" smtClean="0"/>
              <a:t>18 </a:t>
            </a:r>
            <a:r>
              <a:rPr lang="cs-CZ" sz="3200" i="1" dirty="0"/>
              <a:t>a </a:t>
            </a:r>
            <a:r>
              <a:rPr lang="cs-CZ" sz="3200" i="1" dirty="0" smtClean="0"/>
              <a:t>21: </a:t>
            </a:r>
            <a:r>
              <a:rPr lang="cs-CZ" sz="3200" b="1" dirty="0" smtClean="0">
                <a:solidFill>
                  <a:srgbClr val="FF0000"/>
                </a:solidFill>
              </a:rPr>
              <a:t>D</a:t>
            </a:r>
            <a:r>
              <a:rPr lang="cs-CZ" sz="3200" b="1" dirty="0">
                <a:solidFill>
                  <a:srgbClr val="FF0000"/>
                </a:solidFill>
              </a:rPr>
              <a:t>( </a:t>
            </a:r>
            <a:r>
              <a:rPr lang="cs-CZ" sz="3200" b="1" dirty="0" smtClean="0">
                <a:solidFill>
                  <a:srgbClr val="FF0000"/>
                </a:solidFill>
              </a:rPr>
              <a:t>18</a:t>
            </a:r>
            <a:r>
              <a:rPr lang="cs-CZ" sz="3200" b="1" dirty="0">
                <a:solidFill>
                  <a:srgbClr val="FF0000"/>
                </a:solidFill>
              </a:rPr>
              <a:t>; </a:t>
            </a:r>
            <a:r>
              <a:rPr lang="cs-CZ" sz="3200" b="1" dirty="0" smtClean="0">
                <a:solidFill>
                  <a:srgbClr val="FF0000"/>
                </a:solidFill>
              </a:rPr>
              <a:t>21) </a:t>
            </a:r>
            <a:r>
              <a:rPr lang="cs-CZ" sz="3200" b="1" dirty="0">
                <a:solidFill>
                  <a:srgbClr val="FF0000"/>
                </a:solidFill>
              </a:rPr>
              <a:t>= </a:t>
            </a:r>
            <a:r>
              <a:rPr lang="cs-CZ" sz="3200" b="1" dirty="0" smtClean="0">
                <a:solidFill>
                  <a:srgbClr val="FF0000"/>
                </a:solidFill>
              </a:rPr>
              <a:t>3</a:t>
            </a: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ClrTx/>
              <a:buNone/>
            </a:pPr>
            <a:r>
              <a:rPr lang="cs-CZ" sz="2800" i="1" dirty="0"/>
              <a:t>D</a:t>
            </a:r>
            <a:r>
              <a:rPr lang="cs-CZ" sz="2800" i="1" baseline="-25000" dirty="0"/>
              <a:t>18</a:t>
            </a:r>
            <a:r>
              <a:rPr lang="cs-CZ" sz="2800" i="1" dirty="0"/>
              <a:t> = { 1; 2; </a:t>
            </a:r>
            <a:r>
              <a:rPr lang="cs-CZ" sz="2800" b="1" i="1" dirty="0">
                <a:solidFill>
                  <a:srgbClr val="FF0000"/>
                </a:solidFill>
              </a:rPr>
              <a:t>3</a:t>
            </a:r>
            <a:r>
              <a:rPr lang="cs-CZ" sz="2800" i="1" dirty="0"/>
              <a:t>; 6; 9; 18 }</a:t>
            </a:r>
          </a:p>
          <a:p>
            <a:pPr marL="0" indent="0">
              <a:buClrTx/>
              <a:buNone/>
            </a:pPr>
            <a:r>
              <a:rPr lang="cs-CZ" sz="2800" i="1" dirty="0"/>
              <a:t>D</a:t>
            </a:r>
            <a:r>
              <a:rPr lang="cs-CZ" sz="2800" i="1" baseline="-25000" dirty="0"/>
              <a:t>21</a:t>
            </a:r>
            <a:r>
              <a:rPr lang="cs-CZ" sz="2800" i="1" dirty="0"/>
              <a:t> = { 1; </a:t>
            </a:r>
            <a:r>
              <a:rPr lang="cs-CZ" sz="2800" b="1" i="1" dirty="0">
                <a:solidFill>
                  <a:srgbClr val="FF0000"/>
                </a:solidFill>
              </a:rPr>
              <a:t>3</a:t>
            </a:r>
            <a:r>
              <a:rPr lang="cs-CZ" sz="2800" i="1" dirty="0"/>
              <a:t>; 7; 21 }</a:t>
            </a:r>
          </a:p>
          <a:p>
            <a:pPr marL="0" indent="0">
              <a:buClrTx/>
              <a:buNone/>
            </a:pPr>
            <a:r>
              <a:rPr lang="cs-CZ" sz="2800" b="1" dirty="0" smtClean="0"/>
              <a:t>První způsob řešení </a:t>
            </a:r>
            <a:r>
              <a:rPr lang="cs-CZ" sz="2800" dirty="0" smtClean="0"/>
              <a:t>je tedy obdobný jako u násobku: vypíšeme všechny dělitele čísel a mezi nimi najdeme největší společné číslo.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63040" y="18208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HLEDÁME NEJVĚTŠÍ SPOLEČNÉ DĚLITELE ČÍSEL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22528" y="1204264"/>
            <a:ext cx="8838816" cy="5471648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cs-CZ" sz="2800" b="1" dirty="0" smtClean="0"/>
              <a:t>DRUHÝ ZPŮSOB: </a:t>
            </a:r>
          </a:p>
          <a:p>
            <a:pPr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/>
              <a:t>nejprve čísla </a:t>
            </a:r>
            <a:r>
              <a:rPr lang="cs-CZ" sz="2400" b="1" dirty="0" smtClean="0"/>
              <a:t>ROZLOŽÍME NA PRVOČINITELE</a:t>
            </a:r>
          </a:p>
          <a:p>
            <a:pPr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/>
              <a:t>Vybíráme pouze </a:t>
            </a:r>
            <a:r>
              <a:rPr lang="cs-CZ" sz="2400" b="1" dirty="0" smtClean="0"/>
              <a:t>PRVOČÍSLA</a:t>
            </a:r>
            <a:r>
              <a:rPr lang="cs-CZ" sz="2400" dirty="0" smtClean="0"/>
              <a:t>, která se vyskytují </a:t>
            </a:r>
            <a:r>
              <a:rPr lang="cs-CZ" sz="2400" b="1" dirty="0" smtClean="0"/>
              <a:t>SOUČASNĚ U OBOU </a:t>
            </a:r>
            <a:r>
              <a:rPr lang="cs-CZ" sz="2400" dirty="0" smtClean="0"/>
              <a:t>zadaných </a:t>
            </a:r>
            <a:r>
              <a:rPr lang="cs-CZ" sz="2400" b="1" dirty="0" smtClean="0"/>
              <a:t>ČÍSEL </a:t>
            </a:r>
            <a:r>
              <a:rPr lang="cs-CZ" sz="2400" dirty="0" smtClean="0"/>
              <a:t>a do následného součinu je </a:t>
            </a:r>
            <a:r>
              <a:rPr lang="cs-CZ" sz="2400" b="1" dirty="0" smtClean="0"/>
              <a:t>ZAPOČÍTÁVÁME</a:t>
            </a:r>
            <a:r>
              <a:rPr lang="cs-CZ" sz="2400" dirty="0" smtClean="0"/>
              <a:t> pouze </a:t>
            </a:r>
            <a:r>
              <a:rPr lang="cs-CZ" sz="2400" b="1" dirty="0" smtClean="0"/>
              <a:t>JEDNOU.</a:t>
            </a:r>
          </a:p>
          <a:p>
            <a:pPr>
              <a:lnSpc>
                <a:spcPct val="150000"/>
              </a:lnSpc>
              <a:buClrTx/>
              <a:buFontTx/>
              <a:buChar char="-"/>
            </a:pPr>
            <a:r>
              <a:rPr lang="cs-CZ" sz="2400" b="1" dirty="0" smtClean="0"/>
              <a:t>SOUČIN</a:t>
            </a:r>
            <a:r>
              <a:rPr lang="cs-CZ" sz="2400" dirty="0" smtClean="0"/>
              <a:t> všech takto </a:t>
            </a:r>
            <a:r>
              <a:rPr lang="cs-CZ" sz="2400" b="1" dirty="0" smtClean="0"/>
              <a:t>VYBRANÝCH PRVOČÍSEL </a:t>
            </a:r>
            <a:r>
              <a:rPr lang="cs-CZ" sz="2400" dirty="0" smtClean="0"/>
              <a:t>je hledaný </a:t>
            </a:r>
            <a:r>
              <a:rPr lang="cs-CZ" sz="2400" b="1" dirty="0" smtClean="0"/>
              <a:t>NEJVĚTŠÍ SPOLEČNÝ DĚLITEL.</a:t>
            </a:r>
          </a:p>
          <a:p>
            <a:pPr marL="0" indent="0" algn="ctr">
              <a:lnSpc>
                <a:spcPct val="150000"/>
              </a:lnSpc>
              <a:buClrTx/>
              <a:buNone/>
            </a:pPr>
            <a:r>
              <a:rPr lang="cs-CZ" sz="2800" i="1" dirty="0" smtClean="0"/>
              <a:t>U VYŠŠÍCH ČÍSEL JE TENTO ZPŮSOB ŘEŠENÍ MNOHEM RYCHLEJŠÍ, NEŽ POMOCÍ VÝČTU VŠECH DĚLITELŮ ČÍSEL.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i="1" dirty="0" smtClean="0"/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3168" y="30234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HLEDÁME NEJVĚTŠÍ SPOLEČNÝ DĚLITEL DVOU ČÍSEL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4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22528" y="1685288"/>
            <a:ext cx="8598304" cy="475011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cs-CZ" sz="2800" dirty="0" smtClean="0"/>
              <a:t>DRUHÝ ZPŮSOB:</a:t>
            </a:r>
          </a:p>
          <a:p>
            <a:pPr marL="0" indent="0">
              <a:buClrTx/>
              <a:buNone/>
            </a:pPr>
            <a:r>
              <a:rPr lang="cs-CZ" sz="2800" dirty="0" smtClean="0"/>
              <a:t>NÁZORNÝ PŘÍKLAD - SLEDUJTE ANIMACI: </a:t>
            </a:r>
          </a:p>
          <a:p>
            <a:pPr marL="0" indent="0">
              <a:buClrTx/>
              <a:buNone/>
            </a:pPr>
            <a:r>
              <a:rPr lang="cs-CZ" sz="2800" dirty="0" smtClean="0"/>
              <a:t>	</a:t>
            </a:r>
            <a:r>
              <a:rPr lang="cs-CZ" sz="3600" b="1" dirty="0" smtClean="0">
                <a:solidFill>
                  <a:srgbClr val="FF0000"/>
                </a:solidFill>
              </a:rPr>
              <a:t>D( 15; 12 ) = ?</a:t>
            </a:r>
          </a:p>
          <a:p>
            <a:pPr marL="0" indent="0">
              <a:buClrTx/>
              <a:buNone/>
            </a:pPr>
            <a:r>
              <a:rPr lang="cs-CZ" sz="2800" dirty="0" smtClean="0"/>
              <a:t>			</a:t>
            </a:r>
            <a:r>
              <a:rPr lang="cs-CZ" sz="2400" dirty="0" smtClean="0"/>
              <a:t>15 =            3 ∙ 5</a:t>
            </a:r>
          </a:p>
          <a:p>
            <a:pPr marL="0" indent="0">
              <a:buClrTx/>
              <a:buNone/>
            </a:pPr>
            <a:r>
              <a:rPr lang="cs-CZ" sz="2400" dirty="0" smtClean="0"/>
              <a:t>			12 = 2 ∙ 2 ∙ 3</a:t>
            </a:r>
          </a:p>
          <a:p>
            <a:pPr marL="0" indent="0">
              <a:buClrTx/>
              <a:buNone/>
            </a:pPr>
            <a:endParaRPr lang="cs-CZ" sz="2400" dirty="0" smtClean="0"/>
          </a:p>
          <a:p>
            <a:pPr marL="0" indent="0">
              <a:buClrTx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	tedy D( 15; 12 ) = </a:t>
            </a:r>
            <a:r>
              <a:rPr lang="cs-CZ" sz="2400" dirty="0"/>
              <a:t>3</a:t>
            </a:r>
            <a:r>
              <a:rPr lang="cs-CZ" sz="24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Clr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ODPOVĚĎ: 		</a:t>
            </a:r>
            <a:r>
              <a:rPr lang="cs-CZ" sz="3200" b="1" dirty="0" smtClean="0">
                <a:solidFill>
                  <a:srgbClr val="FF0000"/>
                </a:solidFill>
              </a:rPr>
              <a:t>D( 15</a:t>
            </a:r>
            <a:r>
              <a:rPr lang="cs-CZ" sz="3200" b="1" dirty="0">
                <a:solidFill>
                  <a:srgbClr val="FF0000"/>
                </a:solidFill>
              </a:rPr>
              <a:t>; 12 ) = </a:t>
            </a:r>
            <a:r>
              <a:rPr lang="cs-CZ" sz="3200" b="1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3168" y="30234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HLEDÁME NEJVĚTŠÍ SPOLEČNÝ DĚLITEL DVOU ČÍSEL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21040" y="3308744"/>
            <a:ext cx="420896" cy="1022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4331488" y="4330920"/>
            <a:ext cx="0" cy="420896"/>
          </a:xfrm>
          <a:prstGeom prst="straightConnector1">
            <a:avLst/>
          </a:prstGeom>
          <a:ln w="38100" cap="rnd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15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22528" y="1685288"/>
            <a:ext cx="8598304" cy="475011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cs-CZ" sz="2800" dirty="0" smtClean="0"/>
              <a:t>ZPŮSOB ŘEŠENÍ JE OBDOBNÝ JAKO U DVOU ČÍSEL </a:t>
            </a:r>
          </a:p>
          <a:p>
            <a:pPr marL="0" indent="0">
              <a:buClrTx/>
              <a:buNone/>
            </a:pPr>
            <a:r>
              <a:rPr lang="cs-CZ" sz="2800" dirty="0" smtClean="0"/>
              <a:t>NÁZORNÝ PŘÍKLAD - SLEDUJTE ANIMACI: </a:t>
            </a:r>
          </a:p>
          <a:p>
            <a:pPr marL="0" indent="0">
              <a:buClrTx/>
              <a:buNone/>
            </a:pPr>
            <a:r>
              <a:rPr lang="cs-CZ" sz="2800" dirty="0" smtClean="0"/>
              <a:t>	</a:t>
            </a:r>
            <a:r>
              <a:rPr lang="cs-CZ" sz="3600" b="1" dirty="0" smtClean="0">
                <a:solidFill>
                  <a:srgbClr val="FF0000"/>
                </a:solidFill>
              </a:rPr>
              <a:t>D( 4; 6; 10 ) = ?</a:t>
            </a:r>
          </a:p>
          <a:p>
            <a:pPr marL="0" indent="0">
              <a:buClrTx/>
              <a:buNone/>
            </a:pPr>
            <a:r>
              <a:rPr lang="cs-CZ" sz="2800" dirty="0" smtClean="0"/>
              <a:t>			</a:t>
            </a:r>
            <a:r>
              <a:rPr lang="cs-CZ" sz="2400" dirty="0" smtClean="0"/>
              <a:t>4 = 2 ∙ 2</a:t>
            </a:r>
          </a:p>
          <a:p>
            <a:pPr marL="0" indent="0">
              <a:buClrTx/>
              <a:buNone/>
            </a:pPr>
            <a:r>
              <a:rPr lang="cs-CZ" sz="2400" dirty="0" smtClean="0"/>
              <a:t>			6 = 2 ∙ 3   </a:t>
            </a:r>
            <a:endParaRPr lang="cs-CZ" sz="1800" i="1" dirty="0" smtClean="0"/>
          </a:p>
          <a:p>
            <a:pPr marL="0" indent="0">
              <a:buClrTx/>
              <a:buNone/>
            </a:pPr>
            <a:r>
              <a:rPr lang="cs-CZ" sz="2400" dirty="0"/>
              <a:t>	</a:t>
            </a:r>
            <a:r>
              <a:rPr lang="cs-CZ" sz="2400" dirty="0" smtClean="0"/>
              <a:t>		10=</a:t>
            </a:r>
            <a:r>
              <a:rPr lang="cs-CZ" sz="2400" dirty="0"/>
              <a:t>2 ∙ </a:t>
            </a:r>
            <a:r>
              <a:rPr lang="cs-CZ" sz="2400" dirty="0" smtClean="0"/>
              <a:t>5</a:t>
            </a:r>
            <a:endParaRPr lang="cs-CZ" sz="2400" dirty="0"/>
          </a:p>
          <a:p>
            <a:pPr marL="0" indent="0">
              <a:buClrTx/>
              <a:buNone/>
            </a:pPr>
            <a:endParaRPr lang="cs-CZ" sz="2400" dirty="0" smtClean="0"/>
          </a:p>
          <a:p>
            <a:pPr marL="0" indent="0">
              <a:buClrTx/>
              <a:buNone/>
            </a:pPr>
            <a:r>
              <a:rPr lang="cs-CZ" sz="2400" dirty="0"/>
              <a:t>	</a:t>
            </a:r>
            <a:r>
              <a:rPr lang="cs-CZ" sz="2400" dirty="0" smtClean="0"/>
              <a:t>tedy D( 4; 6; 10 ) = 2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	ODPOVĚĎ: 		</a:t>
            </a:r>
            <a:r>
              <a:rPr lang="cs-CZ" sz="3200" b="1" dirty="0" smtClean="0">
                <a:solidFill>
                  <a:srgbClr val="FF0000"/>
                </a:solidFill>
              </a:rPr>
              <a:t>D( 4; 6; 10 ) </a:t>
            </a:r>
            <a:r>
              <a:rPr lang="cs-CZ" sz="3200" b="1" dirty="0">
                <a:solidFill>
                  <a:srgbClr val="FF0000"/>
                </a:solidFill>
              </a:rPr>
              <a:t>= </a:t>
            </a:r>
            <a:r>
              <a:rPr lang="cs-CZ" sz="3200" b="1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3168" y="30234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bg2">
                    <a:lumMod val="10000"/>
                  </a:schemeClr>
                </a:solidFill>
              </a:rPr>
              <a:t>HLEDÁME NEJVĚTŠÍ SPOLEČNÝ DĚLITEL </a:t>
            </a:r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TŘÍ A VÍCE ČÍSEL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3279248" y="3489128"/>
            <a:ext cx="420896" cy="11911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489696" y="4772534"/>
            <a:ext cx="0" cy="420896"/>
          </a:xfrm>
          <a:prstGeom prst="straightConnector1">
            <a:avLst/>
          </a:prstGeom>
          <a:ln w="38100" cap="rnd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76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483296" y="1023880"/>
            <a:ext cx="8265168" cy="530244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dirty="0" smtClean="0"/>
              <a:t>Určete největší společné dělitele čísel: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D( 18; 15 ) = ?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	   18 = 2 . 3 . 3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	   15 =      3 . 5</a:t>
            </a:r>
          </a:p>
          <a:p>
            <a:pPr marL="0" indent="0">
              <a:buClrTx/>
              <a:buNone/>
            </a:pPr>
            <a:r>
              <a:rPr lang="cs-CZ" sz="2800" b="1" i="1" dirty="0" smtClean="0"/>
              <a:t>     D( 18; </a:t>
            </a:r>
            <a:r>
              <a:rPr lang="cs-CZ" sz="2800" b="1" i="1" dirty="0"/>
              <a:t>15 ) = </a:t>
            </a:r>
            <a:r>
              <a:rPr lang="cs-CZ" sz="2800" b="1" i="1" dirty="0" smtClean="0"/>
              <a:t>3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			D( 6; 10; 18 ) </a:t>
            </a:r>
            <a:r>
              <a:rPr lang="cs-CZ" sz="2800" i="1" dirty="0"/>
              <a:t>= ?</a:t>
            </a:r>
          </a:p>
          <a:p>
            <a:pPr marL="0" indent="0">
              <a:buClrTx/>
              <a:buNone/>
            </a:pPr>
            <a:r>
              <a:rPr lang="cs-CZ" sz="2800" i="1" dirty="0" smtClean="0"/>
              <a:t>			  6 =  2 . 3</a:t>
            </a:r>
            <a:endParaRPr lang="cs-CZ" sz="2400" i="1" dirty="0"/>
          </a:p>
          <a:p>
            <a:pPr marL="0" indent="0">
              <a:buClrTx/>
              <a:buNone/>
            </a:pPr>
            <a:r>
              <a:rPr lang="cs-CZ" sz="2800" i="1" dirty="0" smtClean="0"/>
              <a:t>			10 </a:t>
            </a:r>
            <a:r>
              <a:rPr lang="cs-CZ" sz="2800" i="1" dirty="0"/>
              <a:t>= </a:t>
            </a:r>
            <a:r>
              <a:rPr lang="cs-CZ" sz="2800" i="1" dirty="0" smtClean="0"/>
              <a:t> 2 </a:t>
            </a:r>
            <a:r>
              <a:rPr lang="cs-CZ" sz="2800" i="1" dirty="0"/>
              <a:t>. </a:t>
            </a:r>
            <a:r>
              <a:rPr lang="cs-CZ" sz="2800" i="1" dirty="0" smtClean="0"/>
              <a:t>5</a:t>
            </a:r>
          </a:p>
          <a:p>
            <a:pPr marL="0" indent="0">
              <a:buClrTx/>
              <a:buNone/>
            </a:pPr>
            <a:r>
              <a:rPr lang="cs-CZ" sz="2800" i="1" dirty="0"/>
              <a:t>	</a:t>
            </a:r>
            <a:r>
              <a:rPr lang="cs-CZ" sz="2800" i="1" dirty="0" smtClean="0"/>
              <a:t>		18 =  2 . 3. 3</a:t>
            </a:r>
            <a:endParaRPr lang="cs-CZ" sz="2800" i="1" dirty="0"/>
          </a:p>
          <a:p>
            <a:pPr marL="0" indent="0">
              <a:buClrTx/>
              <a:buNone/>
            </a:pPr>
            <a:r>
              <a:rPr lang="cs-CZ" sz="2800" b="1" i="1" dirty="0" smtClean="0"/>
              <a:t>	</a:t>
            </a:r>
            <a:r>
              <a:rPr lang="cs-CZ" sz="2800" b="1" i="1" dirty="0"/>
              <a:t> </a:t>
            </a:r>
            <a:r>
              <a:rPr lang="cs-CZ" sz="2800" b="1" i="1" dirty="0" smtClean="0"/>
              <a:t>   D( </a:t>
            </a:r>
            <a:r>
              <a:rPr lang="cs-CZ" sz="2800" b="1" i="1" dirty="0"/>
              <a:t>6; </a:t>
            </a:r>
            <a:r>
              <a:rPr lang="cs-CZ" sz="2800" b="1" i="1" dirty="0" smtClean="0"/>
              <a:t>10; 18 </a:t>
            </a:r>
            <a:r>
              <a:rPr lang="cs-CZ" sz="2800" b="1" i="1" dirty="0"/>
              <a:t>) = 2 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i="1" dirty="0" smtClean="0"/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3200" b="1" dirty="0" smtClean="0"/>
              <a:t>	  </a:t>
            </a:r>
            <a:r>
              <a:rPr lang="cs-CZ" sz="3200" b="1" dirty="0"/>
              <a:t>	</a:t>
            </a:r>
            <a:r>
              <a:rPr lang="cs-CZ" sz="2800" i="1" dirty="0"/>
              <a:t>	</a:t>
            </a:r>
            <a:endParaRPr lang="cs-CZ" sz="28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19100" y="0"/>
            <a:ext cx="8305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 smtClean="0">
                <a:solidFill>
                  <a:schemeClr val="bg2">
                    <a:lumMod val="10000"/>
                  </a:schemeClr>
                </a:solidFill>
              </a:rPr>
              <a:t>PŘÍKLADY NA PROCVIČENÍ: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768160" y="2106880"/>
            <a:ext cx="420896" cy="11911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3970720" y="4330920"/>
            <a:ext cx="420896" cy="1551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40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 cap="rnd" cmpd="sng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1814</TotalTime>
  <Words>496</Words>
  <Application>Microsoft Office PowerPoint</Application>
  <PresentationFormat>Předvádění na obrazovce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NEJVĚTŠÍ SPOLEČNÝ DĚLITEL </vt:lpstr>
      <vt:lpstr>CO JE TO DĚLITEL ČÍSLA?</vt:lpstr>
      <vt:lpstr>HLEDÁME VŠECHNY DĚLITEL ČÍSLA?</vt:lpstr>
      <vt:lpstr>HLEDÁME SPOLEČNÉ DĚLITELE ČÍSEL</vt:lpstr>
      <vt:lpstr>HLEDÁME NEJVĚTŠÍ SPOLEČNÉ DĚLITELE ČÍSEL</vt:lpstr>
      <vt:lpstr>HLEDÁME NEJVĚTŠÍ SPOLEČNÝ DĚLITEL DVOU ČÍSEL</vt:lpstr>
      <vt:lpstr>HLEDÁME NEJVĚTŠÍ SPOLEČNÝ DĚLITEL DVOU ČÍSEL</vt:lpstr>
      <vt:lpstr>HLEDÁME NEJVĚTŠÍ SPOLEČNÝ DĚLITEL  TŘÍ A VÍCE ČÍSEL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– 7.ročník</dc:title>
  <dc:creator>Lubos</dc:creator>
  <cp:lastModifiedBy>Alena</cp:lastModifiedBy>
  <cp:revision>232</cp:revision>
  <dcterms:created xsi:type="dcterms:W3CDTF">2011-11-27T20:43:59Z</dcterms:created>
  <dcterms:modified xsi:type="dcterms:W3CDTF">2021-04-02T13:24:07Z</dcterms:modified>
</cp:coreProperties>
</file>