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7" r:id="rId6"/>
    <p:sldId id="258" r:id="rId7"/>
    <p:sldId id="260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99D4-F597-42F3-BB38-E45306C90A73}" type="datetimeFigureOut">
              <a:rPr lang="cs-CZ" smtClean="0"/>
              <a:pPr/>
              <a:t>20.02.2021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AE60-A36D-4A26-9462-9524441B3C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99D4-F597-42F3-BB38-E45306C90A73}" type="datetimeFigureOut">
              <a:rPr lang="cs-CZ" smtClean="0"/>
              <a:pPr/>
              <a:t>20.02.2021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AE60-A36D-4A26-9462-9524441B3C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99D4-F597-42F3-BB38-E45306C90A73}" type="datetimeFigureOut">
              <a:rPr lang="cs-CZ" smtClean="0"/>
              <a:pPr/>
              <a:t>20.02.2021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AE60-A36D-4A26-9462-9524441B3C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99D4-F597-42F3-BB38-E45306C90A73}" type="datetimeFigureOut">
              <a:rPr lang="cs-CZ" smtClean="0"/>
              <a:pPr/>
              <a:t>20.02.2021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AE60-A36D-4A26-9462-9524441B3C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99D4-F597-42F3-BB38-E45306C90A73}" type="datetimeFigureOut">
              <a:rPr lang="cs-CZ" smtClean="0"/>
              <a:pPr/>
              <a:t>20.02.2021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AE60-A36D-4A26-9462-9524441B3C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99D4-F597-42F3-BB38-E45306C90A73}" type="datetimeFigureOut">
              <a:rPr lang="cs-CZ" smtClean="0"/>
              <a:pPr/>
              <a:t>20.02.2021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AE60-A36D-4A26-9462-9524441B3C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99D4-F597-42F3-BB38-E45306C90A73}" type="datetimeFigureOut">
              <a:rPr lang="cs-CZ" smtClean="0"/>
              <a:pPr/>
              <a:t>20.02.2021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AE60-A36D-4A26-9462-9524441B3C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99D4-F597-42F3-BB38-E45306C90A73}" type="datetimeFigureOut">
              <a:rPr lang="cs-CZ" smtClean="0"/>
              <a:pPr/>
              <a:t>20.02.2021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AE60-A36D-4A26-9462-9524441B3C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99D4-F597-42F3-BB38-E45306C90A73}" type="datetimeFigureOut">
              <a:rPr lang="cs-CZ" smtClean="0"/>
              <a:pPr/>
              <a:t>20.02.2021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AE60-A36D-4A26-9462-9524441B3C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99D4-F597-42F3-BB38-E45306C90A73}" type="datetimeFigureOut">
              <a:rPr lang="cs-CZ" smtClean="0"/>
              <a:pPr/>
              <a:t>20.02.2021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AE60-A36D-4A26-9462-9524441B3C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99D4-F597-42F3-BB38-E45306C90A73}" type="datetimeFigureOut">
              <a:rPr lang="cs-CZ" smtClean="0"/>
              <a:pPr/>
              <a:t>20.02.2021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AE60-A36D-4A26-9462-9524441B3C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699D4-F597-42F3-BB38-E45306C90A73}" type="datetimeFigureOut">
              <a:rPr lang="cs-CZ" smtClean="0"/>
              <a:pPr/>
              <a:t>20.02.2021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6AE60-A36D-4A26-9462-9524441B3C6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>
                <a:solidFill>
                  <a:srgbClr val="0070C0"/>
                </a:solidFill>
              </a:rPr>
              <a:t>Objem</a:t>
            </a:r>
            <a:endParaRPr lang="cs-CZ" sz="6600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Označení, jednotky, měřidla</a:t>
            </a:r>
            <a:endParaRPr lang="cs-CZ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9412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Otázky na závěr – </a:t>
            </a:r>
            <a:r>
              <a:rPr lang="cs-CZ" sz="2700" dirty="0" smtClean="0">
                <a:solidFill>
                  <a:srgbClr val="0070C0"/>
                </a:solidFill>
              </a:rPr>
              <a:t>pošli vypracované na email.</a:t>
            </a:r>
            <a:endParaRPr lang="cs-CZ" sz="27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cs-CZ" dirty="0" smtClean="0">
                <a:solidFill>
                  <a:srgbClr val="00B050"/>
                </a:solidFill>
              </a:rPr>
              <a:t>Které jednotky objemu znáš</a:t>
            </a:r>
            <a:r>
              <a:rPr lang="cs-CZ" dirty="0" smtClean="0">
                <a:solidFill>
                  <a:srgbClr val="00B050"/>
                </a:solidFill>
              </a:rPr>
              <a:t>? </a:t>
            </a:r>
            <a:r>
              <a:rPr lang="cs-CZ" smtClean="0">
                <a:solidFill>
                  <a:srgbClr val="00B050"/>
                </a:solidFill>
              </a:rPr>
              <a:t>( 9)</a:t>
            </a:r>
            <a:endParaRPr lang="cs-CZ" dirty="0" smtClean="0">
              <a:solidFill>
                <a:srgbClr val="00B050"/>
              </a:solidFill>
            </a:endParaRPr>
          </a:p>
          <a:p>
            <a:pPr marL="514350" indent="-514350">
              <a:buAutoNum type="arabicPeriod"/>
            </a:pPr>
            <a:endParaRPr lang="cs-CZ" sz="1800" dirty="0" smtClean="0">
              <a:solidFill>
                <a:srgbClr val="00B050"/>
              </a:solidFill>
            </a:endParaRP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rgbClr val="0070C0"/>
                </a:solidFill>
              </a:rPr>
              <a:t>Doplň jednotky do vět:</a:t>
            </a:r>
          </a:p>
          <a:p>
            <a:pPr marL="514350" indent="-514350">
              <a:buNone/>
            </a:pPr>
            <a:r>
              <a:rPr lang="cs-CZ" dirty="0" smtClean="0">
                <a:solidFill>
                  <a:srgbClr val="0070C0"/>
                </a:solidFill>
              </a:rPr>
              <a:t>	Tato mraznička má objem 250 ……… .</a:t>
            </a:r>
          </a:p>
          <a:p>
            <a:pPr marL="514350" indent="-514350">
              <a:buNone/>
            </a:pPr>
            <a:r>
              <a:rPr lang="cs-CZ" dirty="0" smtClean="0">
                <a:solidFill>
                  <a:srgbClr val="0070C0"/>
                </a:solidFill>
              </a:rPr>
              <a:t>	Na základy domu potřebujeme 30 ……… betonu.</a:t>
            </a:r>
          </a:p>
          <a:p>
            <a:pPr marL="514350" indent="-514350">
              <a:buNone/>
            </a:pPr>
            <a:r>
              <a:rPr lang="cs-CZ" dirty="0" smtClean="0">
                <a:solidFill>
                  <a:srgbClr val="0070C0"/>
                </a:solidFill>
              </a:rPr>
              <a:t>	Lékař píchnul nemocnému 5 …… penicilinu.</a:t>
            </a:r>
          </a:p>
          <a:p>
            <a:pPr marL="514350" indent="-514350">
              <a:buNone/>
            </a:pPr>
            <a:r>
              <a:rPr lang="cs-CZ" dirty="0" smtClean="0">
                <a:solidFill>
                  <a:srgbClr val="0070C0"/>
                </a:solidFill>
              </a:rPr>
              <a:t>	Řidič natankoval 40 …… benzínu.</a:t>
            </a:r>
          </a:p>
          <a:p>
            <a:pPr marL="514350" indent="-514350">
              <a:buNone/>
            </a:pPr>
            <a:endParaRPr lang="cs-CZ" sz="2100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cs-CZ" dirty="0" smtClean="0">
                <a:solidFill>
                  <a:srgbClr val="00B050"/>
                </a:solidFill>
              </a:rPr>
              <a:t>3.	Převeď:</a:t>
            </a:r>
          </a:p>
          <a:p>
            <a:pPr marL="514350" indent="-514350">
              <a:buNone/>
            </a:pPr>
            <a:r>
              <a:rPr lang="cs-CZ" dirty="0" smtClean="0">
                <a:solidFill>
                  <a:srgbClr val="00B050"/>
                </a:solidFill>
              </a:rPr>
              <a:t>	32,8 m</a:t>
            </a:r>
            <a:r>
              <a:rPr lang="cs-CZ" baseline="30000" dirty="0" smtClean="0">
                <a:solidFill>
                  <a:srgbClr val="00B050"/>
                </a:solidFill>
              </a:rPr>
              <a:t>3 </a:t>
            </a:r>
            <a:r>
              <a:rPr lang="cs-CZ" dirty="0" smtClean="0">
                <a:solidFill>
                  <a:srgbClr val="00B050"/>
                </a:solidFill>
              </a:rPr>
              <a:t>= ……… l	532 </a:t>
            </a:r>
            <a:r>
              <a:rPr lang="cs-CZ" dirty="0" err="1" smtClean="0">
                <a:solidFill>
                  <a:srgbClr val="00B050"/>
                </a:solidFill>
              </a:rPr>
              <a:t>hl</a:t>
            </a:r>
            <a:r>
              <a:rPr lang="cs-CZ" dirty="0" smtClean="0">
                <a:solidFill>
                  <a:srgbClr val="00B050"/>
                </a:solidFill>
              </a:rPr>
              <a:t> = ……… m</a:t>
            </a:r>
            <a:r>
              <a:rPr lang="cs-CZ" baseline="30000" dirty="0" smtClean="0">
                <a:solidFill>
                  <a:srgbClr val="00B050"/>
                </a:solidFill>
              </a:rPr>
              <a:t>3 </a:t>
            </a:r>
          </a:p>
          <a:p>
            <a:pPr marL="514350" indent="-514350">
              <a:buNone/>
            </a:pPr>
            <a:r>
              <a:rPr lang="cs-CZ" baseline="30000" dirty="0" smtClean="0">
                <a:solidFill>
                  <a:srgbClr val="00B050"/>
                </a:solidFill>
              </a:rPr>
              <a:t>	</a:t>
            </a:r>
            <a:r>
              <a:rPr lang="cs-CZ" dirty="0" smtClean="0">
                <a:solidFill>
                  <a:srgbClr val="00B050"/>
                </a:solidFill>
              </a:rPr>
              <a:t>327ml = ……… l		3,2 cl = ……… l</a:t>
            </a:r>
          </a:p>
          <a:p>
            <a:pPr marL="514350" indent="-514350">
              <a:buNone/>
            </a:pPr>
            <a:endParaRPr lang="cs-CZ" sz="2100" dirty="0" smtClean="0"/>
          </a:p>
          <a:p>
            <a:pPr marL="514350" indent="-514350">
              <a:buNone/>
            </a:pPr>
            <a:r>
              <a:rPr lang="cs-CZ" dirty="0" smtClean="0">
                <a:solidFill>
                  <a:srgbClr val="0070C0"/>
                </a:solidFill>
              </a:rPr>
              <a:t>4. 	Doplň jednotku:</a:t>
            </a:r>
          </a:p>
          <a:p>
            <a:pPr marL="514350" indent="-514350">
              <a:buNone/>
            </a:pPr>
            <a:r>
              <a:rPr lang="cs-CZ" dirty="0" smtClean="0">
                <a:solidFill>
                  <a:srgbClr val="0070C0"/>
                </a:solidFill>
              </a:rPr>
              <a:t>	6 cl = 0,06 ………			20 cm</a:t>
            </a:r>
            <a:r>
              <a:rPr lang="cs-CZ" baseline="30000" dirty="0" smtClean="0">
                <a:solidFill>
                  <a:srgbClr val="0070C0"/>
                </a:solidFill>
              </a:rPr>
              <a:t>3 </a:t>
            </a:r>
            <a:r>
              <a:rPr lang="cs-CZ" dirty="0" smtClean="0">
                <a:solidFill>
                  <a:srgbClr val="0070C0"/>
                </a:solidFill>
              </a:rPr>
              <a:t>= 0,02 ………</a:t>
            </a:r>
          </a:p>
          <a:p>
            <a:pPr marL="514350" indent="-514350">
              <a:buNone/>
            </a:pPr>
            <a:r>
              <a:rPr lang="cs-CZ" dirty="0" smtClean="0">
                <a:solidFill>
                  <a:srgbClr val="0070C0"/>
                </a:solidFill>
              </a:rPr>
              <a:t>	1 260 mm</a:t>
            </a:r>
            <a:r>
              <a:rPr lang="cs-CZ" baseline="30000" dirty="0" smtClean="0">
                <a:solidFill>
                  <a:srgbClr val="0070C0"/>
                </a:solidFill>
              </a:rPr>
              <a:t>3 </a:t>
            </a:r>
            <a:r>
              <a:rPr lang="cs-CZ" dirty="0" smtClean="0">
                <a:solidFill>
                  <a:srgbClr val="0070C0"/>
                </a:solidFill>
              </a:rPr>
              <a:t>= 1,26 ………	260 l = 260 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Objem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757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Odvozená fyzikální veličina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Vyjadřuje velikost prostoru vyplněné tělesem</a:t>
            </a: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Označení: V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Základní jednotka: 1 metr krychlový (m</a:t>
            </a:r>
            <a:r>
              <a:rPr lang="cs-CZ" baseline="30000" dirty="0" smtClean="0">
                <a:solidFill>
                  <a:srgbClr val="FF0000"/>
                </a:solidFill>
              </a:rPr>
              <a:t>3</a:t>
            </a:r>
            <a:r>
              <a:rPr lang="cs-CZ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Odvozené jednotky:	1 decimetr krychlový (dm</a:t>
            </a:r>
            <a:r>
              <a:rPr lang="cs-CZ" baseline="30000" dirty="0" smtClean="0">
                <a:solidFill>
                  <a:srgbClr val="00B050"/>
                </a:solidFill>
              </a:rPr>
              <a:t>3</a:t>
            </a:r>
            <a:r>
              <a:rPr lang="cs-CZ" dirty="0" smtClean="0">
                <a:solidFill>
                  <a:srgbClr val="00B050"/>
                </a:solidFill>
              </a:rPr>
              <a:t>)</a:t>
            </a: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					1 centimetr krychlový (cm</a:t>
            </a:r>
            <a:r>
              <a:rPr lang="cs-CZ" baseline="30000" dirty="0" smtClean="0">
                <a:solidFill>
                  <a:srgbClr val="00B050"/>
                </a:solidFill>
              </a:rPr>
              <a:t>3</a:t>
            </a:r>
            <a:r>
              <a:rPr lang="cs-CZ" dirty="0" smtClean="0">
                <a:solidFill>
                  <a:srgbClr val="00B050"/>
                </a:solidFill>
              </a:rPr>
              <a:t>)</a:t>
            </a: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					1 milimetr krychlový (mm</a:t>
            </a:r>
            <a:r>
              <a:rPr lang="cs-CZ" baseline="30000" dirty="0" smtClean="0">
                <a:solidFill>
                  <a:srgbClr val="00B050"/>
                </a:solidFill>
              </a:rPr>
              <a:t>3</a:t>
            </a:r>
            <a:r>
              <a:rPr lang="cs-CZ" dirty="0" smtClean="0">
                <a:solidFill>
                  <a:srgbClr val="00B050"/>
                </a:solidFill>
              </a:rPr>
              <a:t>)</a:t>
            </a:r>
          </a:p>
          <a:p>
            <a:pPr>
              <a:buNone/>
            </a:pPr>
            <a:r>
              <a:rPr lang="cs-CZ" dirty="0" smtClean="0"/>
              <a:t> 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Měřidla objemu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Odměrka				</a:t>
            </a:r>
            <a:r>
              <a:rPr lang="cs-CZ" dirty="0" smtClean="0">
                <a:solidFill>
                  <a:srgbClr val="FF0000"/>
                </a:solidFill>
              </a:rPr>
              <a:t>Odměrný válec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518px-Simple_Measuring_C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3673970" cy="4248472"/>
          </a:xfrm>
          <a:prstGeom prst="rect">
            <a:avLst/>
          </a:prstGeom>
        </p:spPr>
      </p:pic>
      <p:pic>
        <p:nvPicPr>
          <p:cNvPr id="5" name="Obrázek 4" descr="256px-Measuring_cylinder_h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484784"/>
            <a:ext cx="2050202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DSC041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4824412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DSC041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557338"/>
            <a:ext cx="295116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95288" y="260350"/>
            <a:ext cx="84597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/>
              <a:t>S objemem a jeho jednotkami se setkáváme na každém kroku:</a:t>
            </a:r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 flipH="1">
            <a:off x="539750" y="5084763"/>
            <a:ext cx="503238" cy="792162"/>
          </a:xfrm>
          <a:prstGeom prst="line">
            <a:avLst/>
          </a:prstGeom>
          <a:noFill/>
          <a:ln w="76200">
            <a:solidFill>
              <a:srgbClr val="00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0" y="5805488"/>
            <a:ext cx="97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/>
              <a:t>O,75 l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 flipH="1">
            <a:off x="1258888" y="5084763"/>
            <a:ext cx="504825" cy="1152525"/>
          </a:xfrm>
          <a:prstGeom prst="line">
            <a:avLst/>
          </a:prstGeom>
          <a:noFill/>
          <a:ln w="76200">
            <a:solidFill>
              <a:srgbClr val="00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6" name="Text Box 15"/>
          <p:cNvSpPr txBox="1">
            <a:spLocks noChangeArrowheads="1"/>
          </p:cNvSpPr>
          <p:nvPr/>
        </p:nvSpPr>
        <p:spPr bwMode="auto">
          <a:xfrm>
            <a:off x="684213" y="6237288"/>
            <a:ext cx="1150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/>
              <a:t>   1,5 l</a:t>
            </a:r>
          </a:p>
        </p:txBody>
      </p:sp>
      <p:sp>
        <p:nvSpPr>
          <p:cNvPr id="7177" name="Line 16"/>
          <p:cNvSpPr>
            <a:spLocks noChangeShapeType="1"/>
          </p:cNvSpPr>
          <p:nvPr/>
        </p:nvSpPr>
        <p:spPr bwMode="auto">
          <a:xfrm>
            <a:off x="2555875" y="5084763"/>
            <a:ext cx="0" cy="792162"/>
          </a:xfrm>
          <a:prstGeom prst="line">
            <a:avLst/>
          </a:prstGeom>
          <a:noFill/>
          <a:ln w="76200">
            <a:solidFill>
              <a:srgbClr val="00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8" name="Text Box 17"/>
          <p:cNvSpPr txBox="1">
            <a:spLocks noChangeArrowheads="1"/>
          </p:cNvSpPr>
          <p:nvPr/>
        </p:nvSpPr>
        <p:spPr bwMode="auto">
          <a:xfrm>
            <a:off x="2051050" y="6092825"/>
            <a:ext cx="86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/>
              <a:t>  1 l</a:t>
            </a:r>
          </a:p>
        </p:txBody>
      </p:sp>
      <p:sp>
        <p:nvSpPr>
          <p:cNvPr id="7179" name="Line 18"/>
          <p:cNvSpPr>
            <a:spLocks noChangeShapeType="1"/>
          </p:cNvSpPr>
          <p:nvPr/>
        </p:nvSpPr>
        <p:spPr bwMode="auto">
          <a:xfrm>
            <a:off x="3276600" y="4941888"/>
            <a:ext cx="142875" cy="1079500"/>
          </a:xfrm>
          <a:prstGeom prst="line">
            <a:avLst/>
          </a:prstGeom>
          <a:noFill/>
          <a:ln w="76200">
            <a:solidFill>
              <a:srgbClr val="00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0" name="Text Box 19"/>
          <p:cNvSpPr txBox="1">
            <a:spLocks noChangeArrowheads="1"/>
          </p:cNvSpPr>
          <p:nvPr/>
        </p:nvSpPr>
        <p:spPr bwMode="auto">
          <a:xfrm>
            <a:off x="2987675" y="616585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/>
              <a:t>0,5 l</a:t>
            </a:r>
          </a:p>
        </p:txBody>
      </p:sp>
      <p:sp>
        <p:nvSpPr>
          <p:cNvPr id="7181" name="Line 20"/>
          <p:cNvSpPr>
            <a:spLocks noChangeShapeType="1"/>
          </p:cNvSpPr>
          <p:nvPr/>
        </p:nvSpPr>
        <p:spPr bwMode="auto">
          <a:xfrm>
            <a:off x="4356100" y="5013325"/>
            <a:ext cx="71438" cy="1079500"/>
          </a:xfrm>
          <a:prstGeom prst="line">
            <a:avLst/>
          </a:prstGeom>
          <a:noFill/>
          <a:ln w="76200">
            <a:solidFill>
              <a:srgbClr val="00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2" name="Text Box 21"/>
          <p:cNvSpPr txBox="1">
            <a:spLocks noChangeArrowheads="1"/>
          </p:cNvSpPr>
          <p:nvPr/>
        </p:nvSpPr>
        <p:spPr bwMode="auto">
          <a:xfrm>
            <a:off x="3924300" y="6165850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/>
              <a:t>   1 l</a:t>
            </a:r>
          </a:p>
        </p:txBody>
      </p:sp>
      <p:sp>
        <p:nvSpPr>
          <p:cNvPr id="7183" name="Line 23"/>
          <p:cNvSpPr>
            <a:spLocks noChangeShapeType="1"/>
          </p:cNvSpPr>
          <p:nvPr/>
        </p:nvSpPr>
        <p:spPr bwMode="auto">
          <a:xfrm flipH="1">
            <a:off x="6011863" y="5013325"/>
            <a:ext cx="431800" cy="1223963"/>
          </a:xfrm>
          <a:prstGeom prst="line">
            <a:avLst/>
          </a:prstGeom>
          <a:noFill/>
          <a:ln w="76200">
            <a:solidFill>
              <a:srgbClr val="00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4" name="Text Box 24"/>
          <p:cNvSpPr txBox="1">
            <a:spLocks noChangeArrowheads="1"/>
          </p:cNvSpPr>
          <p:nvPr/>
        </p:nvSpPr>
        <p:spPr bwMode="auto">
          <a:xfrm>
            <a:off x="5435600" y="6308725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/>
              <a:t>50 ml</a:t>
            </a:r>
          </a:p>
        </p:txBody>
      </p:sp>
      <p:sp>
        <p:nvSpPr>
          <p:cNvPr id="7185" name="Line 25"/>
          <p:cNvSpPr>
            <a:spLocks noChangeShapeType="1"/>
          </p:cNvSpPr>
          <p:nvPr/>
        </p:nvSpPr>
        <p:spPr bwMode="auto">
          <a:xfrm flipH="1">
            <a:off x="7308850" y="5084763"/>
            <a:ext cx="71438" cy="1081087"/>
          </a:xfrm>
          <a:prstGeom prst="line">
            <a:avLst/>
          </a:prstGeom>
          <a:noFill/>
          <a:ln w="76200">
            <a:solidFill>
              <a:srgbClr val="00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6" name="Line 26"/>
          <p:cNvSpPr>
            <a:spLocks noChangeShapeType="1"/>
          </p:cNvSpPr>
          <p:nvPr/>
        </p:nvSpPr>
        <p:spPr bwMode="auto">
          <a:xfrm>
            <a:off x="7956550" y="4941888"/>
            <a:ext cx="287338" cy="1079500"/>
          </a:xfrm>
          <a:prstGeom prst="line">
            <a:avLst/>
          </a:prstGeom>
          <a:noFill/>
          <a:ln w="76200">
            <a:solidFill>
              <a:srgbClr val="00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7" name="Text Box 27"/>
          <p:cNvSpPr txBox="1">
            <a:spLocks noChangeArrowheads="1"/>
          </p:cNvSpPr>
          <p:nvPr/>
        </p:nvSpPr>
        <p:spPr bwMode="auto">
          <a:xfrm>
            <a:off x="6659563" y="6092825"/>
            <a:ext cx="108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/>
              <a:t>100 ml</a:t>
            </a:r>
          </a:p>
        </p:txBody>
      </p:sp>
      <p:sp>
        <p:nvSpPr>
          <p:cNvPr id="7188" name="Text Box 30"/>
          <p:cNvSpPr txBox="1">
            <a:spLocks noChangeArrowheads="1"/>
          </p:cNvSpPr>
          <p:nvPr/>
        </p:nvSpPr>
        <p:spPr bwMode="auto">
          <a:xfrm>
            <a:off x="7885113" y="6092825"/>
            <a:ext cx="106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400"/>
              <a:t>250 ml</a:t>
            </a:r>
          </a:p>
        </p:txBody>
      </p:sp>
    </p:spTree>
    <p:extLst>
      <p:ext uri="{BB962C8B-B14F-4D97-AF65-F5344CB8AC3E}">
        <p14:creationId xmlns:p14="http://schemas.microsoft.com/office/powerpoint/2010/main" val="29779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Převody jednotek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1 m</a:t>
            </a:r>
            <a:r>
              <a:rPr lang="cs-CZ" baseline="30000" dirty="0" smtClean="0">
                <a:solidFill>
                  <a:srgbClr val="00B050"/>
                </a:solidFill>
              </a:rPr>
              <a:t>3</a:t>
            </a:r>
            <a:r>
              <a:rPr lang="cs-CZ" dirty="0" smtClean="0">
                <a:solidFill>
                  <a:srgbClr val="00B050"/>
                </a:solidFill>
              </a:rPr>
              <a:t> = 1 000 dm</a:t>
            </a:r>
            <a:r>
              <a:rPr lang="cs-CZ" baseline="30000" dirty="0" smtClean="0">
                <a:solidFill>
                  <a:srgbClr val="00B050"/>
                </a:solidFill>
              </a:rPr>
              <a:t>3</a:t>
            </a:r>
            <a:endParaRPr lang="cs-CZ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1 dm</a:t>
            </a:r>
            <a:r>
              <a:rPr lang="cs-CZ" baseline="30000" dirty="0" smtClean="0">
                <a:solidFill>
                  <a:srgbClr val="FF0000"/>
                </a:solidFill>
              </a:rPr>
              <a:t>3</a:t>
            </a:r>
            <a:r>
              <a:rPr lang="cs-CZ" dirty="0" smtClean="0">
                <a:solidFill>
                  <a:srgbClr val="FF0000"/>
                </a:solidFill>
              </a:rPr>
              <a:t> = 1 000 cm</a:t>
            </a:r>
            <a:r>
              <a:rPr lang="cs-CZ" baseline="30000" dirty="0" smtClean="0">
                <a:solidFill>
                  <a:srgbClr val="FF0000"/>
                </a:solidFill>
              </a:rPr>
              <a:t>3</a:t>
            </a:r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1 cm</a:t>
            </a:r>
            <a:r>
              <a:rPr lang="cs-CZ" baseline="30000" dirty="0" smtClean="0">
                <a:solidFill>
                  <a:srgbClr val="00B050"/>
                </a:solidFill>
              </a:rPr>
              <a:t>3</a:t>
            </a:r>
            <a:r>
              <a:rPr lang="cs-CZ" dirty="0" smtClean="0">
                <a:solidFill>
                  <a:srgbClr val="00B050"/>
                </a:solidFill>
              </a:rPr>
              <a:t> = 1 000 mm</a:t>
            </a:r>
            <a:r>
              <a:rPr lang="cs-CZ" baseline="30000" dirty="0" smtClean="0">
                <a:solidFill>
                  <a:srgbClr val="00B050"/>
                </a:solidFill>
              </a:rPr>
              <a:t>3</a:t>
            </a:r>
          </a:p>
          <a:p>
            <a:pPr>
              <a:buNone/>
            </a:pPr>
            <a:endParaRPr lang="cs-CZ" baseline="30000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m</a:t>
            </a:r>
            <a:r>
              <a:rPr lang="cs-CZ" baseline="30000" dirty="0" smtClean="0">
                <a:solidFill>
                  <a:srgbClr val="FF0000"/>
                </a:solidFill>
              </a:rPr>
              <a:t>3</a:t>
            </a:r>
            <a:r>
              <a:rPr lang="cs-CZ" dirty="0" smtClean="0">
                <a:solidFill>
                  <a:srgbClr val="FF0000"/>
                </a:solidFill>
              </a:rPr>
              <a:t>   		dm</a:t>
            </a:r>
            <a:r>
              <a:rPr lang="cs-CZ" baseline="30000" dirty="0" smtClean="0">
                <a:solidFill>
                  <a:srgbClr val="FF0000"/>
                </a:solidFill>
              </a:rPr>
              <a:t>3</a:t>
            </a:r>
            <a:r>
              <a:rPr lang="cs-CZ" dirty="0" smtClean="0">
                <a:solidFill>
                  <a:srgbClr val="FF0000"/>
                </a:solidFill>
              </a:rPr>
              <a:t>  		 cm</a:t>
            </a:r>
            <a:r>
              <a:rPr lang="cs-CZ" baseline="30000" dirty="0" smtClean="0">
                <a:solidFill>
                  <a:srgbClr val="FF0000"/>
                </a:solidFill>
              </a:rPr>
              <a:t>3</a:t>
            </a:r>
            <a:r>
              <a:rPr lang="cs-CZ" dirty="0" smtClean="0">
                <a:solidFill>
                  <a:srgbClr val="FF0000"/>
                </a:solidFill>
              </a:rPr>
              <a:t> 		 mm</a:t>
            </a:r>
            <a:r>
              <a:rPr lang="cs-CZ" baseline="30000" dirty="0" smtClean="0">
                <a:solidFill>
                  <a:srgbClr val="FF0000"/>
                </a:solidFill>
              </a:rPr>
              <a:t>3</a:t>
            </a:r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Pamatuj!              1 </a:t>
            </a:r>
            <a:r>
              <a:rPr lang="cs-CZ" dirty="0">
                <a:solidFill>
                  <a:srgbClr val="00B050"/>
                </a:solidFill>
              </a:rPr>
              <a:t>dm</a:t>
            </a:r>
            <a:r>
              <a:rPr lang="cs-CZ" baseline="30000" dirty="0">
                <a:solidFill>
                  <a:srgbClr val="00B050"/>
                </a:solidFill>
              </a:rPr>
              <a:t>3</a:t>
            </a:r>
            <a:r>
              <a:rPr lang="cs-CZ" dirty="0">
                <a:solidFill>
                  <a:srgbClr val="00B050"/>
                </a:solidFill>
              </a:rPr>
              <a:t> = 1 l</a:t>
            </a:r>
          </a:p>
          <a:p>
            <a:pPr>
              <a:buNone/>
            </a:pPr>
            <a:r>
              <a:rPr lang="cs-CZ" dirty="0">
                <a:solidFill>
                  <a:srgbClr val="00B050"/>
                </a:solidFill>
              </a:rPr>
              <a:t>                              1 cm</a:t>
            </a:r>
            <a:r>
              <a:rPr lang="cs-CZ" baseline="30000" dirty="0">
                <a:solidFill>
                  <a:srgbClr val="00B050"/>
                </a:solidFill>
              </a:rPr>
              <a:t>3</a:t>
            </a:r>
            <a:r>
              <a:rPr lang="cs-CZ" dirty="0">
                <a:solidFill>
                  <a:srgbClr val="00B050"/>
                </a:solidFill>
              </a:rPr>
              <a:t> = 1 ml</a:t>
            </a:r>
          </a:p>
        </p:txBody>
      </p:sp>
      <p:sp>
        <p:nvSpPr>
          <p:cNvPr id="4" name="Zahnutá šipka nahoru 3"/>
          <p:cNvSpPr/>
          <p:nvPr/>
        </p:nvSpPr>
        <p:spPr>
          <a:xfrm>
            <a:off x="683568" y="4149080"/>
            <a:ext cx="1872208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Zahnutá šipka nahoru 4"/>
          <p:cNvSpPr/>
          <p:nvPr/>
        </p:nvSpPr>
        <p:spPr>
          <a:xfrm>
            <a:off x="2627784" y="4149080"/>
            <a:ext cx="1872208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Zahnutá šipka nahoru 5"/>
          <p:cNvSpPr/>
          <p:nvPr/>
        </p:nvSpPr>
        <p:spPr>
          <a:xfrm>
            <a:off x="4644008" y="4149080"/>
            <a:ext cx="1656184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Zahnutá šipka dolů 7"/>
          <p:cNvSpPr/>
          <p:nvPr/>
        </p:nvSpPr>
        <p:spPr>
          <a:xfrm flipH="1">
            <a:off x="4644008" y="3088568"/>
            <a:ext cx="1584176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Zahnutá šipka dolů 9"/>
          <p:cNvSpPr/>
          <p:nvPr/>
        </p:nvSpPr>
        <p:spPr>
          <a:xfrm flipH="1">
            <a:off x="2591780" y="3078764"/>
            <a:ext cx="1944216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Zahnutá šipka dolů 10"/>
          <p:cNvSpPr/>
          <p:nvPr/>
        </p:nvSpPr>
        <p:spPr>
          <a:xfrm flipH="1">
            <a:off x="683568" y="3049598"/>
            <a:ext cx="1800200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187624" y="2580873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: 1000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131840" y="2580873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: 1000</a:t>
            </a:r>
            <a:endParaRPr lang="cs-CZ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004048" y="2580873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: 1000</a:t>
            </a:r>
            <a:endParaRPr lang="cs-CZ" sz="2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187624" y="458112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. 1000</a:t>
            </a:r>
            <a:endParaRPr lang="cs-CZ" sz="2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131840" y="458112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. 1000</a:t>
            </a:r>
            <a:endParaRPr lang="cs-CZ" sz="2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076056" y="458112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. 1000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Duté jednotky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1 litr (l)</a:t>
            </a:r>
            <a:r>
              <a:rPr lang="cs-CZ" dirty="0" smtClean="0"/>
              <a:t>			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1 decilitr (dl)		1 l = 10 dl</a:t>
            </a: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1 centilitr (cl)		1 l = 100 cl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1 mililitr (ml)		1 l = 1 000 ml</a:t>
            </a: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1 hektolitr (</a:t>
            </a:r>
            <a:r>
              <a:rPr lang="cs-CZ" dirty="0" err="1" smtClean="0">
                <a:solidFill>
                  <a:srgbClr val="00B050"/>
                </a:solidFill>
              </a:rPr>
              <a:t>hl</a:t>
            </a:r>
            <a:r>
              <a:rPr lang="cs-CZ" dirty="0" smtClean="0">
                <a:solidFill>
                  <a:srgbClr val="00B050"/>
                </a:solidFill>
              </a:rPr>
              <a:t>)		 1 </a:t>
            </a:r>
            <a:r>
              <a:rPr lang="cs-CZ" dirty="0" err="1" smtClean="0">
                <a:solidFill>
                  <a:srgbClr val="00B050"/>
                </a:solidFill>
              </a:rPr>
              <a:t>hl</a:t>
            </a:r>
            <a:r>
              <a:rPr lang="cs-CZ" dirty="0" smtClean="0">
                <a:solidFill>
                  <a:srgbClr val="00B050"/>
                </a:solidFill>
              </a:rPr>
              <a:t> = 100 l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hl</a:t>
            </a:r>
            <a:r>
              <a:rPr lang="cs-CZ" dirty="0" smtClean="0">
                <a:solidFill>
                  <a:srgbClr val="FF0000"/>
                </a:solidFill>
              </a:rPr>
              <a:t>			l		dl		cl		ml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ahnutá šipka nahoru 3"/>
          <p:cNvSpPr/>
          <p:nvPr/>
        </p:nvSpPr>
        <p:spPr>
          <a:xfrm>
            <a:off x="611560" y="5805264"/>
            <a:ext cx="1872208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Zahnutá šipka nahoru 4"/>
          <p:cNvSpPr/>
          <p:nvPr/>
        </p:nvSpPr>
        <p:spPr>
          <a:xfrm>
            <a:off x="2555776" y="5805264"/>
            <a:ext cx="1872208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Zahnutá šipka nahoru 5"/>
          <p:cNvSpPr/>
          <p:nvPr/>
        </p:nvSpPr>
        <p:spPr>
          <a:xfrm>
            <a:off x="4572000" y="5805264"/>
            <a:ext cx="1656184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Zahnutá šipka nahoru 6"/>
          <p:cNvSpPr/>
          <p:nvPr/>
        </p:nvSpPr>
        <p:spPr>
          <a:xfrm>
            <a:off x="6228184" y="5805264"/>
            <a:ext cx="1944216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Zahnutá šipka dolů 7"/>
          <p:cNvSpPr/>
          <p:nvPr/>
        </p:nvSpPr>
        <p:spPr>
          <a:xfrm flipH="1">
            <a:off x="4572000" y="4941168"/>
            <a:ext cx="1584176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Zahnutá šipka dolů 8"/>
          <p:cNvSpPr/>
          <p:nvPr/>
        </p:nvSpPr>
        <p:spPr>
          <a:xfrm flipH="1">
            <a:off x="6156176" y="4941168"/>
            <a:ext cx="2088232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Zahnutá šipka dolů 9"/>
          <p:cNvSpPr/>
          <p:nvPr/>
        </p:nvSpPr>
        <p:spPr>
          <a:xfrm flipH="1">
            <a:off x="2483768" y="4941168"/>
            <a:ext cx="1944216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Zahnutá šipka dolů 10"/>
          <p:cNvSpPr/>
          <p:nvPr/>
        </p:nvSpPr>
        <p:spPr>
          <a:xfrm flipH="1">
            <a:off x="611560" y="4941168"/>
            <a:ext cx="1800200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115616" y="443711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: 100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059832" y="443711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: 10</a:t>
            </a:r>
            <a:endParaRPr lang="cs-CZ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932040" y="443711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: 10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732240" y="443711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: 10</a:t>
            </a:r>
            <a:endParaRPr lang="cs-CZ" sz="2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115616" y="623731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. 100</a:t>
            </a:r>
            <a:endParaRPr lang="cs-CZ" sz="2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059832" y="623731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. 10</a:t>
            </a:r>
            <a:endParaRPr lang="cs-CZ" sz="2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004048" y="623731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. 10</a:t>
            </a:r>
            <a:endParaRPr lang="cs-CZ" sz="2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804248" y="623731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. 10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Jak zapisujeme naměřenou hodnotu objemu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		</a:t>
            </a:r>
            <a:r>
              <a:rPr lang="cs-CZ" dirty="0" smtClean="0">
                <a:solidFill>
                  <a:srgbClr val="FF0000"/>
                </a:solidFill>
              </a:rPr>
              <a:t>V   =    85 	  dm</a:t>
            </a:r>
            <a:r>
              <a:rPr lang="cs-CZ" baseline="30000" dirty="0" smtClean="0">
                <a:solidFill>
                  <a:srgbClr val="FF0000"/>
                </a:solidFill>
              </a:rPr>
              <a:t>3</a:t>
            </a:r>
          </a:p>
          <a:p>
            <a:pPr>
              <a:buNone/>
            </a:pPr>
            <a:endParaRPr lang="cs-CZ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označení	hodnota měření		jednotky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cxnSp>
        <p:nvCxnSpPr>
          <p:cNvPr id="5" name="Přímá spojovací šipka 4"/>
          <p:cNvCxnSpPr/>
          <p:nvPr/>
        </p:nvCxnSpPr>
        <p:spPr>
          <a:xfrm flipV="1">
            <a:off x="1403648" y="1916832"/>
            <a:ext cx="936104" cy="86409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šipka 5"/>
          <p:cNvCxnSpPr/>
          <p:nvPr/>
        </p:nvCxnSpPr>
        <p:spPr>
          <a:xfrm flipV="1">
            <a:off x="3563888" y="1988840"/>
            <a:ext cx="72008" cy="86409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 flipH="1" flipV="1">
            <a:off x="4932040" y="1988840"/>
            <a:ext cx="1512168" cy="792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04" y="3284984"/>
            <a:ext cx="1766392" cy="336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16454"/>
            <a:ext cx="3683187" cy="389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Procvičení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Převeď:</a:t>
            </a: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30 dm</a:t>
            </a:r>
            <a:r>
              <a:rPr lang="cs-CZ" baseline="30000" dirty="0" smtClean="0">
                <a:solidFill>
                  <a:srgbClr val="00B050"/>
                </a:solidFill>
              </a:rPr>
              <a:t>3 </a:t>
            </a:r>
            <a:r>
              <a:rPr lang="cs-CZ" dirty="0" smtClean="0">
                <a:solidFill>
                  <a:srgbClr val="00B050"/>
                </a:solidFill>
              </a:rPr>
              <a:t>=……… m</a:t>
            </a:r>
            <a:r>
              <a:rPr lang="cs-CZ" baseline="30000" dirty="0" smtClean="0">
                <a:solidFill>
                  <a:srgbClr val="00B050"/>
                </a:solidFill>
              </a:rPr>
              <a:t>3 		</a:t>
            </a:r>
            <a:r>
              <a:rPr lang="cs-CZ" dirty="0" smtClean="0">
                <a:solidFill>
                  <a:srgbClr val="00B050"/>
                </a:solidFill>
              </a:rPr>
              <a:t>5,6 dl = ……… l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8,5 cm</a:t>
            </a:r>
            <a:r>
              <a:rPr lang="cs-CZ" baseline="30000" dirty="0" smtClean="0">
                <a:solidFill>
                  <a:srgbClr val="0070C0"/>
                </a:solidFill>
              </a:rPr>
              <a:t>3 </a:t>
            </a:r>
            <a:r>
              <a:rPr lang="cs-CZ" dirty="0" smtClean="0">
                <a:solidFill>
                  <a:srgbClr val="0070C0"/>
                </a:solidFill>
              </a:rPr>
              <a:t>=……… mm</a:t>
            </a:r>
            <a:r>
              <a:rPr lang="cs-CZ" baseline="30000" dirty="0" smtClean="0">
                <a:solidFill>
                  <a:srgbClr val="0070C0"/>
                </a:solidFill>
              </a:rPr>
              <a:t>3 		</a:t>
            </a:r>
            <a:r>
              <a:rPr lang="cs-CZ" dirty="0" smtClean="0">
                <a:solidFill>
                  <a:srgbClr val="0070C0"/>
                </a:solidFill>
              </a:rPr>
              <a:t>780 ml = ……… l</a:t>
            </a: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10,5 l = ……… dm</a:t>
            </a:r>
            <a:r>
              <a:rPr lang="cs-CZ" baseline="30000" dirty="0" smtClean="0">
                <a:solidFill>
                  <a:srgbClr val="00B050"/>
                </a:solidFill>
              </a:rPr>
              <a:t>3 		</a:t>
            </a:r>
            <a:r>
              <a:rPr lang="cs-CZ" dirty="0" smtClean="0">
                <a:solidFill>
                  <a:srgbClr val="00B050"/>
                </a:solidFill>
              </a:rPr>
              <a:t>18 </a:t>
            </a:r>
            <a:r>
              <a:rPr lang="cs-CZ" dirty="0" err="1" smtClean="0">
                <a:solidFill>
                  <a:srgbClr val="00B050"/>
                </a:solidFill>
              </a:rPr>
              <a:t>hl</a:t>
            </a:r>
            <a:r>
              <a:rPr lang="cs-CZ" dirty="0" smtClean="0">
                <a:solidFill>
                  <a:srgbClr val="00B050"/>
                </a:solidFill>
              </a:rPr>
              <a:t> = ……… m</a:t>
            </a:r>
            <a:r>
              <a:rPr lang="cs-CZ" baseline="30000" dirty="0" smtClean="0">
                <a:solidFill>
                  <a:srgbClr val="00B050"/>
                </a:solidFill>
              </a:rPr>
              <a:t>3 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380 mm</a:t>
            </a:r>
            <a:r>
              <a:rPr lang="cs-CZ" baseline="30000" dirty="0" smtClean="0">
                <a:solidFill>
                  <a:srgbClr val="0070C0"/>
                </a:solidFill>
              </a:rPr>
              <a:t>3 </a:t>
            </a:r>
            <a:r>
              <a:rPr lang="cs-CZ" dirty="0" smtClean="0">
                <a:solidFill>
                  <a:srgbClr val="0070C0"/>
                </a:solidFill>
              </a:rPr>
              <a:t>=……… dm</a:t>
            </a:r>
            <a:r>
              <a:rPr lang="cs-CZ" baseline="30000" dirty="0" smtClean="0">
                <a:solidFill>
                  <a:srgbClr val="0070C0"/>
                </a:solidFill>
              </a:rPr>
              <a:t>3 		</a:t>
            </a:r>
            <a:r>
              <a:rPr lang="cs-CZ" dirty="0" smtClean="0">
                <a:solidFill>
                  <a:srgbClr val="0070C0"/>
                </a:solidFill>
              </a:rPr>
              <a:t>5,6 l = ……… mm</a:t>
            </a:r>
            <a:r>
              <a:rPr lang="cs-CZ" baseline="30000" dirty="0" smtClean="0">
                <a:solidFill>
                  <a:srgbClr val="0070C0"/>
                </a:solidFill>
              </a:rPr>
              <a:t>3</a:t>
            </a:r>
            <a:endParaRPr lang="cs-CZ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8,5 cm</a:t>
            </a:r>
            <a:r>
              <a:rPr lang="cs-CZ" baseline="30000" dirty="0" smtClean="0">
                <a:solidFill>
                  <a:srgbClr val="00B050"/>
                </a:solidFill>
              </a:rPr>
              <a:t>3 </a:t>
            </a:r>
            <a:r>
              <a:rPr lang="cs-CZ" dirty="0" smtClean="0">
                <a:solidFill>
                  <a:srgbClr val="00B050"/>
                </a:solidFill>
              </a:rPr>
              <a:t>=……… ml</a:t>
            </a:r>
            <a:r>
              <a:rPr lang="cs-CZ" baseline="30000" dirty="0" smtClean="0">
                <a:solidFill>
                  <a:srgbClr val="00B050"/>
                </a:solidFill>
              </a:rPr>
              <a:t> 		</a:t>
            </a:r>
            <a:r>
              <a:rPr lang="cs-CZ" dirty="0" smtClean="0">
                <a:solidFill>
                  <a:srgbClr val="00B050"/>
                </a:solidFill>
              </a:rPr>
              <a:t>780 cl = ……… ml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20,5 l = ……… m</a:t>
            </a:r>
            <a:r>
              <a:rPr lang="cs-CZ" baseline="30000" dirty="0" smtClean="0">
                <a:solidFill>
                  <a:srgbClr val="0070C0"/>
                </a:solidFill>
              </a:rPr>
              <a:t>3 		</a:t>
            </a:r>
            <a:r>
              <a:rPr lang="cs-CZ" dirty="0" smtClean="0">
                <a:solidFill>
                  <a:srgbClr val="0070C0"/>
                </a:solidFill>
              </a:rPr>
              <a:t>18 l = ……… dl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Řešení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85860"/>
            <a:ext cx="8568952" cy="4840303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30 dm</a:t>
            </a:r>
            <a:r>
              <a:rPr lang="cs-CZ" baseline="30000" dirty="0" smtClean="0">
                <a:solidFill>
                  <a:srgbClr val="00B050"/>
                </a:solidFill>
              </a:rPr>
              <a:t>3 </a:t>
            </a:r>
            <a:r>
              <a:rPr lang="cs-CZ" dirty="0" smtClean="0">
                <a:solidFill>
                  <a:srgbClr val="00B050"/>
                </a:solidFill>
              </a:rPr>
              <a:t>= </a:t>
            </a:r>
            <a:r>
              <a:rPr lang="cs-CZ" dirty="0" smtClean="0">
                <a:solidFill>
                  <a:srgbClr val="FF0000"/>
                </a:solidFill>
              </a:rPr>
              <a:t>0,030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B050"/>
                </a:solidFill>
              </a:rPr>
              <a:t>m</a:t>
            </a:r>
            <a:r>
              <a:rPr lang="cs-CZ" baseline="30000" dirty="0" smtClean="0">
                <a:solidFill>
                  <a:srgbClr val="00B050"/>
                </a:solidFill>
              </a:rPr>
              <a:t>3 		</a:t>
            </a:r>
            <a:r>
              <a:rPr lang="cs-CZ" dirty="0" smtClean="0">
                <a:solidFill>
                  <a:srgbClr val="00B050"/>
                </a:solidFill>
              </a:rPr>
              <a:t>5,6 dl = </a:t>
            </a:r>
            <a:r>
              <a:rPr lang="cs-CZ" dirty="0" smtClean="0">
                <a:solidFill>
                  <a:srgbClr val="FF0000"/>
                </a:solidFill>
              </a:rPr>
              <a:t>0,56 </a:t>
            </a:r>
            <a:r>
              <a:rPr lang="cs-CZ" dirty="0" smtClean="0">
                <a:solidFill>
                  <a:srgbClr val="00B050"/>
                </a:solidFill>
              </a:rPr>
              <a:t>l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8,5 cm</a:t>
            </a:r>
            <a:r>
              <a:rPr lang="cs-CZ" baseline="30000" dirty="0" smtClean="0">
                <a:solidFill>
                  <a:srgbClr val="0070C0"/>
                </a:solidFill>
              </a:rPr>
              <a:t>3 </a:t>
            </a:r>
            <a:r>
              <a:rPr lang="cs-CZ" dirty="0" smtClean="0">
                <a:solidFill>
                  <a:srgbClr val="0070C0"/>
                </a:solidFill>
              </a:rPr>
              <a:t>= </a:t>
            </a:r>
            <a:r>
              <a:rPr lang="cs-CZ" dirty="0" smtClean="0">
                <a:solidFill>
                  <a:srgbClr val="FF0000"/>
                </a:solidFill>
              </a:rPr>
              <a:t>8500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70C0"/>
                </a:solidFill>
              </a:rPr>
              <a:t>mm</a:t>
            </a:r>
            <a:r>
              <a:rPr lang="cs-CZ" baseline="30000" dirty="0" smtClean="0">
                <a:solidFill>
                  <a:srgbClr val="0070C0"/>
                </a:solidFill>
              </a:rPr>
              <a:t>3 		</a:t>
            </a:r>
            <a:r>
              <a:rPr lang="cs-CZ" dirty="0" smtClean="0">
                <a:solidFill>
                  <a:srgbClr val="0070C0"/>
                </a:solidFill>
              </a:rPr>
              <a:t>780 ml = </a:t>
            </a:r>
            <a:r>
              <a:rPr lang="cs-CZ" dirty="0" smtClean="0">
                <a:solidFill>
                  <a:srgbClr val="FF0000"/>
                </a:solidFill>
              </a:rPr>
              <a:t>0,780 </a:t>
            </a:r>
            <a:r>
              <a:rPr lang="cs-CZ" dirty="0" smtClean="0">
                <a:solidFill>
                  <a:srgbClr val="0070C0"/>
                </a:solidFill>
              </a:rPr>
              <a:t>l</a:t>
            </a: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10,5 l = </a:t>
            </a:r>
            <a:r>
              <a:rPr lang="cs-CZ" dirty="0" smtClean="0">
                <a:solidFill>
                  <a:srgbClr val="FF0000"/>
                </a:solidFill>
              </a:rPr>
              <a:t>10,5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B050"/>
                </a:solidFill>
              </a:rPr>
              <a:t>dm</a:t>
            </a:r>
            <a:r>
              <a:rPr lang="cs-CZ" baseline="30000" dirty="0" smtClean="0">
                <a:solidFill>
                  <a:srgbClr val="00B050"/>
                </a:solidFill>
              </a:rPr>
              <a:t>3</a:t>
            </a:r>
            <a:r>
              <a:rPr lang="cs-CZ" baseline="30000" dirty="0" smtClean="0"/>
              <a:t> 		</a:t>
            </a:r>
            <a:r>
              <a:rPr lang="cs-CZ" dirty="0" smtClean="0">
                <a:solidFill>
                  <a:srgbClr val="00B050"/>
                </a:solidFill>
              </a:rPr>
              <a:t>18 </a:t>
            </a:r>
            <a:r>
              <a:rPr lang="cs-CZ" dirty="0" err="1" smtClean="0">
                <a:solidFill>
                  <a:srgbClr val="00B050"/>
                </a:solidFill>
              </a:rPr>
              <a:t>hl</a:t>
            </a:r>
            <a:r>
              <a:rPr lang="cs-CZ" dirty="0" smtClean="0">
                <a:solidFill>
                  <a:srgbClr val="00B050"/>
                </a:solidFill>
              </a:rPr>
              <a:t> = </a:t>
            </a:r>
            <a:r>
              <a:rPr lang="cs-CZ" dirty="0" smtClean="0">
                <a:solidFill>
                  <a:srgbClr val="FF0000"/>
                </a:solidFill>
              </a:rPr>
              <a:t>1,8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B050"/>
                </a:solidFill>
              </a:rPr>
              <a:t>m</a:t>
            </a:r>
            <a:r>
              <a:rPr lang="cs-CZ" baseline="30000" dirty="0" smtClean="0">
                <a:solidFill>
                  <a:srgbClr val="00B050"/>
                </a:solidFill>
              </a:rPr>
              <a:t>3</a:t>
            </a:r>
            <a:r>
              <a:rPr lang="cs-CZ" baseline="30000" dirty="0" smtClean="0"/>
              <a:t> 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380 mm</a:t>
            </a:r>
            <a:r>
              <a:rPr lang="cs-CZ" baseline="30000" dirty="0" smtClean="0">
                <a:solidFill>
                  <a:srgbClr val="0070C0"/>
                </a:solidFill>
              </a:rPr>
              <a:t>3 </a:t>
            </a:r>
            <a:r>
              <a:rPr lang="cs-CZ" dirty="0" smtClean="0">
                <a:solidFill>
                  <a:srgbClr val="0070C0"/>
                </a:solidFill>
              </a:rPr>
              <a:t>= </a:t>
            </a:r>
            <a:r>
              <a:rPr lang="cs-CZ" dirty="0" smtClean="0">
                <a:solidFill>
                  <a:srgbClr val="FF0000"/>
                </a:solidFill>
              </a:rPr>
              <a:t>0,00038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70C0"/>
                </a:solidFill>
              </a:rPr>
              <a:t>dm</a:t>
            </a:r>
            <a:r>
              <a:rPr lang="cs-CZ" baseline="30000" dirty="0" smtClean="0">
                <a:solidFill>
                  <a:srgbClr val="0070C0"/>
                </a:solidFill>
              </a:rPr>
              <a:t>3             </a:t>
            </a:r>
            <a:r>
              <a:rPr lang="cs-CZ" dirty="0" smtClean="0">
                <a:solidFill>
                  <a:srgbClr val="0070C0"/>
                </a:solidFill>
              </a:rPr>
              <a:t>5,6 l = </a:t>
            </a:r>
            <a:r>
              <a:rPr lang="cs-CZ" dirty="0" smtClean="0">
                <a:solidFill>
                  <a:srgbClr val="FF0000"/>
                </a:solidFill>
              </a:rPr>
              <a:t>5600000 </a:t>
            </a:r>
            <a:r>
              <a:rPr lang="cs-CZ" dirty="0" smtClean="0">
                <a:solidFill>
                  <a:srgbClr val="0070C0"/>
                </a:solidFill>
              </a:rPr>
              <a:t>mm</a:t>
            </a:r>
            <a:r>
              <a:rPr lang="cs-CZ" baseline="30000" dirty="0" smtClean="0">
                <a:solidFill>
                  <a:srgbClr val="0070C0"/>
                </a:solidFill>
              </a:rPr>
              <a:t>3</a:t>
            </a:r>
            <a:endParaRPr lang="cs-CZ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8,5 cm</a:t>
            </a:r>
            <a:r>
              <a:rPr lang="cs-CZ" baseline="30000" dirty="0" smtClean="0">
                <a:solidFill>
                  <a:srgbClr val="00B050"/>
                </a:solidFill>
              </a:rPr>
              <a:t>3 </a:t>
            </a:r>
            <a:r>
              <a:rPr lang="cs-CZ" dirty="0" smtClean="0">
                <a:solidFill>
                  <a:srgbClr val="00B050"/>
                </a:solidFill>
              </a:rPr>
              <a:t>= </a:t>
            </a:r>
            <a:r>
              <a:rPr lang="cs-CZ" dirty="0" smtClean="0">
                <a:solidFill>
                  <a:srgbClr val="FF0000"/>
                </a:solidFill>
              </a:rPr>
              <a:t>8,5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B050"/>
                </a:solidFill>
              </a:rPr>
              <a:t>ml</a:t>
            </a:r>
            <a:r>
              <a:rPr lang="cs-CZ" baseline="30000" dirty="0" smtClean="0">
                <a:solidFill>
                  <a:srgbClr val="00B050"/>
                </a:solidFill>
              </a:rPr>
              <a:t> 			</a:t>
            </a:r>
            <a:r>
              <a:rPr lang="cs-CZ" dirty="0" smtClean="0">
                <a:solidFill>
                  <a:srgbClr val="00B050"/>
                </a:solidFill>
              </a:rPr>
              <a:t>780 cl = </a:t>
            </a:r>
            <a:r>
              <a:rPr lang="cs-CZ" dirty="0" smtClean="0">
                <a:solidFill>
                  <a:srgbClr val="FF0000"/>
                </a:solidFill>
              </a:rPr>
              <a:t>7 800 </a:t>
            </a:r>
            <a:r>
              <a:rPr lang="cs-CZ" dirty="0" smtClean="0">
                <a:solidFill>
                  <a:srgbClr val="00B050"/>
                </a:solidFill>
              </a:rPr>
              <a:t>ml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20,5 l = </a:t>
            </a:r>
            <a:r>
              <a:rPr lang="cs-CZ" dirty="0" smtClean="0">
                <a:solidFill>
                  <a:srgbClr val="FF0000"/>
                </a:solidFill>
              </a:rPr>
              <a:t>0,0205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70C0"/>
                </a:solidFill>
              </a:rPr>
              <a:t>m</a:t>
            </a:r>
            <a:r>
              <a:rPr lang="cs-CZ" baseline="30000" dirty="0" smtClean="0">
                <a:solidFill>
                  <a:srgbClr val="0070C0"/>
                </a:solidFill>
              </a:rPr>
              <a:t>3 		</a:t>
            </a:r>
            <a:r>
              <a:rPr lang="cs-CZ" dirty="0" smtClean="0">
                <a:solidFill>
                  <a:srgbClr val="0070C0"/>
                </a:solidFill>
              </a:rPr>
              <a:t>18 l = </a:t>
            </a:r>
            <a:r>
              <a:rPr lang="cs-CZ" dirty="0" smtClean="0">
                <a:solidFill>
                  <a:srgbClr val="FF0000"/>
                </a:solidFill>
              </a:rPr>
              <a:t>180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70C0"/>
                </a:solidFill>
              </a:rPr>
              <a:t>dl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159</Words>
  <Application>Microsoft Office PowerPoint</Application>
  <PresentationFormat>Předvádění na obrazovce (4:3)</PresentationFormat>
  <Paragraphs>95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Objem</vt:lpstr>
      <vt:lpstr>Objem</vt:lpstr>
      <vt:lpstr>Měřidla objemu</vt:lpstr>
      <vt:lpstr>Prezentace aplikace PowerPoint</vt:lpstr>
      <vt:lpstr>Převody jednotek</vt:lpstr>
      <vt:lpstr>Duté jednotky</vt:lpstr>
      <vt:lpstr>Prezentace aplikace PowerPoint</vt:lpstr>
      <vt:lpstr>Procvičení</vt:lpstr>
      <vt:lpstr>Řešení</vt:lpstr>
      <vt:lpstr>Otázky na závěr – pošli vypracované na email.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Objem</dc:title>
  <dc:creator>Vaclav</dc:creator>
  <cp:lastModifiedBy>Alena</cp:lastModifiedBy>
  <cp:revision>48</cp:revision>
  <dcterms:created xsi:type="dcterms:W3CDTF">2012-07-27T11:35:32Z</dcterms:created>
  <dcterms:modified xsi:type="dcterms:W3CDTF">2021-02-20T09:29:14Z</dcterms:modified>
</cp:coreProperties>
</file>