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sldIdLst>
    <p:sldId id="256" r:id="rId2"/>
    <p:sldId id="274" r:id="rId3"/>
    <p:sldId id="275" r:id="rId4"/>
    <p:sldId id="276" r:id="rId5"/>
    <p:sldId id="277" r:id="rId6"/>
    <p:sldId id="279" r:id="rId7"/>
    <p:sldId id="265" r:id="rId8"/>
    <p:sldId id="281" r:id="rId9"/>
    <p:sldId id="283" r:id="rId10"/>
    <p:sldId id="280" r:id="rId11"/>
    <p:sldId id="28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190D"/>
    <a:srgbClr val="905930"/>
    <a:srgbClr val="5D0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C04FF-F2AD-4D03-B083-525C695CD0FE}" type="datetimeFigureOut">
              <a:rPr lang="cs-CZ" smtClean="0"/>
              <a:pPr/>
              <a:t>19.03.2021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EDA8B-DF92-454E-951C-CBC509FC4B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475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EDA8B-DF92-454E-951C-CBC509FC4BB3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43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27ED4-B38A-47D9-A7A2-2CA5706A54A5}" type="slidenum">
              <a:rPr lang="sk-SK"/>
              <a:pPr/>
              <a:t>7</a:t>
            </a:fld>
            <a:endParaRPr lang="sk-SK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134"/>
            <a:ext cx="5029200" cy="4115028"/>
          </a:xfrm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27ED4-B38A-47D9-A7A2-2CA5706A54A5}" type="slidenum">
              <a:rPr lang="sk-SK"/>
              <a:pPr/>
              <a:t>8</a:t>
            </a:fld>
            <a:endParaRPr lang="sk-SK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134"/>
            <a:ext cx="5029200" cy="4115028"/>
          </a:xfrm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27ED4-B38A-47D9-A7A2-2CA5706A54A5}" type="slidenum">
              <a:rPr lang="sk-SK"/>
              <a:pPr/>
              <a:t>9</a:t>
            </a:fld>
            <a:endParaRPr lang="sk-SK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134"/>
            <a:ext cx="5029200" cy="4115028"/>
          </a:xfrm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27ED4-B38A-47D9-A7A2-2CA5706A54A5}" type="slidenum">
              <a:rPr lang="sk-SK"/>
              <a:pPr/>
              <a:t>10</a:t>
            </a:fld>
            <a:endParaRPr lang="sk-SK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134"/>
            <a:ext cx="5029200" cy="4115028"/>
          </a:xfrm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27ED4-B38A-47D9-A7A2-2CA5706A54A5}" type="slidenum">
              <a:rPr lang="sk-SK"/>
              <a:pPr/>
              <a:t>11</a:t>
            </a:fld>
            <a:endParaRPr lang="sk-SK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134"/>
            <a:ext cx="5029200" cy="4115028"/>
          </a:xfrm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6B86-A335-4EE1-B3D4-E8B3B7A3E8E1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022B-96D2-47DC-B609-F553001CA3DF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E71A-3D8A-48A5-8747-860C47D8EF8B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5F6A-ABA3-42A7-ADDE-4B15A1B022AE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1BE3-76AA-490E-BD07-1860B29E1202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B5AB-66F4-4942-825D-0E4F786F30E3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86D2-7E3C-4742-A6D9-1C3EB0B0481D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9FDB-668D-42B0-A81C-2B7813F61846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BB2E-28D2-4AF5-B87E-89C2CC66AAC7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A915-7E57-4723-8FEF-337C90021233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015A-28E9-4EC2-B69B-9F122839CCBF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1553-5D48-48E8-9337-CA2D7FBD6D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A6A416D-4E2C-46CB-917A-F821D03A4C80}" type="datetime1">
              <a:rPr lang="cs-CZ" smtClean="0"/>
              <a:pPr/>
              <a:t>19.03.2021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Autorem materiálu a všech jeho částí, není-li uvedeno jinak, je Petra Kejkrtová. Dostupné z Metodického portálu www.rvp.cz, ISSN: 1802-4785, financovaného z ESF a státního rozpočtu ČR. Provozuje Národní ústav pro vzdělávání, školské poradenské zařízení zařízení pro další vzdělávání pedagogických pracovníků (NÚV).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95C1553-5D48-48E8-9337-CA2D7FBD6D0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529305" y="3140968"/>
            <a:ext cx="7772400" cy="1752600"/>
          </a:xfrm>
        </p:spPr>
        <p:txBody>
          <a:bodyPr>
            <a:normAutofit/>
          </a:bodyPr>
          <a:lstStyle/>
          <a:p>
            <a:r>
              <a:rPr lang="cs-CZ" sz="5400" dirty="0" smtClean="0">
                <a:solidFill>
                  <a:schemeClr val="accent1">
                    <a:lumMod val="75000"/>
                  </a:schemeClr>
                </a:solidFill>
              </a:rPr>
              <a:t>Hustota</a:t>
            </a:r>
            <a:endParaRPr lang="cs-CZ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54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Line 2"/>
          <p:cNvSpPr>
            <a:spLocks noChangeShapeType="1"/>
          </p:cNvSpPr>
          <p:nvPr/>
        </p:nvSpPr>
        <p:spPr bwMode="auto">
          <a:xfrm flipH="1">
            <a:off x="0" y="1971675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603" name="Line 3"/>
          <p:cNvSpPr>
            <a:spLocks noChangeShapeType="1"/>
          </p:cNvSpPr>
          <p:nvPr/>
        </p:nvSpPr>
        <p:spPr bwMode="auto">
          <a:xfrm>
            <a:off x="771525" y="2120900"/>
            <a:ext cx="7618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604" name="Line 4"/>
          <p:cNvSpPr>
            <a:spLocks noChangeShapeType="1"/>
          </p:cNvSpPr>
          <p:nvPr/>
        </p:nvSpPr>
        <p:spPr bwMode="auto">
          <a:xfrm flipH="1">
            <a:off x="9525" y="2111375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179388" y="179388"/>
            <a:ext cx="313419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ct val="15000"/>
              </a:spcAft>
            </a:pPr>
            <a:r>
              <a:rPr lang="cs-CZ" sz="3600" dirty="0">
                <a:solidFill>
                  <a:schemeClr val="bg1"/>
                </a:solidFill>
                <a:latin typeface="+mj-lt"/>
              </a:rPr>
              <a:t>Otázky a úkoly:</a:t>
            </a:r>
            <a:endParaRPr lang="cs-CZ" sz="3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155115" y="908720"/>
            <a:ext cx="8942387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00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171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743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572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>
              <a:buAutoNum type="arabicPeriod"/>
            </a:pP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Co je to hustota, jakou má značku a základní jednotku?</a:t>
            </a:r>
          </a:p>
          <a:p>
            <a:pPr marL="0" indent="0"/>
            <a:r>
              <a:rPr lang="cs-CZ" sz="2800" dirty="0" smtClean="0">
                <a:latin typeface="+mn-lt"/>
              </a:rPr>
              <a:t> 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fyzikální veličina, která u  homogenního (stejnorodého) tělesa vyjadřuje hmotnost objemové jednotky látky, ze které je těleso vyrobeno,</a:t>
            </a:r>
            <a:r>
              <a:rPr lang="el-GR" sz="2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l-GR" sz="2800" dirty="0" smtClean="0">
                <a:solidFill>
                  <a:srgbClr val="FF0000"/>
                </a:solidFill>
                <a:latin typeface="+mn-lt"/>
              </a:rPr>
              <a:t>ρ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, 1kg/m</a:t>
            </a:r>
            <a:r>
              <a:rPr lang="cs-CZ" sz="2800" baseline="30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  </a:t>
            </a:r>
          </a:p>
          <a:p>
            <a:pPr marL="0" indent="0"/>
            <a:r>
              <a:rPr lang="cs-CZ" sz="2800" dirty="0" smtClean="0">
                <a:solidFill>
                  <a:schemeClr val="tx2"/>
                </a:solidFill>
                <a:latin typeface="+mn-lt"/>
              </a:rPr>
              <a:t>2. Jak určujeme hustotu kapalin a pevných látek?</a:t>
            </a:r>
          </a:p>
          <a:p>
            <a:pPr marL="0" indent="0"/>
            <a:r>
              <a:rPr lang="cs-CZ" sz="28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hmotnost tělesa dělíme jeho objemem</a:t>
            </a:r>
          </a:p>
          <a:p>
            <a:pPr marL="0" indent="0"/>
            <a:r>
              <a:rPr lang="cs-CZ" sz="2800" dirty="0" smtClean="0">
                <a:solidFill>
                  <a:schemeClr val="tx2"/>
                </a:solidFill>
                <a:latin typeface="+mn-lt"/>
              </a:rPr>
              <a:t>3. Pomocí čeho se určuje hustota kapalin?(popiš)</a:t>
            </a:r>
          </a:p>
          <a:p>
            <a:pPr marL="0" indent="0"/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 hustoměr</a:t>
            </a:r>
          </a:p>
          <a:p>
            <a:pPr marL="0" indent="0"/>
            <a:r>
              <a:rPr lang="cs-CZ" sz="2800" dirty="0" smtClean="0">
                <a:solidFill>
                  <a:schemeClr val="tx2"/>
                </a:solidFill>
                <a:latin typeface="+mn-lt"/>
              </a:rPr>
              <a:t>4. Jak se postupuje při výpočtu hustoty?</a:t>
            </a:r>
          </a:p>
          <a:p>
            <a:pPr marL="0" indent="0"/>
            <a:r>
              <a:rPr lang="cs-CZ" sz="2800" dirty="0" smtClean="0">
                <a:solidFill>
                  <a:schemeClr val="tx2"/>
                </a:solidFill>
                <a:latin typeface="+mn-lt"/>
              </a:rPr>
              <a:t>5. Železná kulička má hmotnost 19,5 g a objem 2,5 cm</a:t>
            </a:r>
            <a:r>
              <a:rPr lang="cs-CZ" sz="2800" baseline="30000" dirty="0" smtClean="0">
                <a:solidFill>
                  <a:schemeClr val="tx2"/>
                </a:solidFill>
                <a:latin typeface="+mn-lt"/>
              </a:rPr>
              <a:t>3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. Vypočítej hustotu železa.</a:t>
            </a:r>
          </a:p>
          <a:p>
            <a:pPr marL="0" indent="0"/>
            <a:r>
              <a:rPr lang="el-GR" sz="2800" dirty="0">
                <a:solidFill>
                  <a:srgbClr val="FF0000"/>
                </a:solidFill>
                <a:latin typeface="+mn-lt"/>
              </a:rPr>
              <a:t>ρ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 = 7,8 g/cm</a:t>
            </a:r>
            <a:r>
              <a:rPr lang="cs-CZ" sz="2800" baseline="30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cs-CZ" sz="2800" dirty="0" smtClean="0">
                <a:latin typeface="+mn-lt"/>
              </a:rPr>
              <a:t> </a:t>
            </a:r>
            <a:endParaRPr lang="cs-CZ" sz="2800" dirty="0">
              <a:latin typeface="+mn-lt"/>
            </a:endParaRPr>
          </a:p>
          <a:p>
            <a:r>
              <a:rPr lang="cs-CZ" sz="2800" dirty="0" smtClean="0">
                <a:latin typeface="+mn-lt"/>
              </a:rPr>
              <a:t>   </a:t>
            </a:r>
            <a:endParaRPr lang="cs-CZ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386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81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81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81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81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81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81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81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81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81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81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5" grpId="0" build="allAtOnce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Line 2"/>
          <p:cNvSpPr>
            <a:spLocks noChangeShapeType="1"/>
          </p:cNvSpPr>
          <p:nvPr/>
        </p:nvSpPr>
        <p:spPr bwMode="auto">
          <a:xfrm flipH="1">
            <a:off x="0" y="1971675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603" name="Line 3"/>
          <p:cNvSpPr>
            <a:spLocks noChangeShapeType="1"/>
          </p:cNvSpPr>
          <p:nvPr/>
        </p:nvSpPr>
        <p:spPr bwMode="auto">
          <a:xfrm>
            <a:off x="771525" y="2120900"/>
            <a:ext cx="7618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604" name="Line 4"/>
          <p:cNvSpPr>
            <a:spLocks noChangeShapeType="1"/>
          </p:cNvSpPr>
          <p:nvPr/>
        </p:nvSpPr>
        <p:spPr bwMode="auto">
          <a:xfrm flipH="1">
            <a:off x="9525" y="2111375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179388" y="179388"/>
            <a:ext cx="313419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ct val="15000"/>
              </a:spcAft>
            </a:pPr>
            <a:r>
              <a:rPr lang="cs-CZ" sz="3600" dirty="0">
                <a:solidFill>
                  <a:schemeClr val="bg1"/>
                </a:solidFill>
                <a:latin typeface="+mj-lt"/>
              </a:rPr>
              <a:t>Otázky a úkoly:</a:t>
            </a:r>
            <a:endParaRPr lang="cs-CZ" sz="3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155115" y="908720"/>
            <a:ext cx="816130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00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171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743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572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cs-CZ" sz="2800" dirty="0" smtClean="0">
                <a:solidFill>
                  <a:schemeClr val="tx2"/>
                </a:solidFill>
                <a:latin typeface="+mn-lt"/>
              </a:rPr>
              <a:t>6. V MF tabulkách vyhledej hustoty těchto látek: síra, cín, rtuť, voda, měď, benzin, vzduch, zlato</a:t>
            </a:r>
          </a:p>
          <a:p>
            <a:pPr marL="0" indent="0"/>
            <a:r>
              <a:rPr lang="el-GR" sz="2800" dirty="0">
                <a:solidFill>
                  <a:srgbClr val="FF0000"/>
                </a:solidFill>
                <a:latin typeface="+mn-lt"/>
              </a:rPr>
              <a:t>ρ</a:t>
            </a:r>
            <a:r>
              <a:rPr lang="cs-CZ" sz="2800" baseline="-25000" dirty="0" smtClean="0">
                <a:solidFill>
                  <a:srgbClr val="FF0000"/>
                </a:solidFill>
                <a:latin typeface="+mn-lt"/>
              </a:rPr>
              <a:t>s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= 2 070 </a:t>
            </a:r>
            <a:r>
              <a:rPr lang="cs-CZ" sz="2800" dirty="0">
                <a:solidFill>
                  <a:srgbClr val="FF0000"/>
                </a:solidFill>
                <a:latin typeface="+mn-lt"/>
              </a:rPr>
              <a:t>kg/m</a:t>
            </a:r>
            <a:r>
              <a:rPr lang="cs-CZ" sz="2800" baseline="30000" dirty="0">
                <a:solidFill>
                  <a:srgbClr val="FF0000"/>
                </a:solidFill>
                <a:latin typeface="+mn-lt"/>
              </a:rPr>
              <a:t>3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  ,</a:t>
            </a:r>
            <a:r>
              <a:rPr lang="el-GR" sz="2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l-GR" sz="2800" dirty="0" smtClean="0">
                <a:solidFill>
                  <a:srgbClr val="FF0000"/>
                </a:solidFill>
                <a:latin typeface="+mn-lt"/>
              </a:rPr>
              <a:t>ρ</a:t>
            </a:r>
            <a:r>
              <a:rPr lang="cs-CZ" sz="2800" baseline="-25000" dirty="0" smtClean="0">
                <a:solidFill>
                  <a:srgbClr val="FF0000"/>
                </a:solidFill>
                <a:latin typeface="+mn-lt"/>
              </a:rPr>
              <a:t>c</a:t>
            </a:r>
            <a:r>
              <a:rPr lang="cs-CZ" sz="2800" dirty="0">
                <a:solidFill>
                  <a:srgbClr val="FF0000"/>
                </a:solidFill>
                <a:latin typeface="+mn-lt"/>
              </a:rPr>
              <a:t>= 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7 300 kg/m</a:t>
            </a:r>
            <a:r>
              <a:rPr lang="cs-CZ" sz="2800" baseline="30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, </a:t>
            </a:r>
            <a:r>
              <a:rPr lang="el-GR" sz="2800" dirty="0" smtClean="0">
                <a:solidFill>
                  <a:srgbClr val="FF0000"/>
                </a:solidFill>
                <a:latin typeface="+mn-lt"/>
              </a:rPr>
              <a:t>ρ</a:t>
            </a:r>
            <a:r>
              <a:rPr lang="cs-CZ" sz="2800" baseline="-25000" dirty="0" smtClean="0">
                <a:solidFill>
                  <a:srgbClr val="FF0000"/>
                </a:solidFill>
                <a:latin typeface="+mn-lt"/>
              </a:rPr>
              <a:t>r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 = 13 500 kg/m</a:t>
            </a:r>
            <a:r>
              <a:rPr lang="cs-CZ" sz="2800" baseline="30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,   </a:t>
            </a:r>
            <a:r>
              <a:rPr lang="el-GR" sz="2800" dirty="0" smtClean="0">
                <a:solidFill>
                  <a:srgbClr val="FF0000"/>
                </a:solidFill>
                <a:latin typeface="+mn-lt"/>
              </a:rPr>
              <a:t>ρ</a:t>
            </a:r>
            <a:r>
              <a:rPr lang="cs-CZ" sz="2800" baseline="-25000" dirty="0" smtClean="0">
                <a:solidFill>
                  <a:srgbClr val="FF0000"/>
                </a:solidFill>
                <a:latin typeface="+mn-lt"/>
              </a:rPr>
              <a:t>v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 = 998 kg/m</a:t>
            </a:r>
            <a:r>
              <a:rPr lang="cs-CZ" sz="2800" baseline="30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, </a:t>
            </a:r>
            <a:r>
              <a:rPr lang="el-GR" sz="2800" dirty="0" smtClean="0">
                <a:solidFill>
                  <a:srgbClr val="FF0000"/>
                </a:solidFill>
                <a:latin typeface="+mn-lt"/>
              </a:rPr>
              <a:t>ρ</a:t>
            </a:r>
            <a:r>
              <a:rPr lang="cs-CZ" sz="2800" baseline="-25000" dirty="0" smtClean="0">
                <a:solidFill>
                  <a:srgbClr val="FF0000"/>
                </a:solidFill>
                <a:latin typeface="+mn-lt"/>
              </a:rPr>
              <a:t>m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 = 8 930 </a:t>
            </a:r>
            <a:r>
              <a:rPr lang="cs-CZ" sz="2800" dirty="0">
                <a:solidFill>
                  <a:srgbClr val="FF0000"/>
                </a:solidFill>
                <a:latin typeface="+mn-lt"/>
              </a:rPr>
              <a:t>kg/m</a:t>
            </a:r>
            <a:r>
              <a:rPr lang="cs-CZ" sz="2800" baseline="30000" dirty="0">
                <a:solidFill>
                  <a:srgbClr val="FF0000"/>
                </a:solidFill>
                <a:latin typeface="+mn-lt"/>
              </a:rPr>
              <a:t>3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 , </a:t>
            </a:r>
            <a:r>
              <a:rPr lang="el-GR" sz="2800" dirty="0" smtClean="0">
                <a:solidFill>
                  <a:srgbClr val="FF0000"/>
                </a:solidFill>
                <a:latin typeface="+mn-lt"/>
              </a:rPr>
              <a:t>ρ</a:t>
            </a:r>
            <a:r>
              <a:rPr lang="cs-CZ" sz="2800" baseline="-25000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cs-CZ" sz="2800" dirty="0">
                <a:solidFill>
                  <a:srgbClr val="FF0000"/>
                </a:solidFill>
                <a:latin typeface="+mn-lt"/>
              </a:rPr>
              <a:t>= 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750 kg/m3  ,   </a:t>
            </a:r>
            <a:r>
              <a:rPr lang="el-GR" sz="2800" dirty="0" smtClean="0">
                <a:solidFill>
                  <a:srgbClr val="FF0000"/>
                </a:solidFill>
                <a:latin typeface="+mn-lt"/>
              </a:rPr>
              <a:t>ρ</a:t>
            </a:r>
            <a:r>
              <a:rPr lang="cs-CZ" sz="2800" baseline="-25000" dirty="0" err="1" smtClean="0">
                <a:solidFill>
                  <a:srgbClr val="FF0000"/>
                </a:solidFill>
                <a:latin typeface="+mn-lt"/>
              </a:rPr>
              <a:t>vz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cs-CZ" sz="2800" dirty="0">
                <a:solidFill>
                  <a:srgbClr val="FF0000"/>
                </a:solidFill>
                <a:latin typeface="+mn-lt"/>
              </a:rPr>
              <a:t>= 1,29 kg/m3, </a:t>
            </a:r>
            <a:r>
              <a:rPr lang="el-GR" sz="2800" dirty="0" smtClean="0">
                <a:solidFill>
                  <a:srgbClr val="FF0000"/>
                </a:solidFill>
                <a:latin typeface="+mn-lt"/>
              </a:rPr>
              <a:t>ρ</a:t>
            </a:r>
            <a:r>
              <a:rPr lang="cs-CZ" sz="2800" baseline="-25000" dirty="0" smtClean="0">
                <a:solidFill>
                  <a:srgbClr val="FF0000"/>
                </a:solidFill>
                <a:latin typeface="+mn-lt"/>
              </a:rPr>
              <a:t>z</a:t>
            </a:r>
            <a:r>
              <a:rPr lang="cs-CZ" sz="2800" dirty="0">
                <a:solidFill>
                  <a:srgbClr val="FF0000"/>
                </a:solidFill>
                <a:latin typeface="+mn-lt"/>
              </a:rPr>
              <a:t> = 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19 300 </a:t>
            </a:r>
            <a:r>
              <a:rPr lang="cs-CZ" sz="2800" dirty="0">
                <a:solidFill>
                  <a:srgbClr val="FF0000"/>
                </a:solidFill>
                <a:latin typeface="+mn-lt"/>
              </a:rPr>
              <a:t>kg/m3 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   </a:t>
            </a:r>
          </a:p>
          <a:p>
            <a:r>
              <a:rPr lang="cs-CZ" sz="2800" dirty="0" smtClean="0">
                <a:latin typeface="+mn-lt"/>
              </a:rPr>
              <a:t>   </a:t>
            </a:r>
            <a:endParaRPr lang="cs-CZ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001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81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81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81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5" grpId="0" build="allAtOnce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33729" cy="5589240"/>
          </a:xfrm>
        </p:spPr>
        <p:txBody>
          <a:bodyPr>
            <a:normAutofit/>
          </a:bodyPr>
          <a:lstStyle/>
          <a:p>
            <a:r>
              <a:rPr lang="cs-CZ" dirty="0"/>
              <a:t>Hustota je fyzikální veličina, která </a:t>
            </a:r>
            <a:r>
              <a:rPr lang="cs-CZ" dirty="0" smtClean="0"/>
              <a:t>u </a:t>
            </a:r>
            <a:r>
              <a:rPr lang="cs-CZ" dirty="0"/>
              <a:t> </a:t>
            </a:r>
            <a:r>
              <a:rPr lang="cs-CZ" dirty="0" smtClean="0"/>
              <a:t>homogenního (stejnorodého</a:t>
            </a:r>
            <a:r>
              <a:rPr lang="cs-CZ" dirty="0"/>
              <a:t>) tělesa vyjadřuje hmotnost objemové jednotky látky, ze které je těleso vyrobeno.</a:t>
            </a:r>
          </a:p>
          <a:p>
            <a:r>
              <a:rPr lang="cs-CZ" dirty="0"/>
              <a:t>Značka : </a:t>
            </a:r>
            <a:r>
              <a:rPr lang="cs-CZ" dirty="0">
                <a:solidFill>
                  <a:srgbClr val="FF0000"/>
                </a:solidFill>
              </a:rPr>
              <a:t>ρ</a:t>
            </a:r>
            <a:r>
              <a:rPr lang="cs-CZ" dirty="0"/>
              <a:t> [ró]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Základní jednotka : </a:t>
            </a:r>
            <a:r>
              <a:rPr lang="cs-CZ" dirty="0">
                <a:solidFill>
                  <a:srgbClr val="FF0000"/>
                </a:solidFill>
              </a:rPr>
              <a:t>kilogram na metr </a:t>
            </a:r>
            <a:r>
              <a:rPr lang="cs-CZ" dirty="0" smtClean="0">
                <a:solidFill>
                  <a:srgbClr val="FF0000"/>
                </a:solidFill>
              </a:rPr>
              <a:t>krychlový(     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, kg/m</a:t>
            </a:r>
            <a:r>
              <a:rPr lang="cs-CZ" baseline="30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pPr lvl="0"/>
            <a:r>
              <a:rPr lang="cs-CZ" dirty="0"/>
              <a:t>Někdy je potřeba vyjádřit hustotu  v menších  jednotkách.</a:t>
            </a:r>
          </a:p>
          <a:p>
            <a:r>
              <a:rPr lang="cs-CZ" dirty="0"/>
              <a:t>gram na cm</a:t>
            </a:r>
            <a:r>
              <a:rPr lang="cs-CZ" baseline="30000" dirty="0"/>
              <a:t>3</a:t>
            </a:r>
            <a:r>
              <a:rPr lang="cs-CZ" dirty="0"/>
              <a:t> </a:t>
            </a:r>
            <a:r>
              <a:rPr lang="cs-CZ" dirty="0" smtClean="0"/>
              <a:t>(         </a:t>
            </a:r>
            <a:r>
              <a:rPr lang="cs-CZ" dirty="0"/>
              <a:t>,g /cm</a:t>
            </a:r>
            <a:r>
              <a:rPr lang="cs-CZ" baseline="30000" dirty="0"/>
              <a:t>3</a:t>
            </a:r>
            <a:r>
              <a:rPr lang="cs-CZ" dirty="0" smtClean="0"/>
              <a:t>)</a:t>
            </a:r>
          </a:p>
          <a:p>
            <a:endParaRPr lang="cs-CZ" baseline="30000" dirty="0"/>
          </a:p>
          <a:p>
            <a:r>
              <a:rPr lang="cs-CZ" dirty="0" smtClean="0"/>
              <a:t>Základní převody jednotek hustoty:</a:t>
            </a:r>
            <a:endParaRPr lang="cs-CZ" dirty="0"/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/>
              <a:t>Co je to hustota?</a:t>
            </a:r>
            <a:endParaRPr lang="cs-CZ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866" y="2780928"/>
            <a:ext cx="432048" cy="704921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645024"/>
            <a:ext cx="5365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738" y="5442594"/>
            <a:ext cx="7205663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6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2"/>
          <p:cNvSpPr>
            <a:spLocks noGrp="1"/>
          </p:cNvSpPr>
          <p:nvPr>
            <p:ph idx="1"/>
          </p:nvPr>
        </p:nvSpPr>
        <p:spPr>
          <a:xfrm>
            <a:off x="900113" y="333375"/>
            <a:ext cx="7407275" cy="5754688"/>
          </a:xfrm>
        </p:spPr>
        <p:txBody>
          <a:bodyPr/>
          <a:lstStyle/>
          <a:p>
            <a:r>
              <a:rPr lang="cs-CZ" dirty="0"/>
              <a:t>Hustoty některých </a:t>
            </a:r>
            <a:r>
              <a:rPr lang="cs-CZ" dirty="0" smtClean="0"/>
              <a:t>látek: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095300"/>
              </p:ext>
            </p:extLst>
          </p:nvPr>
        </p:nvGraphicFramePr>
        <p:xfrm>
          <a:off x="1547664" y="1196752"/>
          <a:ext cx="6096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b="0" dirty="0" smtClean="0">
                          <a:solidFill>
                            <a:schemeClr val="bg1"/>
                          </a:solidFill>
                        </a:rPr>
                        <a:t>látka</a:t>
                      </a:r>
                      <a:endParaRPr lang="cs-CZ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g/cm</a:t>
                      </a:r>
                      <a:r>
                        <a:rPr lang="cs-CZ" baseline="30000" dirty="0" smtClean="0"/>
                        <a:t>3</a:t>
                      </a:r>
                      <a:endParaRPr lang="cs-CZ" baseline="30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/>
                        <a:t>kg/m</a:t>
                      </a:r>
                      <a:r>
                        <a:rPr lang="cs-CZ" baseline="30000" dirty="0" smtClean="0"/>
                        <a:t>3</a:t>
                      </a:r>
                      <a:endParaRPr lang="cs-CZ" baseline="30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2"/>
                          </a:solidFill>
                        </a:rPr>
                        <a:t>voda</a:t>
                      </a:r>
                      <a:endParaRPr lang="cs-CZ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solidFill>
                            <a:schemeClr val="tx2"/>
                          </a:solidFill>
                        </a:rPr>
                        <a:t>0,998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998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zlato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19,3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19 300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led při 0°C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0,917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917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nafta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0,85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850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benzin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0,75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750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vzduch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0,00198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1,98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železo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7,87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7 870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kyslík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0,00131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1,31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síra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2,07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2 070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hliník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2,7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2 700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zinek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7,13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2"/>
                          </a:solidFill>
                        </a:rPr>
                        <a:t>7 130</a:t>
                      </a:r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80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2"/>
          <p:cNvSpPr>
            <a:spLocks noGrp="1"/>
          </p:cNvSpPr>
          <p:nvPr>
            <p:ph idx="1"/>
          </p:nvPr>
        </p:nvSpPr>
        <p:spPr>
          <a:xfrm>
            <a:off x="900113" y="333375"/>
            <a:ext cx="7407275" cy="575468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Hustotu látek kapalných i pevných určíme tak, že hmotnost tělesa dělíme jeho objemem.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235226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  <a:extLst/>
        </p:spPr>
      </p:pic>
      <p:sp>
        <p:nvSpPr>
          <p:cNvPr id="9" name="Obdélník 8"/>
          <p:cNvSpPr/>
          <p:nvPr/>
        </p:nvSpPr>
        <p:spPr>
          <a:xfrm>
            <a:off x="928192" y="2564904"/>
            <a:ext cx="38884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tx2"/>
                </a:solidFill>
              </a:rPr>
              <a:t>Hustotu kapalných látek můžeme také určit pomocí hustoměru.</a:t>
            </a:r>
          </a:p>
          <a:p>
            <a:r>
              <a:rPr lang="cs-CZ" sz="2400" b="1" dirty="0" smtClean="0">
                <a:solidFill>
                  <a:schemeClr val="tx2"/>
                </a:solidFill>
              </a:rPr>
              <a:t>Hustoměr</a:t>
            </a:r>
            <a:r>
              <a:rPr lang="cs-CZ" sz="2400" dirty="0" smtClean="0">
                <a:solidFill>
                  <a:schemeClr val="tx2"/>
                </a:solidFill>
              </a:rPr>
              <a:t> je skleněná trubice zatavená na obou koncích. V dolní širší části trubice jsou zpravidla zataveny broky, v horní zúžené části je stupnice.</a:t>
            </a:r>
            <a:endParaRPr lang="cs-CZ" sz="2400" dirty="0">
              <a:solidFill>
                <a:schemeClr val="tx2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355" y="1301576"/>
            <a:ext cx="1145386" cy="101448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412776"/>
            <a:ext cx="2057400" cy="7048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</p:pic>
      <p:pic>
        <p:nvPicPr>
          <p:cNvPr id="1026" name="Picture 2" descr="C:\Users\petra.kejkrtova\Pictures\2013-07-06 001\P107000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587680"/>
            <a:ext cx="1038832" cy="3933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petra.kejkrtova\Pictures\2013-07-06 001\P107000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810" y="2587680"/>
            <a:ext cx="1034870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49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cs-CZ" dirty="0" smtClean="0"/>
              <a:t>Zvolíme si vhodný hustoměr</a:t>
            </a:r>
          </a:p>
          <a:p>
            <a:r>
              <a:rPr lang="cs-CZ" dirty="0" smtClean="0"/>
              <a:t>Poloha hladiny kapaliny </a:t>
            </a:r>
          </a:p>
          <a:p>
            <a:pPr marL="0" indent="0">
              <a:buNone/>
            </a:pPr>
            <a:r>
              <a:rPr lang="cs-CZ" dirty="0" smtClean="0"/>
              <a:t>nám na stupnici určí hustotu</a:t>
            </a:r>
          </a:p>
          <a:p>
            <a:pPr marL="0" indent="0">
              <a:buNone/>
            </a:pPr>
            <a:r>
              <a:rPr lang="cs-CZ" dirty="0" smtClean="0"/>
              <a:t> kapaliny</a:t>
            </a:r>
          </a:p>
          <a:p>
            <a:r>
              <a:rPr lang="cs-CZ" dirty="0" smtClean="0"/>
              <a:t>Na stupnici se díváme kolmo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/>
              <a:t>Měření hustoty kapalin hustoměrem</a:t>
            </a:r>
            <a:endParaRPr lang="cs-CZ" sz="3600" dirty="0"/>
          </a:p>
        </p:txBody>
      </p:sp>
      <p:pic>
        <p:nvPicPr>
          <p:cNvPr id="2050" name="Picture 2" descr="C:\Users\petra.kejkrtova\Pictures\2013-07-06 001\P106098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16832"/>
            <a:ext cx="1121492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etra.kejkrtova\Pictures\2013-07-06 001\P10609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916832"/>
            <a:ext cx="945110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87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7584" y="1484784"/>
            <a:ext cx="7408333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300" dirty="0" smtClean="0"/>
              <a:t>Hustotu látky vypočítáme tak, že hmotnost tělesa vydělíme jeho objemem. Vše zapíšeme matematicky.</a:t>
            </a:r>
          </a:p>
          <a:p>
            <a:pPr marL="0" indent="0">
              <a:buNone/>
            </a:pPr>
            <a:r>
              <a:rPr lang="cs-CZ" sz="2300" dirty="0" smtClean="0"/>
              <a:t>Postup:</a:t>
            </a:r>
          </a:p>
          <a:p>
            <a:r>
              <a:rPr lang="cs-CZ" sz="2300" dirty="0" smtClean="0"/>
              <a:t>Nejdříve si přečteme text, zapíšeme dané i hledané veličiny pomocí značek, jejich hodnoty a jednotky.</a:t>
            </a:r>
          </a:p>
          <a:p>
            <a:r>
              <a:rPr lang="cs-CZ" sz="2300" dirty="0" smtClean="0"/>
              <a:t>Hodnoty všech veličin většinou převedeme na základní jednotky.</a:t>
            </a:r>
          </a:p>
          <a:p>
            <a:r>
              <a:rPr lang="cs-CZ" sz="2300" dirty="0" smtClean="0"/>
              <a:t>Zapíšeme vztah mezi veličinami.(vzorec pro výpočet)</a:t>
            </a:r>
          </a:p>
          <a:p>
            <a:r>
              <a:rPr lang="cs-CZ" sz="2300" dirty="0" smtClean="0"/>
              <a:t>Do vzorce dosadíme známe hodnoty a vypočítáme hledanou veličinu.</a:t>
            </a:r>
          </a:p>
          <a:p>
            <a:r>
              <a:rPr lang="cs-CZ" sz="2300" dirty="0" smtClean="0"/>
              <a:t>K výsledku přiřadíme správnou jednotku a zapíšeme odpověď (popř. diskuse)</a:t>
            </a:r>
            <a:endParaRPr lang="cs-CZ" sz="23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/>
              <a:t>Výpočet hustoty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23077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Line 2"/>
          <p:cNvSpPr>
            <a:spLocks noChangeShapeType="1"/>
          </p:cNvSpPr>
          <p:nvPr/>
        </p:nvSpPr>
        <p:spPr bwMode="auto">
          <a:xfrm flipH="1">
            <a:off x="0" y="1971675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603" name="Line 3"/>
          <p:cNvSpPr>
            <a:spLocks noChangeShapeType="1"/>
          </p:cNvSpPr>
          <p:nvPr/>
        </p:nvSpPr>
        <p:spPr bwMode="auto">
          <a:xfrm>
            <a:off x="771525" y="2120900"/>
            <a:ext cx="7618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604" name="Line 4"/>
          <p:cNvSpPr>
            <a:spLocks noChangeShapeType="1"/>
          </p:cNvSpPr>
          <p:nvPr/>
        </p:nvSpPr>
        <p:spPr bwMode="auto">
          <a:xfrm flipH="1">
            <a:off x="9525" y="2111375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179388" y="179388"/>
            <a:ext cx="33826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ct val="15000"/>
              </a:spcAft>
            </a:pPr>
            <a:r>
              <a:rPr lang="cs-CZ" sz="3600" dirty="0" smtClean="0">
                <a:solidFill>
                  <a:schemeClr val="bg1"/>
                </a:solidFill>
                <a:latin typeface="+mj-lt"/>
              </a:rPr>
              <a:t>Řešené příklady:</a:t>
            </a:r>
            <a:endParaRPr lang="cs-CZ" sz="3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199469" y="1340768"/>
            <a:ext cx="8942387" cy="51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00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171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743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572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>
              <a:buAutoNum type="arabicPeriod"/>
            </a:pP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Oblázek má objem 15 cm</a:t>
            </a:r>
            <a:r>
              <a:rPr lang="cs-CZ" sz="2800" baseline="30000" dirty="0" smtClean="0">
                <a:solidFill>
                  <a:schemeClr val="tx2"/>
                </a:solidFill>
                <a:latin typeface="+mn-lt"/>
              </a:rPr>
              <a:t>3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 a jeho hmotnost je 40 g. Určete hustotu nerostu.</a:t>
            </a:r>
          </a:p>
          <a:p>
            <a:pPr marL="0" indent="0"/>
            <a:endParaRPr lang="cs-CZ" sz="2800" dirty="0" smtClean="0">
              <a:solidFill>
                <a:schemeClr val="tx2"/>
              </a:solidFill>
              <a:latin typeface="+mn-lt"/>
            </a:endParaRPr>
          </a:p>
          <a:p>
            <a:pPr marL="0" indent="0"/>
            <a:r>
              <a:rPr lang="cs-CZ" sz="2800" dirty="0" smtClean="0">
                <a:solidFill>
                  <a:schemeClr val="tx2"/>
                </a:solidFill>
                <a:latin typeface="+mn-lt"/>
              </a:rPr>
              <a:t> V = 15 cm</a:t>
            </a:r>
            <a:r>
              <a:rPr lang="cs-CZ" sz="2800" baseline="30000" dirty="0" smtClean="0">
                <a:solidFill>
                  <a:schemeClr val="tx2"/>
                </a:solidFill>
                <a:latin typeface="+mn-lt"/>
              </a:rPr>
              <a:t>3</a:t>
            </a:r>
          </a:p>
          <a:p>
            <a:pPr marL="0" indent="0"/>
            <a:r>
              <a:rPr lang="cs-CZ" sz="2800" dirty="0" smtClean="0">
                <a:solidFill>
                  <a:schemeClr val="tx2"/>
                </a:solidFill>
                <a:latin typeface="+mn-lt"/>
              </a:rPr>
              <a:t> m = 40 g</a:t>
            </a:r>
          </a:p>
          <a:p>
            <a:pPr marL="0" indent="0"/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l-GR" sz="2800" u="sng" dirty="0" smtClean="0">
                <a:solidFill>
                  <a:schemeClr val="tx2"/>
                </a:solidFill>
                <a:latin typeface="+mn-lt"/>
              </a:rPr>
              <a:t>ρ</a:t>
            </a:r>
            <a:r>
              <a:rPr lang="cs-CZ" sz="2800" u="sng" dirty="0" smtClean="0">
                <a:solidFill>
                  <a:schemeClr val="tx2"/>
                </a:solidFill>
                <a:latin typeface="+mn-lt"/>
              </a:rPr>
              <a:t> = ? g/cm</a:t>
            </a:r>
            <a:r>
              <a:rPr lang="cs-CZ" sz="2800" u="sng" baseline="30000" dirty="0" smtClean="0">
                <a:solidFill>
                  <a:schemeClr val="tx2"/>
                </a:solidFill>
                <a:latin typeface="+mn-lt"/>
              </a:rPr>
              <a:t>3</a:t>
            </a:r>
          </a:p>
          <a:p>
            <a:pPr marL="0" indent="0"/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l-GR" sz="2800" dirty="0" smtClean="0">
                <a:solidFill>
                  <a:schemeClr val="tx2"/>
                </a:solidFill>
                <a:latin typeface="+mn-lt"/>
              </a:rPr>
              <a:t>ρ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 = m : V</a:t>
            </a:r>
          </a:p>
          <a:p>
            <a:pPr marL="0" indent="0"/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l-GR" sz="2800" dirty="0" smtClean="0">
                <a:solidFill>
                  <a:schemeClr val="tx2"/>
                </a:solidFill>
                <a:latin typeface="+mn-lt"/>
              </a:rPr>
              <a:t>ρ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 = 40 : 15</a:t>
            </a:r>
          </a:p>
          <a:p>
            <a:pPr marL="0" indent="0"/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l-GR" sz="2800" u="dbl" dirty="0" smtClean="0">
                <a:solidFill>
                  <a:schemeClr val="tx2"/>
                </a:solidFill>
                <a:uFill>
                  <a:solidFill>
                    <a:schemeClr val="tx2"/>
                  </a:solidFill>
                </a:uFill>
                <a:latin typeface="+mn-lt"/>
              </a:rPr>
              <a:t>ρ</a:t>
            </a:r>
            <a:r>
              <a:rPr lang="cs-CZ" sz="2800" u="dbl" dirty="0" smtClean="0">
                <a:solidFill>
                  <a:schemeClr val="tx2"/>
                </a:solidFill>
                <a:uFill>
                  <a:solidFill>
                    <a:schemeClr val="tx2"/>
                  </a:solidFill>
                </a:uFill>
                <a:latin typeface="+mn-lt"/>
              </a:rPr>
              <a:t> </a:t>
            </a:r>
            <a:r>
              <a:rPr lang="cs-CZ" u="dbl" dirty="0" smtClean="0">
                <a:solidFill>
                  <a:schemeClr val="tx2"/>
                </a:solidFill>
                <a:latin typeface="+mn-lt"/>
              </a:rPr>
              <a:t>≐</a:t>
            </a:r>
            <a:r>
              <a:rPr lang="cs-CZ" sz="2800" u="dbl" dirty="0" smtClean="0">
                <a:solidFill>
                  <a:schemeClr val="tx2"/>
                </a:solidFill>
                <a:uFill>
                  <a:solidFill>
                    <a:schemeClr val="tx2"/>
                  </a:solidFill>
                </a:uFill>
                <a:latin typeface="+mn-lt"/>
              </a:rPr>
              <a:t> 2,7 g/cm</a:t>
            </a:r>
            <a:r>
              <a:rPr lang="cs-CZ" sz="2800" u="dbl" baseline="30000" dirty="0" smtClean="0">
                <a:solidFill>
                  <a:schemeClr val="tx2"/>
                </a:solidFill>
                <a:uFill>
                  <a:solidFill>
                    <a:schemeClr val="tx2"/>
                  </a:solidFill>
                </a:uFill>
                <a:latin typeface="+mn-lt"/>
              </a:rPr>
              <a:t>3 </a:t>
            </a:r>
          </a:p>
          <a:p>
            <a:pPr marL="0" indent="0"/>
            <a:endParaRPr lang="cs-CZ" sz="2800" u="dbl" baseline="30000" dirty="0" smtClean="0">
              <a:solidFill>
                <a:schemeClr val="tx2"/>
              </a:solidFill>
              <a:uFill>
                <a:solidFill>
                  <a:schemeClr val="tx2"/>
                </a:solidFill>
              </a:uFill>
              <a:latin typeface="+mn-lt"/>
            </a:endParaRPr>
          </a:p>
          <a:p>
            <a:pPr marL="0" indent="0"/>
            <a:r>
              <a:rPr lang="cs-CZ" sz="2800" dirty="0" smtClean="0">
                <a:solidFill>
                  <a:schemeClr val="tx2"/>
                </a:solidFill>
                <a:latin typeface="+mn-lt"/>
              </a:rPr>
              <a:t>Hustota nerostu je 2,7 g/cm</a:t>
            </a:r>
            <a:r>
              <a:rPr lang="cs-CZ" sz="2800" baseline="30000" dirty="0" smtClean="0">
                <a:solidFill>
                  <a:schemeClr val="tx2"/>
                </a:solidFill>
                <a:latin typeface="+mn-lt"/>
              </a:rPr>
              <a:t>3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. </a:t>
            </a:r>
            <a:endParaRPr lang="cs-CZ" sz="2800" dirty="0">
              <a:solidFill>
                <a:schemeClr val="tx2"/>
              </a:solidFill>
              <a:latin typeface="+mn-lt"/>
            </a:endParaRPr>
          </a:p>
          <a:p>
            <a:r>
              <a:rPr lang="cs-CZ" sz="2800" dirty="0" smtClean="0">
                <a:latin typeface="+mn-lt"/>
              </a:rPr>
              <a:t>   </a:t>
            </a:r>
            <a:endParaRPr lang="cs-CZ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626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81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81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1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1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1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1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1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1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1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1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1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16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5" grpId="0" build="allAtOnce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Line 2"/>
          <p:cNvSpPr>
            <a:spLocks noChangeShapeType="1"/>
          </p:cNvSpPr>
          <p:nvPr/>
        </p:nvSpPr>
        <p:spPr bwMode="auto">
          <a:xfrm flipH="1">
            <a:off x="0" y="1971675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603" name="Line 3"/>
          <p:cNvSpPr>
            <a:spLocks noChangeShapeType="1"/>
          </p:cNvSpPr>
          <p:nvPr/>
        </p:nvSpPr>
        <p:spPr bwMode="auto">
          <a:xfrm>
            <a:off x="771525" y="2120900"/>
            <a:ext cx="7618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604" name="Line 4"/>
          <p:cNvSpPr>
            <a:spLocks noChangeShapeType="1"/>
          </p:cNvSpPr>
          <p:nvPr/>
        </p:nvSpPr>
        <p:spPr bwMode="auto">
          <a:xfrm flipH="1">
            <a:off x="9525" y="2111375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179388" y="179388"/>
            <a:ext cx="33826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ct val="15000"/>
              </a:spcAft>
            </a:pPr>
            <a:r>
              <a:rPr lang="cs-CZ" sz="3600" dirty="0" smtClean="0">
                <a:solidFill>
                  <a:schemeClr val="bg1"/>
                </a:solidFill>
                <a:latin typeface="+mj-lt"/>
              </a:rPr>
              <a:t>Řešené příklady:</a:t>
            </a:r>
            <a:endParaRPr lang="cs-CZ" sz="3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199469" y="1340768"/>
            <a:ext cx="8260963" cy="51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00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171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743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572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cs-CZ" sz="2800" dirty="0" smtClean="0">
                <a:solidFill>
                  <a:schemeClr val="tx2"/>
                </a:solidFill>
                <a:latin typeface="+mn-lt"/>
              </a:rPr>
              <a:t>2. Kovový váleček má objem 50 cm</a:t>
            </a:r>
            <a:r>
              <a:rPr lang="cs-CZ" sz="2800" baseline="30000" dirty="0" smtClean="0">
                <a:solidFill>
                  <a:schemeClr val="tx2"/>
                </a:solidFill>
                <a:latin typeface="+mn-lt"/>
              </a:rPr>
              <a:t>3 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a hmotnost 445 g. Z kterého kovu je vyroben?(použij MF tabulky)</a:t>
            </a:r>
          </a:p>
          <a:p>
            <a:pPr marL="0" indent="0"/>
            <a:endParaRPr lang="cs-CZ" sz="2800" dirty="0" smtClean="0">
              <a:solidFill>
                <a:schemeClr val="tx2"/>
              </a:solidFill>
              <a:latin typeface="+mn-lt"/>
            </a:endParaRPr>
          </a:p>
          <a:p>
            <a:pPr marL="0" indent="0"/>
            <a:r>
              <a:rPr lang="cs-CZ" sz="2800" dirty="0" smtClean="0">
                <a:solidFill>
                  <a:schemeClr val="tx2"/>
                </a:solidFill>
                <a:latin typeface="+mn-lt"/>
              </a:rPr>
              <a:t> V = 50 cm</a:t>
            </a:r>
            <a:r>
              <a:rPr lang="cs-CZ" sz="2800" baseline="30000" dirty="0" smtClean="0">
                <a:solidFill>
                  <a:schemeClr val="tx2"/>
                </a:solidFill>
                <a:latin typeface="+mn-lt"/>
              </a:rPr>
              <a:t>3</a:t>
            </a:r>
          </a:p>
          <a:p>
            <a:pPr marL="0" indent="0"/>
            <a:r>
              <a:rPr lang="cs-CZ" sz="2800" dirty="0" smtClean="0">
                <a:solidFill>
                  <a:schemeClr val="tx2"/>
                </a:solidFill>
                <a:latin typeface="+mn-lt"/>
              </a:rPr>
              <a:t> m = 445 g</a:t>
            </a:r>
          </a:p>
          <a:p>
            <a:pPr marL="0" indent="0"/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l-GR" sz="2800" u="sng" dirty="0" smtClean="0">
                <a:solidFill>
                  <a:schemeClr val="tx2"/>
                </a:solidFill>
                <a:latin typeface="+mn-lt"/>
              </a:rPr>
              <a:t>ρ</a:t>
            </a:r>
            <a:r>
              <a:rPr lang="cs-CZ" sz="2800" u="sng" dirty="0" smtClean="0">
                <a:solidFill>
                  <a:schemeClr val="tx2"/>
                </a:solidFill>
                <a:latin typeface="+mn-lt"/>
              </a:rPr>
              <a:t> = ? g/cm</a:t>
            </a:r>
            <a:r>
              <a:rPr lang="cs-CZ" sz="2800" u="sng" baseline="30000" dirty="0" smtClean="0">
                <a:solidFill>
                  <a:schemeClr val="tx2"/>
                </a:solidFill>
                <a:latin typeface="+mn-lt"/>
              </a:rPr>
              <a:t>3</a:t>
            </a:r>
          </a:p>
          <a:p>
            <a:pPr marL="0" indent="0"/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l-GR" sz="2800" dirty="0" smtClean="0">
                <a:solidFill>
                  <a:schemeClr val="tx2"/>
                </a:solidFill>
                <a:latin typeface="+mn-lt"/>
              </a:rPr>
              <a:t>ρ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 = m : V</a:t>
            </a:r>
          </a:p>
          <a:p>
            <a:pPr marL="0" indent="0"/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l-GR" sz="2800" dirty="0" smtClean="0">
                <a:solidFill>
                  <a:schemeClr val="tx2"/>
                </a:solidFill>
                <a:latin typeface="+mn-lt"/>
              </a:rPr>
              <a:t>ρ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 = 445 : 50</a:t>
            </a:r>
          </a:p>
          <a:p>
            <a:pPr marL="0" indent="0"/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l-GR" sz="2800" u="dbl" dirty="0" smtClean="0">
                <a:solidFill>
                  <a:schemeClr val="tx2"/>
                </a:solidFill>
                <a:uFill>
                  <a:solidFill>
                    <a:schemeClr val="tx2"/>
                  </a:solidFill>
                </a:uFill>
                <a:latin typeface="+mn-lt"/>
              </a:rPr>
              <a:t>ρ</a:t>
            </a:r>
            <a:r>
              <a:rPr lang="cs-CZ" sz="2800" u="dbl" dirty="0" smtClean="0">
                <a:solidFill>
                  <a:schemeClr val="tx2"/>
                </a:solidFill>
                <a:uFill>
                  <a:solidFill>
                    <a:schemeClr val="tx2"/>
                  </a:solidFill>
                </a:uFill>
                <a:latin typeface="+mn-lt"/>
              </a:rPr>
              <a:t> = 8,9 g/cm</a:t>
            </a:r>
            <a:r>
              <a:rPr lang="cs-CZ" sz="2800" u="dbl" baseline="30000" dirty="0" smtClean="0">
                <a:solidFill>
                  <a:schemeClr val="tx2"/>
                </a:solidFill>
                <a:uFill>
                  <a:solidFill>
                    <a:schemeClr val="tx2"/>
                  </a:solidFill>
                </a:uFill>
                <a:latin typeface="+mn-lt"/>
              </a:rPr>
              <a:t>3 </a:t>
            </a:r>
          </a:p>
          <a:p>
            <a:pPr marL="0" indent="0"/>
            <a:endParaRPr lang="cs-CZ" sz="2800" u="dbl" baseline="30000" dirty="0" smtClean="0">
              <a:solidFill>
                <a:schemeClr val="tx2"/>
              </a:solidFill>
              <a:uFill>
                <a:solidFill>
                  <a:schemeClr val="tx2"/>
                </a:solidFill>
              </a:uFill>
              <a:latin typeface="+mn-lt"/>
            </a:endParaRPr>
          </a:p>
          <a:p>
            <a:pPr marL="0" indent="0"/>
            <a:r>
              <a:rPr lang="cs-CZ" sz="2800" dirty="0" smtClean="0">
                <a:solidFill>
                  <a:schemeClr val="tx2"/>
                </a:solidFill>
                <a:latin typeface="+mn-lt"/>
              </a:rPr>
              <a:t>Váleček je vyrobený z niklu. </a:t>
            </a:r>
            <a:endParaRPr lang="cs-CZ" sz="2800" dirty="0">
              <a:solidFill>
                <a:schemeClr val="tx2"/>
              </a:solidFill>
              <a:latin typeface="+mn-lt"/>
            </a:endParaRPr>
          </a:p>
          <a:p>
            <a:r>
              <a:rPr lang="cs-CZ" sz="2800" dirty="0" smtClean="0">
                <a:latin typeface="+mn-lt"/>
              </a:rPr>
              <a:t>   </a:t>
            </a:r>
            <a:endParaRPr lang="cs-CZ" sz="2800" dirty="0">
              <a:latin typeface="+mn-lt"/>
            </a:endParaRPr>
          </a:p>
        </p:txBody>
      </p:sp>
      <p:sp>
        <p:nvSpPr>
          <p:cNvPr id="2" name="Vývojový diagram: magnetický disk 1"/>
          <p:cNvSpPr/>
          <p:nvPr/>
        </p:nvSpPr>
        <p:spPr>
          <a:xfrm>
            <a:off x="4993303" y="2816932"/>
            <a:ext cx="936104" cy="1368152"/>
          </a:xfrm>
          <a:prstGeom prst="flowChartMagneticDisk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41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81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81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1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1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1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1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1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1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1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1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1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16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5" grpId="0" build="allAtOnce" autoUpdateAnimBg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Line 2"/>
          <p:cNvSpPr>
            <a:spLocks noChangeShapeType="1"/>
          </p:cNvSpPr>
          <p:nvPr/>
        </p:nvSpPr>
        <p:spPr bwMode="auto">
          <a:xfrm flipH="1">
            <a:off x="0" y="1971675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603" name="Line 3"/>
          <p:cNvSpPr>
            <a:spLocks noChangeShapeType="1"/>
          </p:cNvSpPr>
          <p:nvPr/>
        </p:nvSpPr>
        <p:spPr bwMode="auto">
          <a:xfrm>
            <a:off x="771525" y="2120900"/>
            <a:ext cx="7618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604" name="Line 4"/>
          <p:cNvSpPr>
            <a:spLocks noChangeShapeType="1"/>
          </p:cNvSpPr>
          <p:nvPr/>
        </p:nvSpPr>
        <p:spPr bwMode="auto">
          <a:xfrm flipH="1">
            <a:off x="9525" y="2111375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179388" y="179388"/>
            <a:ext cx="33826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ct val="15000"/>
              </a:spcAft>
            </a:pPr>
            <a:r>
              <a:rPr lang="cs-CZ" sz="3600" smtClean="0">
                <a:solidFill>
                  <a:schemeClr val="bg1"/>
                </a:solidFill>
                <a:latin typeface="+mj-lt"/>
              </a:rPr>
              <a:t>Řešené příklady</a:t>
            </a:r>
            <a:r>
              <a:rPr lang="cs-CZ" sz="3600" dirty="0" smtClean="0">
                <a:solidFill>
                  <a:schemeClr val="bg1"/>
                </a:solidFill>
                <a:latin typeface="+mj-lt"/>
              </a:rPr>
              <a:t>:</a:t>
            </a:r>
            <a:endParaRPr lang="cs-CZ" sz="3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199469" y="1340768"/>
            <a:ext cx="8260963" cy="468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00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171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743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572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cs-CZ" sz="2800" dirty="0">
                <a:solidFill>
                  <a:schemeClr val="tx2"/>
                </a:solidFill>
                <a:latin typeface="+mn-lt"/>
              </a:rPr>
              <a:t>3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. Dřevěná kostka má objem 48 cm</a:t>
            </a:r>
            <a:r>
              <a:rPr lang="cs-CZ" sz="2800" baseline="30000" dirty="0" smtClean="0">
                <a:solidFill>
                  <a:schemeClr val="tx2"/>
                </a:solidFill>
                <a:latin typeface="+mn-lt"/>
              </a:rPr>
              <a:t>3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 a hmotnost 24 g. Jaká je hustota tohoto dřeva? (převeďte na kg/m</a:t>
            </a:r>
            <a:r>
              <a:rPr lang="cs-CZ" sz="2800" baseline="30000" dirty="0" smtClean="0">
                <a:solidFill>
                  <a:schemeClr val="tx2"/>
                </a:solidFill>
                <a:latin typeface="+mn-lt"/>
              </a:rPr>
              <a:t>3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)</a:t>
            </a:r>
          </a:p>
          <a:p>
            <a:pPr marL="0" indent="0"/>
            <a:r>
              <a:rPr lang="cs-CZ" sz="2800" dirty="0" smtClean="0">
                <a:solidFill>
                  <a:schemeClr val="tx2"/>
                </a:solidFill>
                <a:latin typeface="+mn-lt"/>
              </a:rPr>
              <a:t> V = 48 cm</a:t>
            </a:r>
            <a:r>
              <a:rPr lang="cs-CZ" sz="2800" baseline="30000" dirty="0" smtClean="0">
                <a:solidFill>
                  <a:schemeClr val="tx2"/>
                </a:solidFill>
                <a:latin typeface="+mn-lt"/>
              </a:rPr>
              <a:t>3</a:t>
            </a:r>
          </a:p>
          <a:p>
            <a:pPr marL="0" indent="0"/>
            <a:r>
              <a:rPr lang="cs-CZ" sz="2800" dirty="0" smtClean="0">
                <a:solidFill>
                  <a:schemeClr val="tx2"/>
                </a:solidFill>
                <a:latin typeface="+mn-lt"/>
              </a:rPr>
              <a:t> m = 24 g</a:t>
            </a:r>
          </a:p>
          <a:p>
            <a:pPr marL="0" indent="0"/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l-GR" sz="2800" u="sng" dirty="0" smtClean="0">
                <a:solidFill>
                  <a:schemeClr val="tx2"/>
                </a:solidFill>
                <a:latin typeface="+mn-lt"/>
              </a:rPr>
              <a:t>ρ</a:t>
            </a:r>
            <a:r>
              <a:rPr lang="cs-CZ" sz="2800" u="sng" dirty="0" smtClean="0">
                <a:solidFill>
                  <a:schemeClr val="tx2"/>
                </a:solidFill>
                <a:latin typeface="+mn-lt"/>
              </a:rPr>
              <a:t> = ? g/cm</a:t>
            </a:r>
            <a:r>
              <a:rPr lang="cs-CZ" sz="2800" u="sng" baseline="30000" dirty="0" smtClean="0">
                <a:solidFill>
                  <a:schemeClr val="tx2"/>
                </a:solidFill>
                <a:latin typeface="+mn-lt"/>
              </a:rPr>
              <a:t>3</a:t>
            </a:r>
          </a:p>
          <a:p>
            <a:pPr marL="0" indent="0"/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l-GR" sz="2800" dirty="0" smtClean="0">
                <a:solidFill>
                  <a:schemeClr val="tx2"/>
                </a:solidFill>
                <a:latin typeface="+mn-lt"/>
              </a:rPr>
              <a:t>ρ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 = m : V</a:t>
            </a:r>
          </a:p>
          <a:p>
            <a:pPr marL="0" indent="0"/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l-GR" sz="2800" dirty="0" smtClean="0">
                <a:solidFill>
                  <a:schemeClr val="tx2"/>
                </a:solidFill>
                <a:latin typeface="+mn-lt"/>
              </a:rPr>
              <a:t>ρ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 = 48 : 24</a:t>
            </a:r>
          </a:p>
          <a:p>
            <a:pPr marL="0" indent="0"/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l-GR" sz="2800" u="dbl" dirty="0" smtClean="0">
                <a:solidFill>
                  <a:schemeClr val="tx2"/>
                </a:solidFill>
                <a:uFill>
                  <a:solidFill>
                    <a:schemeClr val="tx2"/>
                  </a:solidFill>
                </a:uFill>
                <a:latin typeface="+mn-lt"/>
              </a:rPr>
              <a:t>ρ</a:t>
            </a:r>
            <a:r>
              <a:rPr lang="cs-CZ" sz="2800" u="dbl" dirty="0" smtClean="0">
                <a:solidFill>
                  <a:schemeClr val="tx2"/>
                </a:solidFill>
                <a:uFill>
                  <a:solidFill>
                    <a:schemeClr val="tx2"/>
                  </a:solidFill>
                </a:uFill>
                <a:latin typeface="+mn-lt"/>
              </a:rPr>
              <a:t> = 2 g/cm</a:t>
            </a:r>
            <a:r>
              <a:rPr lang="cs-CZ" sz="2800" u="dbl" baseline="30000" dirty="0" smtClean="0">
                <a:solidFill>
                  <a:schemeClr val="tx2"/>
                </a:solidFill>
                <a:uFill>
                  <a:solidFill>
                    <a:schemeClr val="tx2"/>
                  </a:solidFill>
                </a:uFill>
                <a:latin typeface="+mn-lt"/>
              </a:rPr>
              <a:t>3  </a:t>
            </a:r>
            <a:r>
              <a:rPr lang="cs-CZ" sz="2800" u="dbl" dirty="0" smtClean="0">
                <a:solidFill>
                  <a:schemeClr val="tx2"/>
                </a:solidFill>
                <a:uFill>
                  <a:solidFill>
                    <a:schemeClr val="tx2"/>
                  </a:solidFill>
                </a:uFill>
                <a:latin typeface="+mn-lt"/>
              </a:rPr>
              <a:t>= 2 000 kg/m</a:t>
            </a:r>
            <a:r>
              <a:rPr lang="cs-CZ" sz="2800" u="dbl" baseline="30000" dirty="0" smtClean="0">
                <a:solidFill>
                  <a:schemeClr val="tx2"/>
                </a:solidFill>
                <a:uFill>
                  <a:solidFill>
                    <a:schemeClr val="tx2"/>
                  </a:solidFill>
                </a:uFill>
                <a:latin typeface="+mn-lt"/>
              </a:rPr>
              <a:t>3</a:t>
            </a:r>
          </a:p>
          <a:p>
            <a:pPr marL="0" indent="0"/>
            <a:endParaRPr lang="cs-CZ" sz="2800" u="dbl" baseline="30000" dirty="0" smtClean="0">
              <a:solidFill>
                <a:schemeClr val="tx2"/>
              </a:solidFill>
              <a:uFill>
                <a:solidFill>
                  <a:schemeClr val="tx2"/>
                </a:solidFill>
              </a:uFill>
              <a:latin typeface="+mn-lt"/>
            </a:endParaRPr>
          </a:p>
          <a:p>
            <a:pPr marL="0" indent="0"/>
            <a:r>
              <a:rPr lang="cs-CZ" sz="2800" dirty="0" smtClean="0">
                <a:solidFill>
                  <a:schemeClr val="tx2"/>
                </a:solidFill>
                <a:latin typeface="+mn-lt"/>
              </a:rPr>
              <a:t>Hustota tohoto dřeva je 2 g/cm</a:t>
            </a:r>
            <a:r>
              <a:rPr lang="cs-CZ" sz="2800" baseline="30000" dirty="0" smtClean="0">
                <a:solidFill>
                  <a:schemeClr val="tx2"/>
                </a:solidFill>
                <a:latin typeface="+mn-lt"/>
              </a:rPr>
              <a:t>3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. </a:t>
            </a:r>
            <a:endParaRPr lang="cs-CZ" sz="2800" dirty="0">
              <a:solidFill>
                <a:schemeClr val="tx2"/>
              </a:solidFill>
              <a:latin typeface="+mn-lt"/>
            </a:endParaRPr>
          </a:p>
          <a:p>
            <a:r>
              <a:rPr lang="cs-CZ" sz="2800" dirty="0" smtClean="0">
                <a:latin typeface="+mn-lt"/>
              </a:rPr>
              <a:t>   </a:t>
            </a:r>
            <a:endParaRPr lang="cs-CZ" sz="2800" dirty="0">
              <a:latin typeface="+mn-lt"/>
            </a:endParaRPr>
          </a:p>
        </p:txBody>
      </p:sp>
      <p:sp>
        <p:nvSpPr>
          <p:cNvPr id="2" name="Krychle 1"/>
          <p:cNvSpPr/>
          <p:nvPr/>
        </p:nvSpPr>
        <p:spPr>
          <a:xfrm>
            <a:off x="5292080" y="2996952"/>
            <a:ext cx="1152128" cy="1080120"/>
          </a:xfrm>
          <a:prstGeom prst="cub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59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81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81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1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1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1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1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1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1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1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1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1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1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5" grpId="0" build="allAtOnce" autoUpdateAnimBg="0"/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1035</TotalTime>
  <Words>636</Words>
  <Application>Microsoft Office PowerPoint</Application>
  <PresentationFormat>Předvádění na obrazovce (4:3)</PresentationFormat>
  <Paragraphs>119</Paragraphs>
  <Slides>11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Vlnění</vt:lpstr>
      <vt:lpstr>Hustota</vt:lpstr>
      <vt:lpstr>Co je to hustota?</vt:lpstr>
      <vt:lpstr>Prezentace aplikace PowerPoint</vt:lpstr>
      <vt:lpstr>Prezentace aplikace PowerPoint</vt:lpstr>
      <vt:lpstr>Měření hustoty kapalin hustoměrem</vt:lpstr>
      <vt:lpstr>Výpočet hustoty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Délka</dc:title>
  <dc:creator>Kejkrt</dc:creator>
  <cp:lastModifiedBy>Alena</cp:lastModifiedBy>
  <cp:revision>143</cp:revision>
  <dcterms:created xsi:type="dcterms:W3CDTF">2013-01-16T20:09:48Z</dcterms:created>
  <dcterms:modified xsi:type="dcterms:W3CDTF">2021-03-19T15:56:33Z</dcterms:modified>
</cp:coreProperties>
</file>