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68" r:id="rId1"/>
  </p:sldMasterIdLst>
  <p:notesMasterIdLst>
    <p:notesMasterId r:id="rId21"/>
  </p:notesMasterIdLst>
  <p:sldIdLst>
    <p:sldId id="264" r:id="rId2"/>
    <p:sldId id="306" r:id="rId3"/>
    <p:sldId id="307" r:id="rId4"/>
    <p:sldId id="308" r:id="rId5"/>
    <p:sldId id="297" r:id="rId6"/>
    <p:sldId id="309" r:id="rId7"/>
    <p:sldId id="303" r:id="rId8"/>
    <p:sldId id="310" r:id="rId9"/>
    <p:sldId id="304" r:id="rId10"/>
    <p:sldId id="311" r:id="rId11"/>
    <p:sldId id="278" r:id="rId12"/>
    <p:sldId id="293" r:id="rId13"/>
    <p:sldId id="283" r:id="rId14"/>
    <p:sldId id="284" r:id="rId15"/>
    <p:sldId id="285" r:id="rId16"/>
    <p:sldId id="286" r:id="rId17"/>
    <p:sldId id="287" r:id="rId18"/>
    <p:sldId id="289" r:id="rId19"/>
    <p:sldId id="290" r:id="rId2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Střední styl 4 – zvýraznění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3B4B98B0-60AC-42C2-AFA5-B58CD77FA1E5}" styleName="Světlý styl 1 – zvýraznění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D7AC3CCA-C797-4891-BE02-D94E43425B78}" styleName="Styl Středně sytá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59" autoAdjust="0"/>
    <p:restoredTop sz="94624" autoAdjust="0"/>
  </p:normalViewPr>
  <p:slideViewPr>
    <p:cSldViewPr>
      <p:cViewPr>
        <p:scale>
          <a:sx n="80" d="100"/>
          <a:sy n="80" d="100"/>
        </p:scale>
        <p:origin x="-69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D676B5-40FB-4304-A515-3A9FE54A98CF}" type="datetimeFigureOut">
              <a:rPr lang="cs-CZ" smtClean="0"/>
              <a:pPr/>
              <a:t>20.11.2020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EEC0E9-EDB4-4849-B798-E91ADE36F6A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118506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ED5BAD-ADE3-4702-A053-F3339E1F931B}" type="slidenum">
              <a:rPr lang="cs-CZ" smtClean="0"/>
              <a:pPr/>
              <a:t>2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cs-CZ" dirty="0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23A43-DD5F-4CD2-836F-6D6D9386C738}" type="datetime1">
              <a:rPr lang="cs-CZ" smtClean="0"/>
              <a:pPr/>
              <a:t>20.11.2020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885FD-E9F6-4616-A947-C967941DDDC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00F18-ADE5-4807-9373-727F3A31F4D5}" type="datetime1">
              <a:rPr lang="cs-CZ" smtClean="0"/>
              <a:pPr/>
              <a:t>20.11.2020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885FD-E9F6-4616-A947-C967941DDDC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45219-191E-4AAE-B0B5-30B8DD961B52}" type="datetime1">
              <a:rPr lang="cs-CZ" smtClean="0"/>
              <a:pPr/>
              <a:t>20.11.2020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885FD-E9F6-4616-A947-C967941DDDC2}" type="slidenum">
              <a:rPr lang="cs-CZ" smtClean="0"/>
              <a:pPr/>
              <a:t>‹#›</a:t>
            </a:fld>
            <a:endParaRPr lang="cs-CZ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7162F-90B9-4DEF-9207-D819C9D79576}" type="datetime1">
              <a:rPr lang="cs-CZ" smtClean="0"/>
              <a:pPr/>
              <a:t>20.11.2020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885FD-E9F6-4616-A947-C967941DDDC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Kliknutím lze upravit styl.</a:t>
            </a:r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45C8C-67DA-4C77-B49D-1BE859F9E3C0}" type="datetime1">
              <a:rPr lang="cs-CZ" smtClean="0"/>
              <a:pPr/>
              <a:t>20.11.2020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885FD-E9F6-4616-A947-C967941DDDC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Kliknutím lze upravit styl.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E3CF8-5281-4F3B-81F6-C1E9F4A02277}" type="datetime1">
              <a:rPr lang="cs-CZ" smtClean="0"/>
              <a:pPr/>
              <a:t>20.11.2020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885FD-E9F6-4616-A947-C967941DDDC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en-US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2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32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32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7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8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9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0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1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000"/>
                            </p:stCondLst>
                            <p:childTnLst>
                              <p:par>
                                <p:cTn id="33" presetID="32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uiExpand="1" build="p">
        <p:tmplLst>
          <p:tmpl lvl="1">
            <p:tnLst>
              <p:par>
                <p:cTn presetID="32" presetClass="emph" presetSubtype="0" fill="hold" nodeType="afterEffect">
                  <p:stCondLst>
                    <p:cond delay="0"/>
                  </p:stCondLst>
                  <p:childTnLst>
                    <p:animRot by="120000">
                      <p:cBhvr>
                        <p:cTn dur="100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r</p:attrName>
                        </p:attrNameLst>
                      </p:cBhvr>
                    </p:animRot>
                    <p:animRot by="-240000">
                      <p:cBhvr>
                        <p:cTn dur="200" fill="hold">
                          <p:stCondLst>
                            <p:cond delay="200"/>
                          </p:stCondLst>
                        </p:cTn>
                        <p:tgtEl>
                          <p:spTgt spid="9"/>
                        </p:tgtEl>
                        <p:attrNameLst>
                          <p:attrName>r</p:attrName>
                        </p:attrNameLst>
                      </p:cBhvr>
                    </p:animRot>
                    <p:animRot by="240000">
                      <p:cBhvr>
                        <p:cTn dur="200" fill="hold">
                          <p:stCondLst>
                            <p:cond delay="400"/>
                          </p:stCondLst>
                        </p:cTn>
                        <p:tgtEl>
                          <p:spTgt spid="9"/>
                        </p:tgtEl>
                        <p:attrNameLst>
                          <p:attrName>r</p:attrName>
                        </p:attrNameLst>
                      </p:cBhvr>
                    </p:animRot>
                    <p:animRot by="-240000">
                      <p:cBhvr>
                        <p:cTn dur="200" fill="hold">
                          <p:stCondLst>
                            <p:cond delay="600"/>
                          </p:stCondLst>
                        </p:cTn>
                        <p:tgtEl>
                          <p:spTgt spid="9"/>
                        </p:tgtEl>
                        <p:attrNameLst>
                          <p:attrName>r</p:attrName>
                        </p:attrNameLst>
                      </p:cBhvr>
                    </p:animRot>
                    <p:animRot by="120000">
                      <p:cBhvr>
                        <p:cTn dur="200" fill="hold">
                          <p:stCondLst>
                            <p:cond delay="800"/>
                          </p:stCondLst>
                        </p:cTn>
                        <p:tgtEl>
                          <p:spTgt spid="9"/>
                        </p:tgtEl>
                        <p:attrNameLst>
                          <p:attrName>r</p:attrName>
                        </p:attrNameLst>
                      </p:cBhvr>
                    </p:animRot>
                  </p:childTnLst>
                </p:cTn>
              </p:par>
            </p:tnLst>
          </p:tmpl>
          <p:tmpl lvl="2">
            <p:tnLst>
              <p:par>
                <p:cTn presetID="32" presetClass="emph" presetSubtype="0" fill="hold" nodeType="afterEffect">
                  <p:stCondLst>
                    <p:cond delay="0"/>
                  </p:stCondLst>
                  <p:childTnLst>
                    <p:animRot by="120000">
                      <p:cBhvr>
                        <p:cTn dur="100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r</p:attrName>
                        </p:attrNameLst>
                      </p:cBhvr>
                    </p:animRot>
                    <p:animRot by="-240000">
                      <p:cBhvr>
                        <p:cTn dur="200" fill="hold">
                          <p:stCondLst>
                            <p:cond delay="200"/>
                          </p:stCondLst>
                        </p:cTn>
                        <p:tgtEl>
                          <p:spTgt spid="9"/>
                        </p:tgtEl>
                        <p:attrNameLst>
                          <p:attrName>r</p:attrName>
                        </p:attrNameLst>
                      </p:cBhvr>
                    </p:animRot>
                    <p:animRot by="240000">
                      <p:cBhvr>
                        <p:cTn dur="200" fill="hold">
                          <p:stCondLst>
                            <p:cond delay="400"/>
                          </p:stCondLst>
                        </p:cTn>
                        <p:tgtEl>
                          <p:spTgt spid="9"/>
                        </p:tgtEl>
                        <p:attrNameLst>
                          <p:attrName>r</p:attrName>
                        </p:attrNameLst>
                      </p:cBhvr>
                    </p:animRot>
                    <p:animRot by="-240000">
                      <p:cBhvr>
                        <p:cTn dur="200" fill="hold">
                          <p:stCondLst>
                            <p:cond delay="600"/>
                          </p:stCondLst>
                        </p:cTn>
                        <p:tgtEl>
                          <p:spTgt spid="9"/>
                        </p:tgtEl>
                        <p:attrNameLst>
                          <p:attrName>r</p:attrName>
                        </p:attrNameLst>
                      </p:cBhvr>
                    </p:animRot>
                    <p:animRot by="120000">
                      <p:cBhvr>
                        <p:cTn dur="200" fill="hold">
                          <p:stCondLst>
                            <p:cond delay="800"/>
                          </p:stCondLst>
                        </p:cTn>
                        <p:tgtEl>
                          <p:spTgt spid="9"/>
                        </p:tgtEl>
                        <p:attrNameLst>
                          <p:attrName>r</p:attrName>
                        </p:attrNameLst>
                      </p:cBhvr>
                    </p:animRot>
                  </p:childTnLst>
                </p:cTn>
              </p:par>
            </p:tnLst>
          </p:tmpl>
          <p:tmpl lvl="3">
            <p:tnLst>
              <p:par>
                <p:cTn presetID="32" presetClass="emph" presetSubtype="0" fill="hold" nodeType="afterEffect">
                  <p:stCondLst>
                    <p:cond delay="0"/>
                  </p:stCondLst>
                  <p:childTnLst>
                    <p:animRot by="120000">
                      <p:cBhvr>
                        <p:cTn dur="100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r</p:attrName>
                        </p:attrNameLst>
                      </p:cBhvr>
                    </p:animRot>
                    <p:animRot by="-240000">
                      <p:cBhvr>
                        <p:cTn dur="200" fill="hold">
                          <p:stCondLst>
                            <p:cond delay="200"/>
                          </p:stCondLst>
                        </p:cTn>
                        <p:tgtEl>
                          <p:spTgt spid="9"/>
                        </p:tgtEl>
                        <p:attrNameLst>
                          <p:attrName>r</p:attrName>
                        </p:attrNameLst>
                      </p:cBhvr>
                    </p:animRot>
                    <p:animRot by="240000">
                      <p:cBhvr>
                        <p:cTn dur="200" fill="hold">
                          <p:stCondLst>
                            <p:cond delay="400"/>
                          </p:stCondLst>
                        </p:cTn>
                        <p:tgtEl>
                          <p:spTgt spid="9"/>
                        </p:tgtEl>
                        <p:attrNameLst>
                          <p:attrName>r</p:attrName>
                        </p:attrNameLst>
                      </p:cBhvr>
                    </p:animRot>
                    <p:animRot by="-240000">
                      <p:cBhvr>
                        <p:cTn dur="200" fill="hold">
                          <p:stCondLst>
                            <p:cond delay="600"/>
                          </p:stCondLst>
                        </p:cTn>
                        <p:tgtEl>
                          <p:spTgt spid="9"/>
                        </p:tgtEl>
                        <p:attrNameLst>
                          <p:attrName>r</p:attrName>
                        </p:attrNameLst>
                      </p:cBhvr>
                    </p:animRot>
                    <p:animRot by="120000">
                      <p:cBhvr>
                        <p:cTn dur="200" fill="hold">
                          <p:stCondLst>
                            <p:cond delay="800"/>
                          </p:stCondLst>
                        </p:cTn>
                        <p:tgtEl>
                          <p:spTgt spid="9"/>
                        </p:tgtEl>
                        <p:attrNameLst>
                          <p:attrName>r</p:attrName>
                        </p:attrNameLst>
                      </p:cBhvr>
                    </p:animRot>
                  </p:childTnLst>
                </p:cTn>
              </p:par>
            </p:tnLst>
          </p:tmpl>
          <p:tmpl lvl="4">
            <p:tnLst>
              <p:par>
                <p:cTn presetID="32" presetClass="emph" presetSubtype="0" fill="hold" nodeType="afterEffect">
                  <p:stCondLst>
                    <p:cond delay="0"/>
                  </p:stCondLst>
                  <p:childTnLst>
                    <p:animRot by="120000">
                      <p:cBhvr>
                        <p:cTn dur="100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r</p:attrName>
                        </p:attrNameLst>
                      </p:cBhvr>
                    </p:animRot>
                    <p:animRot by="-240000">
                      <p:cBhvr>
                        <p:cTn dur="200" fill="hold">
                          <p:stCondLst>
                            <p:cond delay="200"/>
                          </p:stCondLst>
                        </p:cTn>
                        <p:tgtEl>
                          <p:spTgt spid="9"/>
                        </p:tgtEl>
                        <p:attrNameLst>
                          <p:attrName>r</p:attrName>
                        </p:attrNameLst>
                      </p:cBhvr>
                    </p:animRot>
                    <p:animRot by="240000">
                      <p:cBhvr>
                        <p:cTn dur="200" fill="hold">
                          <p:stCondLst>
                            <p:cond delay="400"/>
                          </p:stCondLst>
                        </p:cTn>
                        <p:tgtEl>
                          <p:spTgt spid="9"/>
                        </p:tgtEl>
                        <p:attrNameLst>
                          <p:attrName>r</p:attrName>
                        </p:attrNameLst>
                      </p:cBhvr>
                    </p:animRot>
                    <p:animRot by="-240000">
                      <p:cBhvr>
                        <p:cTn dur="200" fill="hold">
                          <p:stCondLst>
                            <p:cond delay="600"/>
                          </p:stCondLst>
                        </p:cTn>
                        <p:tgtEl>
                          <p:spTgt spid="9"/>
                        </p:tgtEl>
                        <p:attrNameLst>
                          <p:attrName>r</p:attrName>
                        </p:attrNameLst>
                      </p:cBhvr>
                    </p:animRot>
                    <p:animRot by="120000">
                      <p:cBhvr>
                        <p:cTn dur="200" fill="hold">
                          <p:stCondLst>
                            <p:cond delay="800"/>
                          </p:stCondLst>
                        </p:cTn>
                        <p:tgtEl>
                          <p:spTgt spid="9"/>
                        </p:tgtEl>
                        <p:attrNameLst>
                          <p:attrName>r</p:attrName>
                        </p:attrNameLst>
                      </p:cBhvr>
                    </p:animRot>
                  </p:childTnLst>
                </p:cTn>
              </p:par>
            </p:tnLst>
          </p:tmpl>
          <p:tmpl lvl="5">
            <p:tnLst>
              <p:par>
                <p:cTn presetID="32" presetClass="emph" presetSubtype="0" fill="hold" nodeType="afterEffect">
                  <p:stCondLst>
                    <p:cond delay="0"/>
                  </p:stCondLst>
                  <p:childTnLst>
                    <p:animRot by="120000">
                      <p:cBhvr>
                        <p:cTn dur="100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r</p:attrName>
                        </p:attrNameLst>
                      </p:cBhvr>
                    </p:animRot>
                    <p:animRot by="-240000">
                      <p:cBhvr>
                        <p:cTn dur="200" fill="hold">
                          <p:stCondLst>
                            <p:cond delay="200"/>
                          </p:stCondLst>
                        </p:cTn>
                        <p:tgtEl>
                          <p:spTgt spid="9"/>
                        </p:tgtEl>
                        <p:attrNameLst>
                          <p:attrName>r</p:attrName>
                        </p:attrNameLst>
                      </p:cBhvr>
                    </p:animRot>
                    <p:animRot by="240000">
                      <p:cBhvr>
                        <p:cTn dur="200" fill="hold">
                          <p:stCondLst>
                            <p:cond delay="400"/>
                          </p:stCondLst>
                        </p:cTn>
                        <p:tgtEl>
                          <p:spTgt spid="9"/>
                        </p:tgtEl>
                        <p:attrNameLst>
                          <p:attrName>r</p:attrName>
                        </p:attrNameLst>
                      </p:cBhvr>
                    </p:animRot>
                    <p:animRot by="-240000">
                      <p:cBhvr>
                        <p:cTn dur="200" fill="hold">
                          <p:stCondLst>
                            <p:cond delay="600"/>
                          </p:stCondLst>
                        </p:cTn>
                        <p:tgtEl>
                          <p:spTgt spid="9"/>
                        </p:tgtEl>
                        <p:attrNameLst>
                          <p:attrName>r</p:attrName>
                        </p:attrNameLst>
                      </p:cBhvr>
                    </p:animRot>
                    <p:animRot by="120000">
                      <p:cBhvr>
                        <p:cTn dur="200" fill="hold">
                          <p:stCondLst>
                            <p:cond delay="800"/>
                          </p:stCondLst>
                        </p:cTn>
                        <p:tgtEl>
                          <p:spTgt spid="9"/>
                        </p:tgtEl>
                        <p:attrNameLst>
                          <p:attrName>r</p:attrName>
                        </p:attrNameLst>
                      </p:cBhvr>
                    </p:animRot>
                  </p:childTnLst>
                </p:cTn>
              </p:par>
            </p:tnLst>
          </p:tmpl>
        </p:tmplLst>
      </p:bldP>
    </p:bld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03C11-3421-43DA-B654-98BED68469C9}" type="datetime1">
              <a:rPr lang="cs-CZ" smtClean="0"/>
              <a:pPr/>
              <a:t>20.11.2020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885FD-E9F6-4616-A947-C967941DDDC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03B6B-900B-4431-9EC9-0504992A991A}" type="datetime1">
              <a:rPr lang="cs-CZ" smtClean="0"/>
              <a:pPr/>
              <a:t>20.11.2020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885FD-E9F6-4616-A947-C967941DDDC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D2150-83A7-4070-B62D-DC0ED6A2A9F0}" type="datetime1">
              <a:rPr lang="cs-CZ" smtClean="0"/>
              <a:pPr/>
              <a:t>20.11.2020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885FD-E9F6-4616-A947-C967941DDDC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635DF-67F5-48C1-977C-9FE9ED484D3B}" type="datetime1">
              <a:rPr lang="cs-CZ" smtClean="0"/>
              <a:pPr/>
              <a:t>20.11.2020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885FD-E9F6-4616-A947-C967941DDDC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1AC36-3469-4A21-BD20-3914117921E6}" type="datetime1">
              <a:rPr lang="cs-CZ" smtClean="0"/>
              <a:pPr/>
              <a:t>20.11.2020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885FD-E9F6-4616-A947-C967941DDDC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 smtClean="0"/>
              <a:t>Kliknutím lze upravit styl.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5E78B05B-E061-4713-9789-089775149A20}" type="datetime1">
              <a:rPr lang="cs-CZ" smtClean="0"/>
              <a:pPr/>
              <a:t>20.11.2020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C5885FD-E9F6-4616-A947-C967941DDDC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ransition spd="slow"/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8.png"/><Relationship Id="rId5" Type="http://schemas.openxmlformats.org/officeDocument/2006/relationships/image" Target="../media/image27.png"/><Relationship Id="rId4" Type="http://schemas.openxmlformats.org/officeDocument/2006/relationships/image" Target="../media/image26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1.png"/><Relationship Id="rId5" Type="http://schemas.openxmlformats.org/officeDocument/2006/relationships/image" Target="../media/image30.png"/><Relationship Id="rId4" Type="http://schemas.openxmlformats.org/officeDocument/2006/relationships/image" Target="../media/image29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4.png"/><Relationship Id="rId5" Type="http://schemas.openxmlformats.org/officeDocument/2006/relationships/image" Target="../media/image33.png"/><Relationship Id="rId4" Type="http://schemas.openxmlformats.org/officeDocument/2006/relationships/image" Target="../media/image3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7.png"/><Relationship Id="rId5" Type="http://schemas.openxmlformats.org/officeDocument/2006/relationships/image" Target="../media/image36.png"/><Relationship Id="rId4" Type="http://schemas.openxmlformats.org/officeDocument/2006/relationships/image" Target="../media/image35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0.png"/><Relationship Id="rId5" Type="http://schemas.openxmlformats.org/officeDocument/2006/relationships/image" Target="../media/image39.png"/><Relationship Id="rId4" Type="http://schemas.openxmlformats.org/officeDocument/2006/relationships/image" Target="../media/image3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3.png"/><Relationship Id="rId5" Type="http://schemas.openxmlformats.org/officeDocument/2006/relationships/image" Target="../media/image42.png"/><Relationship Id="rId4" Type="http://schemas.openxmlformats.org/officeDocument/2006/relationships/image" Target="../media/image41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7" Type="http://schemas.openxmlformats.org/officeDocument/2006/relationships/image" Target="../media/image20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>
          <a:xfrm>
            <a:off x="685800" y="2006082"/>
            <a:ext cx="7772400" cy="1780108"/>
          </a:xfrm>
        </p:spPr>
        <p:txBody>
          <a:bodyPr>
            <a:noAutofit/>
          </a:bodyPr>
          <a:lstStyle/>
          <a:p>
            <a:r>
              <a:rPr lang="cs-CZ" sz="6000" dirty="0" smtClean="0"/>
              <a:t/>
            </a:r>
            <a:br>
              <a:rPr lang="cs-CZ" sz="6000" dirty="0" smtClean="0"/>
            </a:br>
            <a:r>
              <a:rPr lang="cs-CZ" sz="6000" dirty="0"/>
              <a:t>Zaokrouhlování desetinných čísel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885FD-E9F6-4616-A947-C967941DDDC2}" type="slidenum">
              <a:rPr lang="cs-CZ" smtClean="0"/>
              <a:pPr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6724860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Courier New" pitchFamily="49" charset="0"/>
              <a:buChar char="o"/>
            </a:pPr>
            <a:r>
              <a:rPr lang="cs-CZ" sz="2100" dirty="0" smtClean="0"/>
              <a:t>Při zaokrouhlování desetinných čísel na </a:t>
            </a:r>
            <a:r>
              <a:rPr lang="cs-CZ" sz="2100" u="sng" dirty="0" smtClean="0">
                <a:solidFill>
                  <a:srgbClr val="00B050"/>
                </a:solidFill>
              </a:rPr>
              <a:t>tisíciny</a:t>
            </a:r>
            <a:r>
              <a:rPr lang="cs-CZ" sz="2100" dirty="0" smtClean="0"/>
              <a:t>, je důležitý </a:t>
            </a:r>
            <a:r>
              <a:rPr lang="cs-CZ" sz="2100" u="sng" dirty="0" smtClean="0"/>
              <a:t>počet </a:t>
            </a:r>
            <a:r>
              <a:rPr lang="cs-CZ" sz="2100" u="sng" dirty="0" smtClean="0">
                <a:solidFill>
                  <a:srgbClr val="FF0000"/>
                </a:solidFill>
              </a:rPr>
              <a:t>desítitisícin</a:t>
            </a:r>
            <a:r>
              <a:rPr lang="cs-CZ" sz="2100" dirty="0" smtClean="0"/>
              <a:t>.</a:t>
            </a:r>
            <a:endParaRPr lang="cs-CZ" sz="2100" u="sng" dirty="0" smtClean="0"/>
          </a:p>
          <a:p>
            <a:pPr lvl="2">
              <a:buNone/>
            </a:pPr>
            <a:r>
              <a:rPr lang="cs-CZ" dirty="0" smtClean="0"/>
              <a:t>			</a:t>
            </a:r>
          </a:p>
          <a:p>
            <a:pPr lvl="2">
              <a:buNone/>
            </a:pPr>
            <a:r>
              <a:rPr lang="cs-CZ" b="1" dirty="0" smtClean="0"/>
              <a:t>0,09788	=&gt;0,</a:t>
            </a:r>
            <a:r>
              <a:rPr lang="cs-CZ" sz="2400" b="1" dirty="0" smtClean="0"/>
              <a:t> 09</a:t>
            </a:r>
            <a:r>
              <a:rPr lang="cs-CZ" sz="2400" b="1" dirty="0" smtClean="0">
                <a:solidFill>
                  <a:srgbClr val="00B050"/>
                </a:solidFill>
              </a:rPr>
              <a:t>7</a:t>
            </a:r>
            <a:r>
              <a:rPr lang="cs-CZ" sz="2400" b="1" dirty="0" smtClean="0">
                <a:solidFill>
                  <a:srgbClr val="FF0000"/>
                </a:solidFill>
              </a:rPr>
              <a:t>8</a:t>
            </a:r>
            <a:r>
              <a:rPr lang="cs-CZ" sz="2400" b="1" dirty="0" smtClean="0"/>
              <a:t>8</a:t>
            </a:r>
            <a:r>
              <a:rPr lang="cs-CZ" sz="2400" b="1" dirty="0" smtClean="0">
                <a:solidFill>
                  <a:srgbClr val="002060"/>
                </a:solidFill>
              </a:rPr>
              <a:t> </a:t>
            </a:r>
            <a:r>
              <a:rPr lang="cs-CZ" sz="2400" b="1" dirty="0" smtClean="0"/>
              <a:t>≐ 0,098</a:t>
            </a:r>
            <a:endParaRPr lang="cs-CZ" b="1" dirty="0" smtClean="0"/>
          </a:p>
          <a:p>
            <a:pPr lvl="7">
              <a:buNone/>
            </a:pPr>
            <a:endParaRPr lang="cs-CZ" sz="2000" b="1" dirty="0" smtClean="0"/>
          </a:p>
          <a:p>
            <a:endParaRPr lang="cs-CZ" sz="2000" dirty="0" smtClean="0"/>
          </a:p>
          <a:p>
            <a:endParaRPr lang="cs-CZ" sz="20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323528" y="54868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cs-CZ" sz="3600" dirty="0" smtClean="0"/>
              <a:t>Zaokrouhlování desetinných čísel-</a:t>
            </a:r>
            <a:br>
              <a:rPr lang="cs-CZ" sz="3600" dirty="0" smtClean="0"/>
            </a:br>
            <a:r>
              <a:rPr lang="cs-CZ" sz="3600" dirty="0" smtClean="0"/>
              <a:t>na </a:t>
            </a:r>
            <a:r>
              <a:rPr lang="cs-CZ" sz="3600" dirty="0" smtClean="0"/>
              <a:t>tisíciny</a:t>
            </a:r>
            <a:br>
              <a:rPr lang="cs-CZ" sz="3600" dirty="0" smtClean="0"/>
            </a:br>
            <a:r>
              <a:rPr lang="cs-CZ" sz="3600" dirty="0" smtClean="0">
                <a:solidFill>
                  <a:schemeClr val="tx1"/>
                </a:solidFill>
              </a:rPr>
              <a:t>zápis do sešitu</a:t>
            </a:r>
            <a:endParaRPr lang="cs-CZ" sz="3300" dirty="0">
              <a:solidFill>
                <a:schemeClr val="tx1"/>
              </a:solidFill>
            </a:endParaRPr>
          </a:p>
        </p:txBody>
      </p:sp>
      <p:sp>
        <p:nvSpPr>
          <p:cNvPr id="5" name="Oválný popisek 4"/>
          <p:cNvSpPr/>
          <p:nvPr/>
        </p:nvSpPr>
        <p:spPr>
          <a:xfrm>
            <a:off x="1331640" y="4464851"/>
            <a:ext cx="1643074" cy="1500198"/>
          </a:xfrm>
          <a:prstGeom prst="wedgeEllipseCallout">
            <a:avLst>
              <a:gd name="adj1" fmla="val 88412"/>
              <a:gd name="adj2" fmla="val -63033"/>
            </a:avLst>
          </a:prstGeom>
          <a:solidFill>
            <a:schemeClr val="bg1"/>
          </a:solidFill>
          <a:ln w="63500">
            <a:solidFill>
              <a:schemeClr val="bg2">
                <a:lumMod val="50000"/>
              </a:schemeClr>
            </a:solidFill>
          </a:ln>
          <a:scene3d>
            <a:camera prst="isometricRightUp">
              <a:rot lat="1318272" lon="83335" rev="14514"/>
            </a:camera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rtlCol="0" anchor="ctr" anchorCtr="0">
            <a:noAutofit/>
          </a:bodyPr>
          <a:lstStyle/>
          <a:p>
            <a:pPr algn="ctr"/>
            <a:r>
              <a:rPr lang="cs-CZ" b="1" dirty="0" smtClean="0">
                <a:solidFill>
                  <a:srgbClr val="00B050"/>
                </a:solidFill>
              </a:rPr>
              <a:t>tisíciny</a:t>
            </a:r>
          </a:p>
        </p:txBody>
      </p:sp>
      <p:sp>
        <p:nvSpPr>
          <p:cNvPr id="6" name="Oválný popisek 5"/>
          <p:cNvSpPr/>
          <p:nvPr/>
        </p:nvSpPr>
        <p:spPr>
          <a:xfrm>
            <a:off x="3824262" y="4869160"/>
            <a:ext cx="2691954" cy="1356182"/>
          </a:xfrm>
          <a:prstGeom prst="wedgeEllipseCallout">
            <a:avLst>
              <a:gd name="adj1" fmla="val -46595"/>
              <a:gd name="adj2" fmla="val -100038"/>
            </a:avLst>
          </a:prstGeom>
          <a:solidFill>
            <a:schemeClr val="bg1"/>
          </a:solidFill>
          <a:ln w="63500">
            <a:solidFill>
              <a:schemeClr val="bg2">
                <a:lumMod val="50000"/>
              </a:schemeClr>
            </a:solidFill>
          </a:ln>
          <a:scene3d>
            <a:camera prst="isometricRightUp">
              <a:rot lat="1318272" lon="83335" rev="14514"/>
            </a:camera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rtlCol="0" anchor="ctr" anchorCtr="0">
            <a:noAutofit/>
          </a:bodyPr>
          <a:lstStyle/>
          <a:p>
            <a:pPr algn="ctr"/>
            <a:r>
              <a:rPr lang="cs-CZ" b="1" dirty="0" smtClean="0">
                <a:solidFill>
                  <a:srgbClr val="FF0000"/>
                </a:solidFill>
              </a:rPr>
              <a:t>desítitisíciny</a:t>
            </a:r>
          </a:p>
        </p:txBody>
      </p:sp>
    </p:spTree>
    <p:extLst>
      <p:ext uri="{BB962C8B-B14F-4D97-AF65-F5344CB8AC3E}">
        <p14:creationId xmlns:p14="http://schemas.microsoft.com/office/powerpoint/2010/main" val="225008765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179513" y="2426576"/>
            <a:ext cx="8784976" cy="3931382"/>
          </a:xfrm>
        </p:spPr>
        <p:txBody>
          <a:bodyPr>
            <a:noAutofit/>
          </a:bodyPr>
          <a:lstStyle/>
          <a:p>
            <a:pPr>
              <a:buFont typeface="Arial" pitchFamily="34" charset="0"/>
              <a:buChar char="•"/>
            </a:pPr>
            <a:r>
              <a:rPr lang="cs-CZ" sz="2800" dirty="0" smtClean="0">
                <a:latin typeface="Calibri" pitchFamily="34" charset="0"/>
              </a:rPr>
              <a:t>Jakým způsobem se zaokrouhlují desetinná čísla na:</a:t>
            </a:r>
          </a:p>
          <a:p>
            <a:pPr lvl="1">
              <a:buFont typeface="Arial" pitchFamily="34" charset="0"/>
              <a:buChar char="•"/>
            </a:pPr>
            <a:r>
              <a:rPr lang="cs-CZ" sz="2600" dirty="0" smtClean="0">
                <a:latin typeface="Calibri" pitchFamily="34" charset="0"/>
              </a:rPr>
              <a:t>desetiny</a:t>
            </a:r>
          </a:p>
          <a:p>
            <a:pPr lvl="1">
              <a:buFont typeface="Arial" pitchFamily="34" charset="0"/>
              <a:buChar char="•"/>
            </a:pPr>
            <a:r>
              <a:rPr lang="cs-CZ" sz="2600" dirty="0" smtClean="0">
                <a:latin typeface="Calibri" pitchFamily="34" charset="0"/>
              </a:rPr>
              <a:t>setiny</a:t>
            </a:r>
          </a:p>
          <a:p>
            <a:pPr lvl="1">
              <a:buFont typeface="Arial" pitchFamily="34" charset="0"/>
              <a:buChar char="•"/>
            </a:pPr>
            <a:r>
              <a:rPr lang="cs-CZ" sz="2600" dirty="0" smtClean="0">
                <a:latin typeface="Calibri" pitchFamily="34" charset="0"/>
              </a:rPr>
              <a:t>tisíciny</a:t>
            </a:r>
            <a:endParaRPr lang="cs-CZ" sz="2600" dirty="0" smtClean="0">
              <a:latin typeface="Calibri" pitchFamily="34" charset="0"/>
            </a:endParaRP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885FD-E9F6-4616-A947-C967941DDDC2}" type="slidenum">
              <a:rPr lang="cs-CZ" smtClean="0"/>
              <a:pPr/>
              <a:t>11</a:t>
            </a:fld>
            <a:endParaRPr lang="cs-CZ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jsme se dozvěděli?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0113264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179513" y="2426576"/>
            <a:ext cx="8784976" cy="4026760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cs-CZ" sz="3200" dirty="0" smtClean="0">
                <a:latin typeface="Calibri" pitchFamily="34" charset="0"/>
              </a:rPr>
              <a:t>Následující test se skládá ze 7 uzavřených otázek</a:t>
            </a:r>
          </a:p>
          <a:p>
            <a:pPr>
              <a:buFont typeface="Arial" pitchFamily="34" charset="0"/>
              <a:buChar char="•"/>
            </a:pPr>
            <a:r>
              <a:rPr lang="cs-CZ" sz="3200" dirty="0" smtClean="0">
                <a:latin typeface="Calibri" pitchFamily="34" charset="0"/>
              </a:rPr>
              <a:t>Každá otázka nabízí 3 možné odpovědi</a:t>
            </a:r>
          </a:p>
          <a:p>
            <a:pPr>
              <a:buFont typeface="Arial" pitchFamily="34" charset="0"/>
              <a:buChar char="•"/>
            </a:pPr>
            <a:r>
              <a:rPr lang="cs-CZ" sz="3200" dirty="0" smtClean="0">
                <a:latin typeface="Calibri" pitchFamily="34" charset="0"/>
              </a:rPr>
              <a:t>Právě jedna odpověď je správná</a:t>
            </a:r>
          </a:p>
          <a:p>
            <a:pPr>
              <a:buFont typeface="Arial" pitchFamily="34" charset="0"/>
              <a:buChar char="•"/>
            </a:pPr>
            <a:r>
              <a:rPr lang="cs-CZ" sz="3200" dirty="0" smtClean="0">
                <a:latin typeface="Calibri" pitchFamily="34" charset="0"/>
              </a:rPr>
              <a:t>Jestli jste odpověděli správně se dozvíte po kliknutí na odpověď</a:t>
            </a:r>
          </a:p>
          <a:p>
            <a:pPr>
              <a:buFont typeface="Arial" pitchFamily="34" charset="0"/>
              <a:buChar char="•"/>
            </a:pPr>
            <a:r>
              <a:rPr lang="cs-CZ" sz="3200" dirty="0" smtClean="0">
                <a:latin typeface="Calibri" pitchFamily="34" charset="0"/>
              </a:rPr>
              <a:t>Hodně štěstí … </a:t>
            </a:r>
          </a:p>
          <a:p>
            <a:pPr>
              <a:buFont typeface="Arial" pitchFamily="34" charset="0"/>
              <a:buChar char="•"/>
            </a:pPr>
            <a:endParaRPr lang="cs-CZ" sz="3200" dirty="0" smtClean="0">
              <a:latin typeface="Calibri" pitchFamily="34" charset="0"/>
            </a:endParaRPr>
          </a:p>
          <a:p>
            <a:pPr>
              <a:buFont typeface="Arial" pitchFamily="34" charset="0"/>
              <a:buChar char="•"/>
            </a:pPr>
            <a:endParaRPr lang="cs-CZ" sz="3200" dirty="0" smtClean="0">
              <a:latin typeface="Calibri" pitchFamily="34" charset="0"/>
            </a:endParaRPr>
          </a:p>
          <a:p>
            <a:pPr>
              <a:buFont typeface="Arial" pitchFamily="34" charset="0"/>
              <a:buChar char="•"/>
            </a:pPr>
            <a:endParaRPr lang="cs-CZ" sz="3200" dirty="0" smtClean="0">
              <a:latin typeface="Calibri" pitchFamily="34" charset="0"/>
            </a:endParaRPr>
          </a:p>
          <a:p>
            <a:pPr>
              <a:buFont typeface="Arial" pitchFamily="34" charset="0"/>
              <a:buChar char="•"/>
            </a:pPr>
            <a:endParaRPr lang="cs-CZ" sz="3200" dirty="0" smtClean="0">
              <a:latin typeface="Calibri" pitchFamily="34" charset="0"/>
            </a:endParaRPr>
          </a:p>
          <a:p>
            <a:pPr>
              <a:buFont typeface="Arial" pitchFamily="34" charset="0"/>
              <a:buChar char="•"/>
            </a:pPr>
            <a:endParaRPr lang="cs-CZ" sz="3200" dirty="0" smtClean="0">
              <a:latin typeface="Calibri" pitchFamily="34" charset="0"/>
            </a:endParaRPr>
          </a:p>
          <a:p>
            <a:pPr>
              <a:buFont typeface="Arial" pitchFamily="34" charset="0"/>
              <a:buChar char="•"/>
            </a:pPr>
            <a:endParaRPr lang="cs-CZ" sz="3200" dirty="0" smtClean="0">
              <a:latin typeface="Calibri" pitchFamily="34" charset="0"/>
            </a:endParaRP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885FD-E9F6-4616-A947-C967941DDDC2}" type="slidenum">
              <a:rPr lang="cs-CZ" smtClean="0"/>
              <a:pPr/>
              <a:t>12</a:t>
            </a:fld>
            <a:endParaRPr lang="cs-CZ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Závěrečné opakování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5139133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885FD-E9F6-4616-A947-C967941DDDC2}" type="slidenum">
              <a:rPr lang="cs-CZ" smtClean="0"/>
              <a:pPr/>
              <a:t>13</a:t>
            </a:fld>
            <a:endParaRPr lang="cs-CZ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cs-CZ" sz="3200" dirty="0" smtClean="0">
                <a:latin typeface="Calibri" pitchFamily="34" charset="0"/>
              </a:rPr>
              <a:t>Pro zaokrouhlení na desetiny platí:</a:t>
            </a:r>
            <a:endParaRPr lang="cs-CZ" sz="3200" dirty="0"/>
          </a:p>
        </p:txBody>
      </p:sp>
      <p:pic>
        <p:nvPicPr>
          <p:cNvPr id="13" name="Picture 5" descr="C:\Users\HP\AppData\Local\Microsoft\Windows\Temporary Internet Files\Content.IE5\6A2TVGPH\MC900440412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78165" y="2603332"/>
            <a:ext cx="1414315" cy="1147277"/>
          </a:xfrm>
          <a:prstGeom prst="rect">
            <a:avLst/>
          </a:prstGeom>
          <a:noFill/>
        </p:spPr>
      </p:pic>
      <p:pic>
        <p:nvPicPr>
          <p:cNvPr id="15" name="Picture 5" descr="C:\Users\HP\AppData\Local\Microsoft\Windows\Temporary Internet Files\Content.IE5\6A2TVGPH\MC900440412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78165" y="3976198"/>
            <a:ext cx="1414315" cy="1147277"/>
          </a:xfrm>
          <a:prstGeom prst="rect">
            <a:avLst/>
          </a:prstGeom>
          <a:noFill/>
        </p:spPr>
      </p:pic>
      <p:pic>
        <p:nvPicPr>
          <p:cNvPr id="7170" name="Picture 2" descr="C:\Documents and Settings\Ďobek\Local Settings\Temporary Internet Files\Content.IE5\1RVC0P42\MC900437791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33248" y="5349064"/>
            <a:ext cx="1259232" cy="1032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lačítko akce: Vlastní 5">
            <a:hlinkClick r:id="" action="ppaction://noaction" highlightClick="1"/>
          </p:cNvPr>
          <p:cNvSpPr/>
          <p:nvPr/>
        </p:nvSpPr>
        <p:spPr>
          <a:xfrm>
            <a:off x="-1332656" y="-171400"/>
            <a:ext cx="11412760" cy="7272808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Zaoblený obdélník 6"/>
              <p:cNvSpPr/>
              <p:nvPr/>
            </p:nvSpPr>
            <p:spPr>
              <a:xfrm>
                <a:off x="395536" y="2636911"/>
                <a:ext cx="6840760" cy="1080120"/>
              </a:xfrm>
              <a:prstGeom prst="roundRect">
                <a:avLst/>
              </a:prstGeom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cs-CZ" sz="2800" b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m:t>13,589</m:t>
                      </m:r>
                      <m:r>
                        <m:rPr>
                          <m:nor/>
                        </m:rPr>
                        <a:rPr lang="cs-CZ" sz="280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m:t> </m:t>
                      </m:r>
                      <m:acc>
                        <m:accPr>
                          <m:chr m:val="̇"/>
                          <m:ctrlPr>
                            <a:rPr lang="cs-CZ" sz="28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cs-CZ" sz="28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=</m:t>
                          </m:r>
                        </m:e>
                      </m:acc>
                      <m:r>
                        <m:rPr>
                          <m:nor/>
                        </m:rPr>
                        <a:rPr lang="cs-CZ" sz="2800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m:t>13,59</m:t>
                      </m:r>
                    </m:oMath>
                  </m:oMathPara>
                </a14:m>
                <a:endParaRPr lang="cs-CZ" sz="2800" dirty="0">
                  <a:solidFill>
                    <a:schemeClr val="tx1"/>
                  </a:solidFill>
                  <a:latin typeface="Calibri" pitchFamily="34" charset="0"/>
                </a:endParaRPr>
              </a:p>
            </p:txBody>
          </p:sp>
        </mc:Choice>
        <mc:Fallback xmlns="">
          <p:sp>
            <p:nvSpPr>
              <p:cNvPr id="7" name="Zaoblený obdélník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536" y="2636911"/>
                <a:ext cx="6840760" cy="1080120"/>
              </a:xfrm>
              <a:prstGeom prst="roundRect">
                <a:avLst/>
              </a:prstGeom>
              <a:blipFill rotWithShape="1">
                <a:blip r:embed="rId4"/>
                <a:stretch>
                  <a:fillRect/>
                </a:stretch>
              </a:blip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Zaoblený obdélník 7"/>
              <p:cNvSpPr/>
              <p:nvPr/>
            </p:nvSpPr>
            <p:spPr>
              <a:xfrm>
                <a:off x="395536" y="3969059"/>
                <a:ext cx="6840760" cy="1080120"/>
              </a:xfrm>
              <a:prstGeom prst="roundRect">
                <a:avLst/>
              </a:prstGeom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cs-CZ" sz="2800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m:t>13,589 </m:t>
                      </m:r>
                      <m:acc>
                        <m:accPr>
                          <m:chr m:val="̇"/>
                          <m:ctrlPr>
                            <a:rPr lang="cs-CZ" sz="28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cs-CZ" sz="28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=</m:t>
                          </m:r>
                        </m:e>
                      </m:acc>
                      <m:r>
                        <m:rPr>
                          <m:nor/>
                        </m:rPr>
                        <a:rPr lang="cs-CZ" sz="2800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m:t>13,5</m:t>
                      </m:r>
                    </m:oMath>
                  </m:oMathPara>
                </a14:m>
                <a:endParaRPr lang="cs-CZ" sz="2800" dirty="0">
                  <a:solidFill>
                    <a:schemeClr val="tx1"/>
                  </a:solidFill>
                  <a:latin typeface="Calibri" pitchFamily="34" charset="0"/>
                </a:endParaRPr>
              </a:p>
            </p:txBody>
          </p:sp>
        </mc:Choice>
        <mc:Fallback xmlns="">
          <p:sp>
            <p:nvSpPr>
              <p:cNvPr id="8" name="Zaoblený obdélník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536" y="3969059"/>
                <a:ext cx="6840760" cy="1080120"/>
              </a:xfrm>
              <a:prstGeom prst="roundRect">
                <a:avLst/>
              </a:prstGeom>
              <a:blipFill rotWithShape="1">
                <a:blip r:embed="rId5"/>
                <a:stretch>
                  <a:fillRect/>
                </a:stretch>
              </a:blip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Zaoblený obdélník 8"/>
              <p:cNvSpPr/>
              <p:nvPr/>
            </p:nvSpPr>
            <p:spPr>
              <a:xfrm>
                <a:off x="395536" y="5301207"/>
                <a:ext cx="6840760" cy="1080120"/>
              </a:xfrm>
              <a:prstGeom prst="roundRect">
                <a:avLst/>
              </a:prstGeom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cs-CZ" sz="2800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m:t>13,589 </m:t>
                      </m:r>
                      <m:acc>
                        <m:accPr>
                          <m:chr m:val="̇"/>
                          <m:ctrlPr>
                            <a:rPr lang="cs-CZ" sz="28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cs-CZ" sz="28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=</m:t>
                          </m:r>
                        </m:e>
                      </m:acc>
                      <m:r>
                        <m:rPr>
                          <m:nor/>
                        </m:rPr>
                        <a:rPr lang="cs-CZ" sz="2800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m:t>13,</m:t>
                      </m:r>
                      <m:r>
                        <m:rPr>
                          <m:nor/>
                        </m:rPr>
                        <a:rPr lang="cs-CZ" sz="2800" b="0" i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m:t>6</m:t>
                      </m:r>
                    </m:oMath>
                  </m:oMathPara>
                </a14:m>
                <a:endParaRPr lang="cs-CZ" sz="2800" dirty="0">
                  <a:solidFill>
                    <a:schemeClr val="tx1"/>
                  </a:solidFill>
                  <a:latin typeface="Calibri" pitchFamily="34" charset="0"/>
                </a:endParaRPr>
              </a:p>
            </p:txBody>
          </p:sp>
        </mc:Choice>
        <mc:Fallback xmlns="">
          <p:sp>
            <p:nvSpPr>
              <p:cNvPr id="9" name="Zaoblený obdélník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536" y="5301207"/>
                <a:ext cx="6840760" cy="1080120"/>
              </a:xfrm>
              <a:prstGeom prst="roundRect">
                <a:avLst/>
              </a:prstGeom>
              <a:blipFill rotWithShape="1">
                <a:blip r:embed="rId6"/>
                <a:stretch>
                  <a:fillRect/>
                </a:stretch>
              </a:blip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2552266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10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10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1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885FD-E9F6-4616-A947-C967941DDDC2}" type="slidenum">
              <a:rPr lang="cs-CZ" smtClean="0"/>
              <a:pPr/>
              <a:t>14</a:t>
            </a:fld>
            <a:endParaRPr lang="cs-CZ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514350" indent="-514350" algn="l">
              <a:buFont typeface="+mj-lt"/>
              <a:buAutoNum type="arabicPeriod" startAt="2"/>
            </a:pPr>
            <a:r>
              <a:rPr lang="cs-CZ" sz="3200" dirty="0">
                <a:latin typeface="Calibri" pitchFamily="34" charset="0"/>
              </a:rPr>
              <a:t>Pro zaokrouhlení na </a:t>
            </a:r>
            <a:r>
              <a:rPr lang="cs-CZ" sz="3200" dirty="0" smtClean="0">
                <a:latin typeface="Calibri" pitchFamily="34" charset="0"/>
              </a:rPr>
              <a:t>setiny </a:t>
            </a:r>
            <a:r>
              <a:rPr lang="cs-CZ" sz="3200" dirty="0">
                <a:latin typeface="Calibri" pitchFamily="34" charset="0"/>
              </a:rPr>
              <a:t>platí:</a:t>
            </a:r>
            <a:endParaRPr lang="cs-CZ" sz="3200" dirty="0"/>
          </a:p>
        </p:txBody>
      </p:sp>
      <p:pic>
        <p:nvPicPr>
          <p:cNvPr id="13" name="Picture 5" descr="C:\Users\HP\AppData\Local\Microsoft\Windows\Temporary Internet Files\Content.IE5\6A2TVGPH\MC900440412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78165" y="2603332"/>
            <a:ext cx="1414315" cy="1147277"/>
          </a:xfrm>
          <a:prstGeom prst="rect">
            <a:avLst/>
          </a:prstGeom>
          <a:noFill/>
        </p:spPr>
      </p:pic>
      <p:pic>
        <p:nvPicPr>
          <p:cNvPr id="15" name="Picture 5" descr="C:\Users\HP\AppData\Local\Microsoft\Windows\Temporary Internet Files\Content.IE5\6A2TVGPH\MC900440412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78165" y="5378067"/>
            <a:ext cx="1414315" cy="1147277"/>
          </a:xfrm>
          <a:prstGeom prst="rect">
            <a:avLst/>
          </a:prstGeom>
          <a:noFill/>
        </p:spPr>
      </p:pic>
      <p:pic>
        <p:nvPicPr>
          <p:cNvPr id="7170" name="Picture 2" descr="C:\Documents and Settings\Ďobek\Local Settings\Temporary Internet Files\Content.IE5\1RVC0P42\MC900437791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33248" y="4052920"/>
            <a:ext cx="1259232" cy="1032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lačítko akce: Vlastní 5">
            <a:hlinkClick r:id="" action="ppaction://noaction" highlightClick="1"/>
          </p:cNvPr>
          <p:cNvSpPr/>
          <p:nvPr/>
        </p:nvSpPr>
        <p:spPr>
          <a:xfrm>
            <a:off x="-1332656" y="-171400"/>
            <a:ext cx="11412760" cy="7272808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Zaoblený obdélník 6"/>
              <p:cNvSpPr/>
              <p:nvPr/>
            </p:nvSpPr>
            <p:spPr>
              <a:xfrm>
                <a:off x="395536" y="2636911"/>
                <a:ext cx="6840760" cy="1080120"/>
              </a:xfrm>
              <a:prstGeom prst="roundRect">
                <a:avLst/>
              </a:prstGeom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cs-CZ" sz="2800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m:t>158</m:t>
                      </m:r>
                      <m:r>
                        <m:rPr>
                          <m:nor/>
                        </m:rPr>
                        <a:rPr lang="cs-CZ" sz="2800" b="0" i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m:t>,</m:t>
                      </m:r>
                      <m:r>
                        <m:rPr>
                          <m:nor/>
                        </m:rPr>
                        <a:rPr lang="cs-CZ" sz="2800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m:t>369 </m:t>
                      </m:r>
                      <m:acc>
                        <m:accPr>
                          <m:chr m:val="̇"/>
                          <m:ctrlPr>
                            <a:rPr lang="cs-CZ" sz="28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cs-CZ" sz="28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=</m:t>
                          </m:r>
                        </m:e>
                      </m:acc>
                      <m:r>
                        <m:rPr>
                          <m:nor/>
                        </m:rPr>
                        <a:rPr lang="cs-CZ" sz="2800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m:t>158</m:t>
                      </m:r>
                      <m:r>
                        <m:rPr>
                          <m:nor/>
                        </m:rPr>
                        <a:rPr lang="cs-CZ" sz="2800" b="0" i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m:t>,4</m:t>
                      </m:r>
                    </m:oMath>
                  </m:oMathPara>
                </a14:m>
                <a:endParaRPr lang="cs-CZ" sz="2800" dirty="0">
                  <a:solidFill>
                    <a:schemeClr val="tx1"/>
                  </a:solidFill>
                  <a:latin typeface="Calibri" pitchFamily="34" charset="0"/>
                </a:endParaRPr>
              </a:p>
            </p:txBody>
          </p:sp>
        </mc:Choice>
        <mc:Fallback xmlns="">
          <p:sp>
            <p:nvSpPr>
              <p:cNvPr id="7" name="Zaoblený obdélník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536" y="2636911"/>
                <a:ext cx="6840760" cy="1080120"/>
              </a:xfrm>
              <a:prstGeom prst="roundRect">
                <a:avLst/>
              </a:prstGeom>
              <a:blipFill rotWithShape="1">
                <a:blip r:embed="rId4"/>
                <a:stretch>
                  <a:fillRect/>
                </a:stretch>
              </a:blip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Zaoblený obdélník 7"/>
              <p:cNvSpPr/>
              <p:nvPr/>
            </p:nvSpPr>
            <p:spPr>
              <a:xfrm>
                <a:off x="395536" y="5370928"/>
                <a:ext cx="6840760" cy="1080120"/>
              </a:xfrm>
              <a:prstGeom prst="roundRect">
                <a:avLst/>
              </a:prstGeom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cs-CZ" sz="2800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m:t>158,369 </m:t>
                      </m:r>
                      <m:acc>
                        <m:accPr>
                          <m:chr m:val="̇"/>
                          <m:ctrlPr>
                            <a:rPr lang="cs-CZ" sz="28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cs-CZ" sz="28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=</m:t>
                          </m:r>
                        </m:e>
                      </m:acc>
                      <m:r>
                        <m:rPr>
                          <m:nor/>
                        </m:rPr>
                        <a:rPr lang="cs-CZ" sz="2800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m:t>158,36</m:t>
                      </m:r>
                    </m:oMath>
                  </m:oMathPara>
                </a14:m>
                <a:endParaRPr lang="cs-CZ" sz="2800" dirty="0">
                  <a:solidFill>
                    <a:schemeClr val="tx1"/>
                  </a:solidFill>
                  <a:latin typeface="Calibri" pitchFamily="34" charset="0"/>
                </a:endParaRPr>
              </a:p>
            </p:txBody>
          </p:sp>
        </mc:Choice>
        <mc:Fallback xmlns="">
          <p:sp>
            <p:nvSpPr>
              <p:cNvPr id="8" name="Zaoblený obdélník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536" y="5370928"/>
                <a:ext cx="6840760" cy="1080120"/>
              </a:xfrm>
              <a:prstGeom prst="roundRect">
                <a:avLst/>
              </a:prstGeom>
              <a:blipFill rotWithShape="1">
                <a:blip r:embed="rId5"/>
                <a:stretch>
                  <a:fillRect/>
                </a:stretch>
              </a:blip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Zaoblený obdélník 8"/>
              <p:cNvSpPr/>
              <p:nvPr/>
            </p:nvSpPr>
            <p:spPr>
              <a:xfrm>
                <a:off x="395536" y="4005063"/>
                <a:ext cx="6840760" cy="1080120"/>
              </a:xfrm>
              <a:prstGeom prst="roundRect">
                <a:avLst/>
              </a:prstGeom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cs-CZ" sz="2800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m:t>158,369 </m:t>
                      </m:r>
                      <m:acc>
                        <m:accPr>
                          <m:chr m:val="̇"/>
                          <m:ctrlPr>
                            <a:rPr lang="cs-CZ" sz="28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cs-CZ" sz="28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=</m:t>
                          </m:r>
                        </m:e>
                      </m:acc>
                      <m:r>
                        <m:rPr>
                          <m:nor/>
                        </m:rPr>
                        <a:rPr lang="cs-CZ" sz="2800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m:t>158,3</m:t>
                      </m:r>
                      <m:r>
                        <m:rPr>
                          <m:nor/>
                        </m:rPr>
                        <a:rPr lang="cs-CZ" sz="2800" b="0" i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m:t>7</m:t>
                      </m:r>
                    </m:oMath>
                  </m:oMathPara>
                </a14:m>
                <a:endParaRPr lang="cs-CZ" sz="2800" dirty="0">
                  <a:solidFill>
                    <a:schemeClr val="tx1"/>
                  </a:solidFill>
                  <a:latin typeface="Calibri" pitchFamily="34" charset="0"/>
                </a:endParaRPr>
              </a:p>
            </p:txBody>
          </p:sp>
        </mc:Choice>
        <mc:Fallback xmlns="">
          <p:sp>
            <p:nvSpPr>
              <p:cNvPr id="9" name="Zaoblený obdélník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536" y="4005063"/>
                <a:ext cx="6840760" cy="1080120"/>
              </a:xfrm>
              <a:prstGeom prst="roundRect">
                <a:avLst/>
              </a:prstGeom>
              <a:blipFill rotWithShape="1">
                <a:blip r:embed="rId6"/>
                <a:stretch>
                  <a:fillRect/>
                </a:stretch>
              </a:blip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6904958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10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10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1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885FD-E9F6-4616-A947-C967941DDDC2}" type="slidenum">
              <a:rPr lang="cs-CZ" smtClean="0"/>
              <a:pPr/>
              <a:t>15</a:t>
            </a:fld>
            <a:endParaRPr lang="cs-CZ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514350" indent="-514350" algn="l">
              <a:buFont typeface="+mj-lt"/>
              <a:buAutoNum type="arabicPeriod" startAt="3"/>
            </a:pPr>
            <a:r>
              <a:rPr lang="cs-CZ" sz="3200" dirty="0">
                <a:latin typeface="Calibri" pitchFamily="34" charset="0"/>
              </a:rPr>
              <a:t>Pro zaokrouhlení na </a:t>
            </a:r>
            <a:r>
              <a:rPr lang="cs-CZ" sz="3200" dirty="0" smtClean="0">
                <a:latin typeface="Calibri" pitchFamily="34" charset="0"/>
              </a:rPr>
              <a:t>tisíciny </a:t>
            </a:r>
            <a:r>
              <a:rPr lang="cs-CZ" sz="3200" dirty="0">
                <a:latin typeface="Calibri" pitchFamily="34" charset="0"/>
              </a:rPr>
              <a:t>platí:</a:t>
            </a:r>
            <a:endParaRPr lang="cs-CZ" sz="3200" dirty="0"/>
          </a:p>
        </p:txBody>
      </p:sp>
      <p:pic>
        <p:nvPicPr>
          <p:cNvPr id="13" name="Picture 5" descr="C:\Users\HP\AppData\Local\Microsoft\Windows\Temporary Internet Files\Content.IE5\6A2TVGPH\MC900440412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78165" y="2603332"/>
            <a:ext cx="1414315" cy="1147277"/>
          </a:xfrm>
          <a:prstGeom prst="rect">
            <a:avLst/>
          </a:prstGeom>
          <a:noFill/>
        </p:spPr>
      </p:pic>
      <p:pic>
        <p:nvPicPr>
          <p:cNvPr id="15" name="Picture 5" descr="C:\Users\HP\AppData\Local\Microsoft\Windows\Temporary Internet Files\Content.IE5\6A2TVGPH\MC900440412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78165" y="3976198"/>
            <a:ext cx="1414315" cy="1147277"/>
          </a:xfrm>
          <a:prstGeom prst="rect">
            <a:avLst/>
          </a:prstGeom>
          <a:noFill/>
        </p:spPr>
      </p:pic>
      <p:pic>
        <p:nvPicPr>
          <p:cNvPr id="7170" name="Picture 2" descr="C:\Documents and Settings\Ďobek\Local Settings\Temporary Internet Files\Content.IE5\1RVC0P42\MC900437791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33248" y="5349064"/>
            <a:ext cx="1259232" cy="1032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lačítko akce: Vlastní 5">
            <a:hlinkClick r:id="" action="ppaction://noaction" highlightClick="1"/>
          </p:cNvPr>
          <p:cNvSpPr/>
          <p:nvPr/>
        </p:nvSpPr>
        <p:spPr>
          <a:xfrm>
            <a:off x="-1332656" y="-171400"/>
            <a:ext cx="11412760" cy="7272808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Zaoblený obdélník 6"/>
              <p:cNvSpPr/>
              <p:nvPr/>
            </p:nvSpPr>
            <p:spPr>
              <a:xfrm>
                <a:off x="395536" y="2636911"/>
                <a:ext cx="6840760" cy="1080120"/>
              </a:xfrm>
              <a:prstGeom prst="roundRect">
                <a:avLst/>
              </a:prstGeom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cs-CZ" sz="2800" b="0" i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m:t>3,669 28</m:t>
                      </m:r>
                      <m:acc>
                        <m:accPr>
                          <m:chr m:val="̇"/>
                          <m:ctrlPr>
                            <a:rPr lang="cs-CZ" sz="28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cs-CZ" sz="28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=</m:t>
                          </m:r>
                        </m:e>
                      </m:acc>
                      <m:r>
                        <m:rPr>
                          <m:nor/>
                        </m:rPr>
                        <a:rPr lang="cs-CZ" sz="2800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m:t>3,669 </m:t>
                      </m:r>
                      <m:r>
                        <m:rPr>
                          <m:nor/>
                        </m:rPr>
                        <a:rPr lang="cs-CZ" sz="2800" b="0" i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m:t>3</m:t>
                      </m:r>
                    </m:oMath>
                  </m:oMathPara>
                </a14:m>
                <a:endParaRPr lang="cs-CZ" sz="2800" dirty="0">
                  <a:solidFill>
                    <a:schemeClr val="tx1"/>
                  </a:solidFill>
                  <a:latin typeface="Calibri" pitchFamily="34" charset="0"/>
                </a:endParaRPr>
              </a:p>
            </p:txBody>
          </p:sp>
        </mc:Choice>
        <mc:Fallback xmlns="">
          <p:sp>
            <p:nvSpPr>
              <p:cNvPr id="7" name="Zaoblený obdélník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536" y="2636911"/>
                <a:ext cx="6840760" cy="1080120"/>
              </a:xfrm>
              <a:prstGeom prst="roundRect">
                <a:avLst/>
              </a:prstGeom>
              <a:blipFill rotWithShape="1">
                <a:blip r:embed="rId4"/>
                <a:stretch>
                  <a:fillRect/>
                </a:stretch>
              </a:blip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Zaoblený obdélník 7"/>
              <p:cNvSpPr/>
              <p:nvPr/>
            </p:nvSpPr>
            <p:spPr>
              <a:xfrm>
                <a:off x="395536" y="3969059"/>
                <a:ext cx="6840760" cy="1080120"/>
              </a:xfrm>
              <a:prstGeom prst="roundRect">
                <a:avLst/>
              </a:prstGeom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cs-CZ" sz="2800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m:t>3,669 28</m:t>
                      </m:r>
                      <m:acc>
                        <m:accPr>
                          <m:chr m:val="̇"/>
                          <m:ctrlPr>
                            <a:rPr lang="cs-CZ" sz="28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cs-CZ" sz="28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=</m:t>
                          </m:r>
                        </m:e>
                      </m:acc>
                      <m:r>
                        <m:rPr>
                          <m:nor/>
                        </m:rPr>
                        <a:rPr lang="cs-CZ" sz="2800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m:t>3,6</m:t>
                      </m:r>
                      <m:r>
                        <m:rPr>
                          <m:nor/>
                        </m:rPr>
                        <a:rPr lang="cs-CZ" sz="2800" b="0" i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m:t>70</m:t>
                      </m:r>
                      <m:r>
                        <m:rPr>
                          <m:nor/>
                        </m:rPr>
                        <a:rPr lang="cs-CZ" sz="2800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m:t> </m:t>
                      </m:r>
                    </m:oMath>
                  </m:oMathPara>
                </a14:m>
                <a:endParaRPr lang="cs-CZ" sz="2800" dirty="0">
                  <a:solidFill>
                    <a:schemeClr val="tx1"/>
                  </a:solidFill>
                  <a:latin typeface="Calibri" pitchFamily="34" charset="0"/>
                </a:endParaRPr>
              </a:p>
            </p:txBody>
          </p:sp>
        </mc:Choice>
        <mc:Fallback xmlns="">
          <p:sp>
            <p:nvSpPr>
              <p:cNvPr id="8" name="Zaoblený obdélník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536" y="3969059"/>
                <a:ext cx="6840760" cy="1080120"/>
              </a:xfrm>
              <a:prstGeom prst="roundRect">
                <a:avLst/>
              </a:prstGeom>
              <a:blipFill rotWithShape="1">
                <a:blip r:embed="rId5"/>
                <a:stretch>
                  <a:fillRect/>
                </a:stretch>
              </a:blip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Zaoblený obdélník 8"/>
              <p:cNvSpPr/>
              <p:nvPr/>
            </p:nvSpPr>
            <p:spPr>
              <a:xfrm>
                <a:off x="395536" y="5301207"/>
                <a:ext cx="6840760" cy="1080120"/>
              </a:xfrm>
              <a:prstGeom prst="roundRect">
                <a:avLst/>
              </a:prstGeom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cs-CZ" sz="2800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m:t>3,669 28</m:t>
                      </m:r>
                      <m:acc>
                        <m:accPr>
                          <m:chr m:val="̇"/>
                          <m:ctrlPr>
                            <a:rPr lang="cs-CZ" sz="28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cs-CZ" sz="28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=</m:t>
                          </m:r>
                        </m:e>
                      </m:acc>
                      <m:r>
                        <m:rPr>
                          <m:nor/>
                        </m:rPr>
                        <a:rPr lang="cs-CZ" sz="2800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m:t>3,669</m:t>
                      </m:r>
                    </m:oMath>
                  </m:oMathPara>
                </a14:m>
                <a:endParaRPr lang="cs-CZ" sz="2800" dirty="0">
                  <a:solidFill>
                    <a:schemeClr val="tx1"/>
                  </a:solidFill>
                  <a:latin typeface="Calibri" pitchFamily="34" charset="0"/>
                </a:endParaRPr>
              </a:p>
            </p:txBody>
          </p:sp>
        </mc:Choice>
        <mc:Fallback xmlns="">
          <p:sp>
            <p:nvSpPr>
              <p:cNvPr id="9" name="Zaoblený obdélník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536" y="5301207"/>
                <a:ext cx="6840760" cy="1080120"/>
              </a:xfrm>
              <a:prstGeom prst="roundRect">
                <a:avLst/>
              </a:prstGeom>
              <a:blipFill rotWithShape="1">
                <a:blip r:embed="rId6"/>
                <a:stretch>
                  <a:fillRect/>
                </a:stretch>
              </a:blip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1361858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10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10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1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885FD-E9F6-4616-A947-C967941DDDC2}" type="slidenum">
              <a:rPr lang="cs-CZ" smtClean="0"/>
              <a:pPr/>
              <a:t>16</a:t>
            </a:fld>
            <a:endParaRPr lang="cs-CZ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514350" indent="-514350" algn="l">
              <a:buFont typeface="+mj-lt"/>
              <a:buAutoNum type="arabicPeriod" startAt="4"/>
            </a:pPr>
            <a:r>
              <a:rPr lang="cs-CZ" sz="3200" dirty="0">
                <a:latin typeface="Calibri" pitchFamily="34" charset="0"/>
              </a:rPr>
              <a:t>Pro zaokrouhlení na </a:t>
            </a:r>
            <a:r>
              <a:rPr lang="cs-CZ" sz="3200" dirty="0" err="1" smtClean="0">
                <a:latin typeface="Calibri" pitchFamily="34" charset="0"/>
              </a:rPr>
              <a:t>stotisíciny</a:t>
            </a:r>
            <a:r>
              <a:rPr lang="cs-CZ" sz="3200" dirty="0" smtClean="0">
                <a:latin typeface="Calibri" pitchFamily="34" charset="0"/>
              </a:rPr>
              <a:t> </a:t>
            </a:r>
            <a:r>
              <a:rPr lang="cs-CZ" sz="3200" dirty="0">
                <a:latin typeface="Calibri" pitchFamily="34" charset="0"/>
              </a:rPr>
              <a:t>platí:</a:t>
            </a:r>
            <a:endParaRPr lang="cs-CZ" sz="3200" dirty="0"/>
          </a:p>
        </p:txBody>
      </p:sp>
      <p:pic>
        <p:nvPicPr>
          <p:cNvPr id="13" name="Picture 5" descr="C:\Users\HP\AppData\Local\Microsoft\Windows\Temporary Internet Files\Content.IE5\6A2TVGPH\MC900440412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78165" y="3933056"/>
            <a:ext cx="1414315" cy="1147277"/>
          </a:xfrm>
          <a:prstGeom prst="rect">
            <a:avLst/>
          </a:prstGeom>
          <a:noFill/>
        </p:spPr>
      </p:pic>
      <p:pic>
        <p:nvPicPr>
          <p:cNvPr id="15" name="Picture 5" descr="C:\Users\HP\AppData\Local\Microsoft\Windows\Temporary Internet Files\Content.IE5\6A2TVGPH\MC900440412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78165" y="5378067"/>
            <a:ext cx="1414315" cy="1147277"/>
          </a:xfrm>
          <a:prstGeom prst="rect">
            <a:avLst/>
          </a:prstGeom>
          <a:noFill/>
        </p:spPr>
      </p:pic>
      <p:pic>
        <p:nvPicPr>
          <p:cNvPr id="7170" name="Picture 2" descr="C:\Documents and Settings\Ďobek\Local Settings\Temporary Internet Files\Content.IE5\1RVC0P42\MC900437791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33248" y="2684769"/>
            <a:ext cx="1259232" cy="1032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lačítko akce: Vlastní 5">
            <a:hlinkClick r:id="" action="ppaction://noaction" highlightClick="1"/>
          </p:cNvPr>
          <p:cNvSpPr/>
          <p:nvPr/>
        </p:nvSpPr>
        <p:spPr>
          <a:xfrm>
            <a:off x="-1332656" y="-171400"/>
            <a:ext cx="11412760" cy="7272808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Zaoblený obdélník 6"/>
              <p:cNvSpPr/>
              <p:nvPr/>
            </p:nvSpPr>
            <p:spPr>
              <a:xfrm>
                <a:off x="395536" y="3966635"/>
                <a:ext cx="6840760" cy="1080120"/>
              </a:xfrm>
              <a:prstGeom prst="roundRect">
                <a:avLst/>
              </a:prstGeom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cs-CZ" sz="2800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m:t>22,150 369 </m:t>
                      </m:r>
                      <m:acc>
                        <m:accPr>
                          <m:chr m:val="̇"/>
                          <m:ctrlPr>
                            <a:rPr lang="cs-CZ" sz="28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cs-CZ" sz="28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=</m:t>
                          </m:r>
                        </m:e>
                      </m:acc>
                      <m:r>
                        <m:rPr>
                          <m:nor/>
                        </m:rPr>
                        <a:rPr lang="cs-CZ" sz="2800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m:t>22,150 36</m:t>
                      </m:r>
                    </m:oMath>
                  </m:oMathPara>
                </a14:m>
                <a:endParaRPr lang="cs-CZ" sz="2800" dirty="0">
                  <a:solidFill>
                    <a:schemeClr val="tx1"/>
                  </a:solidFill>
                  <a:latin typeface="Calibri" pitchFamily="34" charset="0"/>
                </a:endParaRPr>
              </a:p>
            </p:txBody>
          </p:sp>
        </mc:Choice>
        <mc:Fallback xmlns="">
          <p:sp>
            <p:nvSpPr>
              <p:cNvPr id="7" name="Zaoblený obdélník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536" y="3966635"/>
                <a:ext cx="6840760" cy="1080120"/>
              </a:xfrm>
              <a:prstGeom prst="roundRect">
                <a:avLst/>
              </a:prstGeom>
              <a:blipFill rotWithShape="1">
                <a:blip r:embed="rId4"/>
                <a:stretch>
                  <a:fillRect/>
                </a:stretch>
              </a:blip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Zaoblený obdélník 7"/>
              <p:cNvSpPr/>
              <p:nvPr/>
            </p:nvSpPr>
            <p:spPr>
              <a:xfrm>
                <a:off x="395536" y="5370928"/>
                <a:ext cx="6840760" cy="1080120"/>
              </a:xfrm>
              <a:prstGeom prst="roundRect">
                <a:avLst/>
              </a:prstGeom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cs-CZ" sz="2800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m:t>22,150 369 </m:t>
                      </m:r>
                      <m:acc>
                        <m:accPr>
                          <m:chr m:val="̇"/>
                          <m:ctrlPr>
                            <a:rPr lang="cs-CZ" sz="28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cs-CZ" sz="28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=</m:t>
                          </m:r>
                        </m:e>
                      </m:acc>
                      <m:r>
                        <m:rPr>
                          <m:nor/>
                        </m:rPr>
                        <a:rPr lang="cs-CZ" sz="2800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m:t>22,150 </m:t>
                      </m:r>
                      <m:r>
                        <m:rPr>
                          <m:nor/>
                        </m:rPr>
                        <a:rPr lang="cs-CZ" sz="2800" b="0" i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m:t>4</m:t>
                      </m:r>
                    </m:oMath>
                  </m:oMathPara>
                </a14:m>
                <a:endParaRPr lang="cs-CZ" sz="2800" dirty="0">
                  <a:solidFill>
                    <a:schemeClr val="tx1"/>
                  </a:solidFill>
                  <a:latin typeface="Calibri" pitchFamily="34" charset="0"/>
                </a:endParaRPr>
              </a:p>
            </p:txBody>
          </p:sp>
        </mc:Choice>
        <mc:Fallback xmlns="">
          <p:sp>
            <p:nvSpPr>
              <p:cNvPr id="8" name="Zaoblený obdélník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536" y="5370928"/>
                <a:ext cx="6840760" cy="1080120"/>
              </a:xfrm>
              <a:prstGeom prst="roundRect">
                <a:avLst/>
              </a:prstGeom>
              <a:blipFill rotWithShape="1">
                <a:blip r:embed="rId5"/>
                <a:stretch>
                  <a:fillRect/>
                </a:stretch>
              </a:blip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Zaoblený obdélník 8"/>
              <p:cNvSpPr/>
              <p:nvPr/>
            </p:nvSpPr>
            <p:spPr>
              <a:xfrm>
                <a:off x="395536" y="2636912"/>
                <a:ext cx="6840760" cy="1080120"/>
              </a:xfrm>
              <a:prstGeom prst="roundRect">
                <a:avLst/>
              </a:prstGeom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cs-CZ" sz="2800" b="0" i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m:t>22,</m:t>
                      </m:r>
                      <m:r>
                        <m:rPr>
                          <m:nor/>
                        </m:rPr>
                        <a:rPr lang="cs-CZ" sz="2800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m:t>1</m:t>
                      </m:r>
                      <m:r>
                        <m:rPr>
                          <m:nor/>
                        </m:rPr>
                        <a:rPr lang="cs-CZ" sz="2800" b="0" i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m:t>50</m:t>
                      </m:r>
                      <m:r>
                        <m:rPr>
                          <m:nor/>
                        </m:rPr>
                        <a:rPr lang="cs-CZ" sz="2800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m:t> 369 </m:t>
                      </m:r>
                      <m:acc>
                        <m:accPr>
                          <m:chr m:val="̇"/>
                          <m:ctrlPr>
                            <a:rPr lang="cs-CZ" sz="28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cs-CZ" sz="28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=</m:t>
                          </m:r>
                        </m:e>
                      </m:acc>
                      <m:r>
                        <m:rPr>
                          <m:nor/>
                        </m:rPr>
                        <a:rPr lang="cs-CZ" sz="2800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m:t>22,150 3</m:t>
                      </m:r>
                      <m:r>
                        <m:rPr>
                          <m:nor/>
                        </m:rPr>
                        <a:rPr lang="cs-CZ" sz="2800" b="0" i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m:t>7</m:t>
                      </m:r>
                    </m:oMath>
                  </m:oMathPara>
                </a14:m>
                <a:endParaRPr lang="cs-CZ" sz="2800" dirty="0">
                  <a:solidFill>
                    <a:schemeClr val="tx1"/>
                  </a:solidFill>
                  <a:latin typeface="Calibri" pitchFamily="34" charset="0"/>
                </a:endParaRPr>
              </a:p>
            </p:txBody>
          </p:sp>
        </mc:Choice>
        <mc:Fallback xmlns="">
          <p:sp>
            <p:nvSpPr>
              <p:cNvPr id="9" name="Zaoblený obdélník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536" y="2636912"/>
                <a:ext cx="6840760" cy="1080120"/>
              </a:xfrm>
              <a:prstGeom prst="roundRect">
                <a:avLst/>
              </a:prstGeom>
              <a:blipFill rotWithShape="1">
                <a:blip r:embed="rId6"/>
                <a:stretch>
                  <a:fillRect/>
                </a:stretch>
              </a:blip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8718876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10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10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1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885FD-E9F6-4616-A947-C967941DDDC2}" type="slidenum">
              <a:rPr lang="cs-CZ" smtClean="0"/>
              <a:pPr/>
              <a:t>17</a:t>
            </a:fld>
            <a:endParaRPr lang="cs-CZ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Nadpis 3"/>
              <p:cNvSpPr>
                <a:spLocks noGrp="1"/>
              </p:cNvSpPr>
              <p:nvPr>
                <p:ph type="title"/>
              </p:nvPr>
            </p:nvSpPr>
            <p:spPr/>
            <p:txBody>
              <a:bodyPr>
                <a:normAutofit fontScale="90000"/>
              </a:bodyPr>
              <a:lstStyle/>
              <a:p>
                <a:pPr marL="514350" indent="-514350" algn="l">
                  <a:buFont typeface="+mj-lt"/>
                  <a:buAutoNum type="arabicPeriod" startAt="5"/>
                </a:pPr>
                <a:r>
                  <a:rPr lang="cs-CZ" sz="3200" dirty="0" smtClean="0"/>
                  <a:t>V zápise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cs-CZ" sz="3200" dirty="0" smtClean="0">
                        <a:solidFill>
                          <a:schemeClr val="bg1"/>
                        </a:solidFill>
                        <a:latin typeface="Calibri" pitchFamily="34" charset="0"/>
                      </a:rPr>
                      <m:t>1</m:t>
                    </m:r>
                    <m:r>
                      <m:rPr>
                        <m:nor/>
                      </m:rPr>
                      <a:rPr lang="cs-CZ" sz="3200" b="0" i="0" dirty="0" smtClean="0">
                        <a:solidFill>
                          <a:schemeClr val="bg1"/>
                        </a:solidFill>
                        <a:latin typeface="Calibri" pitchFamily="34" charset="0"/>
                      </a:rPr>
                      <m:t>9</m:t>
                    </m:r>
                    <m:r>
                      <m:rPr>
                        <m:nor/>
                      </m:rPr>
                      <a:rPr lang="cs-CZ" sz="3200" dirty="0" smtClean="0">
                        <a:solidFill>
                          <a:schemeClr val="bg1"/>
                        </a:solidFill>
                        <a:latin typeface="Calibri" pitchFamily="34" charset="0"/>
                      </a:rPr>
                      <m:t>8</m:t>
                    </m:r>
                    <m:r>
                      <m:rPr>
                        <m:nor/>
                      </m:rPr>
                      <a:rPr lang="cs-CZ" sz="3200" b="0" i="0" dirty="0" smtClean="0">
                        <a:solidFill>
                          <a:schemeClr val="bg1"/>
                        </a:solidFill>
                        <a:latin typeface="Calibri" pitchFamily="34" charset="0"/>
                      </a:rPr>
                      <m:t>,</m:t>
                    </m:r>
                    <m:r>
                      <m:rPr>
                        <m:nor/>
                      </m:rPr>
                      <a:rPr lang="cs-CZ" sz="3200" dirty="0" smtClean="0">
                        <a:solidFill>
                          <a:schemeClr val="bg1"/>
                        </a:solidFill>
                        <a:latin typeface="Calibri" pitchFamily="34" charset="0"/>
                      </a:rPr>
                      <m:t>3</m:t>
                    </m:r>
                    <m:r>
                      <m:rPr>
                        <m:nor/>
                      </m:rPr>
                      <a:rPr lang="cs-CZ" sz="3200" b="0" i="0" dirty="0" smtClean="0">
                        <a:solidFill>
                          <a:schemeClr val="bg1"/>
                        </a:solidFill>
                        <a:latin typeface="Calibri" pitchFamily="34" charset="0"/>
                      </a:rPr>
                      <m:t>0</m:t>
                    </m:r>
                    <m:r>
                      <m:rPr>
                        <m:nor/>
                      </m:rPr>
                      <a:rPr lang="cs-CZ" sz="3200" dirty="0" smtClean="0">
                        <a:solidFill>
                          <a:schemeClr val="bg1"/>
                        </a:solidFill>
                        <a:latin typeface="Calibri" pitchFamily="34" charset="0"/>
                      </a:rPr>
                      <m:t>9 </m:t>
                    </m:r>
                    <m:acc>
                      <m:accPr>
                        <m:chr m:val="̇"/>
                        <m:ctrlPr>
                          <a:rPr lang="cs-CZ" sz="3200" i="1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accPr>
                      <m:e>
                        <m:r>
                          <a:rPr lang="cs-CZ" sz="3200" i="1">
                            <a:solidFill>
                              <a:schemeClr val="bg1"/>
                            </a:solidFill>
                            <a:latin typeface="Cambria Math"/>
                          </a:rPr>
                          <m:t>=</m:t>
                        </m:r>
                      </m:e>
                    </m:acc>
                    <m:r>
                      <m:rPr>
                        <m:nor/>
                      </m:rPr>
                      <a:rPr lang="cs-CZ" sz="3200" dirty="0">
                        <a:solidFill>
                          <a:schemeClr val="bg1"/>
                        </a:solidFill>
                        <a:latin typeface="Calibri" pitchFamily="34" charset="0"/>
                      </a:rPr>
                      <m:t>1</m:t>
                    </m:r>
                    <m:r>
                      <m:rPr>
                        <m:nor/>
                      </m:rPr>
                      <a:rPr lang="cs-CZ" sz="3200" b="0" i="0" dirty="0" smtClean="0">
                        <a:solidFill>
                          <a:schemeClr val="bg1"/>
                        </a:solidFill>
                        <a:latin typeface="Calibri" pitchFamily="34" charset="0"/>
                      </a:rPr>
                      <m:t>9</m:t>
                    </m:r>
                    <m:r>
                      <m:rPr>
                        <m:nor/>
                      </m:rPr>
                      <a:rPr lang="cs-CZ" sz="3200" dirty="0">
                        <a:solidFill>
                          <a:schemeClr val="bg1"/>
                        </a:solidFill>
                        <a:latin typeface="Calibri" pitchFamily="34" charset="0"/>
                      </a:rPr>
                      <m:t>8</m:t>
                    </m:r>
                    <m:r>
                      <m:rPr>
                        <m:nor/>
                      </m:rPr>
                      <a:rPr lang="cs-CZ" sz="3200" b="0" i="0" dirty="0" smtClean="0">
                        <a:solidFill>
                          <a:schemeClr val="bg1"/>
                        </a:solidFill>
                        <a:latin typeface="Calibri" pitchFamily="34" charset="0"/>
                      </a:rPr>
                      <m:t>,31</m:t>
                    </m:r>
                  </m:oMath>
                </a14:m>
                <a:r>
                  <a:rPr lang="cs-CZ" sz="3200" dirty="0" smtClean="0">
                    <a:solidFill>
                      <a:schemeClr val="bg1"/>
                    </a:solidFill>
                    <a:latin typeface="Calibri" pitchFamily="34" charset="0"/>
                  </a:rPr>
                  <a:t> je původní číslo zaokrouhleno na:</a:t>
                </a:r>
                <a:r>
                  <a:rPr lang="cs-CZ" sz="3200" dirty="0">
                    <a:solidFill>
                      <a:schemeClr val="tx1"/>
                    </a:solidFill>
                    <a:latin typeface="Calibri" pitchFamily="34" charset="0"/>
                  </a:rPr>
                  <a:t/>
                </a:r>
                <a:br>
                  <a:rPr lang="cs-CZ" sz="3200" dirty="0">
                    <a:solidFill>
                      <a:schemeClr val="tx1"/>
                    </a:solidFill>
                    <a:latin typeface="Calibri" pitchFamily="34" charset="0"/>
                  </a:rPr>
                </a:br>
                <a:endParaRPr lang="cs-CZ" sz="3200" dirty="0"/>
              </a:p>
            </p:txBody>
          </p:sp>
        </mc:Choice>
        <mc:Fallback xmlns="">
          <p:sp>
            <p:nvSpPr>
              <p:cNvPr id="4" name="Nadpis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1">
                <a:blip r:embed="rId2"/>
                <a:stretch>
                  <a:fillRect l="-1556" t="-1219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3" name="Picture 5" descr="C:\Users\HP\AppData\Local\Microsoft\Windows\Temporary Internet Files\Content.IE5\6A2TVGPH\MC900440412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78165" y="2603332"/>
            <a:ext cx="1414315" cy="1147277"/>
          </a:xfrm>
          <a:prstGeom prst="rect">
            <a:avLst/>
          </a:prstGeom>
          <a:noFill/>
        </p:spPr>
      </p:pic>
      <p:pic>
        <p:nvPicPr>
          <p:cNvPr id="15" name="Picture 5" descr="C:\Users\HP\AppData\Local\Microsoft\Windows\Temporary Internet Files\Content.IE5\6A2TVGPH\MC900440412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78165" y="5378067"/>
            <a:ext cx="1414315" cy="1147277"/>
          </a:xfrm>
          <a:prstGeom prst="rect">
            <a:avLst/>
          </a:prstGeom>
          <a:noFill/>
        </p:spPr>
      </p:pic>
      <p:pic>
        <p:nvPicPr>
          <p:cNvPr id="7170" name="Picture 2" descr="C:\Documents and Settings\Ďobek\Local Settings\Temporary Internet Files\Content.IE5\1RVC0P42\MC900437791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33248" y="4052920"/>
            <a:ext cx="1259232" cy="1032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lačítko akce: Vlastní 5">
            <a:hlinkClick r:id="" action="ppaction://noaction" highlightClick="1"/>
          </p:cNvPr>
          <p:cNvSpPr/>
          <p:nvPr/>
        </p:nvSpPr>
        <p:spPr>
          <a:xfrm>
            <a:off x="-1332656" y="-171400"/>
            <a:ext cx="11412760" cy="7272808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Zaoblený obdélník 6"/>
          <p:cNvSpPr/>
          <p:nvPr/>
        </p:nvSpPr>
        <p:spPr>
          <a:xfrm>
            <a:off x="395536" y="2636911"/>
            <a:ext cx="6840760" cy="1080120"/>
          </a:xfrm>
          <a:prstGeom prst="round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800" dirty="0" smtClean="0"/>
              <a:t>desetiny</a:t>
            </a:r>
            <a:endParaRPr lang="cs-CZ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Zaoblený obdélník 7"/>
              <p:cNvSpPr/>
              <p:nvPr/>
            </p:nvSpPr>
            <p:spPr>
              <a:xfrm>
                <a:off x="395536" y="5370928"/>
                <a:ext cx="6840760" cy="1080120"/>
              </a:xfrm>
              <a:prstGeom prst="roundRect">
                <a:avLst/>
              </a:prstGeom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 xmlns:m="http://schemas.openxmlformats.org/officeDocument/2006/math">
                    <m:r>
                      <m:rPr>
                        <m:nor/>
                      </m:rPr>
                      <a:rPr lang="cs-CZ" sz="2800" b="0" i="0" dirty="0" smtClean="0"/>
                      <m:t>tis</m:t>
                    </m:r>
                    <m:r>
                      <m:rPr>
                        <m:nor/>
                      </m:rPr>
                      <a:rPr lang="cs-CZ" sz="2800" b="0" i="0" dirty="0" smtClean="0"/>
                      <m:t>í</m:t>
                    </m:r>
                    <m:r>
                      <m:rPr>
                        <m:nor/>
                      </m:rPr>
                      <a:rPr lang="cs-CZ" sz="2800" b="0" i="0" dirty="0" smtClean="0"/>
                      <m:t>c</m:t>
                    </m:r>
                  </m:oMath>
                </a14:m>
                <a:r>
                  <a:rPr lang="cs-CZ" sz="2800" dirty="0" smtClean="0"/>
                  <a:t>iny</a:t>
                </a:r>
                <a:endParaRPr lang="cs-CZ" sz="2800" dirty="0"/>
              </a:p>
            </p:txBody>
          </p:sp>
        </mc:Choice>
        <mc:Fallback xmlns="">
          <p:sp>
            <p:nvSpPr>
              <p:cNvPr id="8" name="Zaoblený obdélník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536" y="5370928"/>
                <a:ext cx="6840760" cy="1080120"/>
              </a:xfrm>
              <a:prstGeom prst="roundRect">
                <a:avLst/>
              </a:prstGeom>
              <a:blipFill rotWithShape="1">
                <a:blip r:embed="rId5"/>
                <a:stretch>
                  <a:fillRect/>
                </a:stretch>
              </a:blip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Zaoblený obdélník 8"/>
              <p:cNvSpPr/>
              <p:nvPr/>
            </p:nvSpPr>
            <p:spPr>
              <a:xfrm>
                <a:off x="395536" y="4005063"/>
                <a:ext cx="6840760" cy="1080120"/>
              </a:xfrm>
              <a:prstGeom prst="roundRect">
                <a:avLst/>
              </a:prstGeom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cs-CZ" sz="2800" b="0" i="0" dirty="0" smtClean="0"/>
                        <m:t>setiny</m:t>
                      </m:r>
                    </m:oMath>
                  </m:oMathPara>
                </a14:m>
                <a:endParaRPr lang="cs-CZ" sz="2800" dirty="0"/>
              </a:p>
            </p:txBody>
          </p:sp>
        </mc:Choice>
        <mc:Fallback xmlns="">
          <p:sp>
            <p:nvSpPr>
              <p:cNvPr id="9" name="Zaoblený obdélník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536" y="4005063"/>
                <a:ext cx="6840760" cy="1080120"/>
              </a:xfrm>
              <a:prstGeom prst="roundRect">
                <a:avLst/>
              </a:prstGeom>
              <a:blipFill rotWithShape="1">
                <a:blip r:embed="rId6"/>
                <a:stretch>
                  <a:fillRect/>
                </a:stretch>
              </a:blip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2679951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10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10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1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885FD-E9F6-4616-A947-C967941DDDC2}" type="slidenum">
              <a:rPr lang="cs-CZ" smtClean="0"/>
              <a:pPr/>
              <a:t>18</a:t>
            </a:fld>
            <a:endParaRPr lang="cs-CZ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514350" indent="-514350" algn="l">
              <a:buFont typeface="+mj-lt"/>
              <a:buAutoNum type="arabicPeriod" startAt="6"/>
            </a:pPr>
            <a:r>
              <a:rPr lang="cs-CZ" sz="3200" dirty="0" smtClean="0"/>
              <a:t>Nejmenší číslo jehož zaokrouhlením na setiny vyjde 1,24 je:</a:t>
            </a:r>
            <a:endParaRPr lang="cs-CZ" sz="3200" dirty="0"/>
          </a:p>
        </p:txBody>
      </p:sp>
      <p:pic>
        <p:nvPicPr>
          <p:cNvPr id="13" name="Picture 5" descr="C:\Users\HP\AppData\Local\Microsoft\Windows\Temporary Internet Files\Content.IE5\6A2TVGPH\MC900440412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78165" y="2603332"/>
            <a:ext cx="1414315" cy="1147277"/>
          </a:xfrm>
          <a:prstGeom prst="rect">
            <a:avLst/>
          </a:prstGeom>
          <a:noFill/>
        </p:spPr>
      </p:pic>
      <p:pic>
        <p:nvPicPr>
          <p:cNvPr id="15" name="Picture 5" descr="C:\Users\HP\AppData\Local\Microsoft\Windows\Temporary Internet Files\Content.IE5\6A2TVGPH\MC900440412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78165" y="5378067"/>
            <a:ext cx="1414315" cy="1147277"/>
          </a:xfrm>
          <a:prstGeom prst="rect">
            <a:avLst/>
          </a:prstGeom>
          <a:noFill/>
        </p:spPr>
      </p:pic>
      <p:pic>
        <p:nvPicPr>
          <p:cNvPr id="7170" name="Picture 2" descr="C:\Documents and Settings\Ďobek\Local Settings\Temporary Internet Files\Content.IE5\1RVC0P42\MC900437791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33248" y="4052920"/>
            <a:ext cx="1259232" cy="1032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lačítko akce: Vlastní 5">
            <a:hlinkClick r:id="" action="ppaction://noaction" highlightClick="1"/>
          </p:cNvPr>
          <p:cNvSpPr/>
          <p:nvPr/>
        </p:nvSpPr>
        <p:spPr>
          <a:xfrm>
            <a:off x="-1332656" y="-171400"/>
            <a:ext cx="11412760" cy="7272808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Zaoblený obdélník 6"/>
              <p:cNvSpPr/>
              <p:nvPr/>
            </p:nvSpPr>
            <p:spPr>
              <a:xfrm>
                <a:off x="395536" y="2636911"/>
                <a:ext cx="6840760" cy="1080120"/>
              </a:xfrm>
              <a:prstGeom prst="roundRect">
                <a:avLst/>
              </a:prstGeom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800" i="1" smtClean="0">
                          <a:latin typeface="Cambria Math"/>
                          <a:ea typeface="Cambria Math"/>
                        </a:rPr>
                        <m:t>1</m:t>
                      </m:r>
                      <m:r>
                        <a:rPr lang="cs-CZ" sz="2800" b="0" i="1" smtClean="0">
                          <a:latin typeface="Cambria Math"/>
                          <a:ea typeface="Cambria Math"/>
                        </a:rPr>
                        <m:t>,</m:t>
                      </m:r>
                      <m:r>
                        <a:rPr lang="cs-CZ" sz="2800" i="1" smtClean="0">
                          <a:latin typeface="Cambria Math"/>
                          <a:ea typeface="Cambria Math"/>
                        </a:rPr>
                        <m:t>2</m:t>
                      </m:r>
                      <m:r>
                        <a:rPr lang="cs-CZ" sz="2800" b="0" i="1" smtClean="0">
                          <a:latin typeface="Cambria Math"/>
                          <a:ea typeface="Cambria Math"/>
                        </a:rPr>
                        <m:t>39 9</m:t>
                      </m:r>
                    </m:oMath>
                  </m:oMathPara>
                </a14:m>
                <a:endParaRPr lang="cs-CZ" sz="2800" dirty="0"/>
              </a:p>
            </p:txBody>
          </p:sp>
        </mc:Choice>
        <mc:Fallback xmlns="">
          <p:sp>
            <p:nvSpPr>
              <p:cNvPr id="7" name="Zaoblený obdélník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536" y="2636911"/>
                <a:ext cx="6840760" cy="1080120"/>
              </a:xfrm>
              <a:prstGeom prst="roundRect">
                <a:avLst/>
              </a:prstGeom>
              <a:blipFill rotWithShape="1">
                <a:blip r:embed="rId4"/>
                <a:stretch>
                  <a:fillRect/>
                </a:stretch>
              </a:blip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Zaoblený obdélník 7"/>
              <p:cNvSpPr/>
              <p:nvPr/>
            </p:nvSpPr>
            <p:spPr>
              <a:xfrm>
                <a:off x="395536" y="5370928"/>
                <a:ext cx="6840760" cy="1080120"/>
              </a:xfrm>
              <a:prstGeom prst="roundRect">
                <a:avLst/>
              </a:prstGeom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800" i="1" smtClean="0">
                          <a:latin typeface="Cambria Math"/>
                          <a:ea typeface="Cambria Math"/>
                        </a:rPr>
                        <m:t>1</m:t>
                      </m:r>
                      <m:r>
                        <a:rPr lang="cs-CZ" sz="2800" b="0" i="1" smtClean="0">
                          <a:latin typeface="Cambria Math"/>
                          <a:ea typeface="Cambria Math"/>
                        </a:rPr>
                        <m:t>,</m:t>
                      </m:r>
                      <m:r>
                        <a:rPr lang="cs-CZ" sz="2800" i="1" smtClean="0">
                          <a:latin typeface="Cambria Math"/>
                          <a:ea typeface="Cambria Math"/>
                        </a:rPr>
                        <m:t>2</m:t>
                      </m:r>
                      <m:r>
                        <a:rPr lang="cs-CZ" sz="2800" b="0" i="1" smtClean="0">
                          <a:latin typeface="Cambria Math"/>
                          <a:ea typeface="Cambria Math"/>
                        </a:rPr>
                        <m:t>34 9</m:t>
                      </m:r>
                    </m:oMath>
                  </m:oMathPara>
                </a14:m>
                <a:endParaRPr lang="cs-CZ" sz="2800" dirty="0"/>
              </a:p>
            </p:txBody>
          </p:sp>
        </mc:Choice>
        <mc:Fallback xmlns="">
          <p:sp>
            <p:nvSpPr>
              <p:cNvPr id="8" name="Zaoblený obdélník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536" y="5370928"/>
                <a:ext cx="6840760" cy="1080120"/>
              </a:xfrm>
              <a:prstGeom prst="roundRect">
                <a:avLst/>
              </a:prstGeom>
              <a:blipFill rotWithShape="1">
                <a:blip r:embed="rId5"/>
                <a:stretch>
                  <a:fillRect/>
                </a:stretch>
              </a:blip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Zaoblený obdélník 8"/>
              <p:cNvSpPr/>
              <p:nvPr/>
            </p:nvSpPr>
            <p:spPr>
              <a:xfrm>
                <a:off x="395536" y="4005063"/>
                <a:ext cx="6840760" cy="1080120"/>
              </a:xfrm>
              <a:prstGeom prst="roundRect">
                <a:avLst/>
              </a:prstGeom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800" b="0" i="1" smtClean="0">
                          <a:latin typeface="Cambria Math"/>
                          <a:ea typeface="Cambria Math"/>
                        </a:rPr>
                        <m:t>1,235 0</m:t>
                      </m:r>
                    </m:oMath>
                  </m:oMathPara>
                </a14:m>
                <a:endParaRPr lang="cs-CZ" sz="2800" dirty="0"/>
              </a:p>
            </p:txBody>
          </p:sp>
        </mc:Choice>
        <mc:Fallback xmlns="">
          <p:sp>
            <p:nvSpPr>
              <p:cNvPr id="9" name="Zaoblený obdélník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536" y="4005063"/>
                <a:ext cx="6840760" cy="1080120"/>
              </a:xfrm>
              <a:prstGeom prst="roundRect">
                <a:avLst/>
              </a:prstGeom>
              <a:blipFill rotWithShape="1">
                <a:blip r:embed="rId6"/>
                <a:stretch>
                  <a:fillRect/>
                </a:stretch>
              </a:blip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4599813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10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10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1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885FD-E9F6-4616-A947-C967941DDDC2}" type="slidenum">
              <a:rPr lang="cs-CZ" smtClean="0"/>
              <a:pPr/>
              <a:t>19</a:t>
            </a:fld>
            <a:endParaRPr lang="cs-CZ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514350" indent="-514350" algn="l">
              <a:buFont typeface="+mj-lt"/>
              <a:buAutoNum type="arabicPeriod" startAt="7"/>
            </a:pPr>
            <a:r>
              <a:rPr lang="cs-CZ" sz="3200" dirty="0" smtClean="0"/>
              <a:t>Největší </a:t>
            </a:r>
            <a:r>
              <a:rPr lang="cs-CZ" sz="3200" dirty="0"/>
              <a:t>číslo jehož zaokrouhlením na </a:t>
            </a:r>
            <a:r>
              <a:rPr lang="cs-CZ" sz="3200" dirty="0" smtClean="0"/>
              <a:t>tisíciny </a:t>
            </a:r>
            <a:r>
              <a:rPr lang="cs-CZ" sz="3200" dirty="0"/>
              <a:t>vyjde </a:t>
            </a:r>
            <a:r>
              <a:rPr lang="cs-CZ" sz="3200" dirty="0" smtClean="0"/>
              <a:t>6,017 </a:t>
            </a:r>
            <a:r>
              <a:rPr lang="cs-CZ" sz="3200" dirty="0"/>
              <a:t>je:</a:t>
            </a:r>
          </a:p>
        </p:txBody>
      </p:sp>
      <p:pic>
        <p:nvPicPr>
          <p:cNvPr id="13" name="Picture 5" descr="C:\Users\HP\AppData\Local\Microsoft\Windows\Temporary Internet Files\Content.IE5\6A2TVGPH\MC900440412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78165" y="2603332"/>
            <a:ext cx="1414315" cy="1147277"/>
          </a:xfrm>
          <a:prstGeom prst="rect">
            <a:avLst/>
          </a:prstGeom>
          <a:noFill/>
        </p:spPr>
      </p:pic>
      <p:pic>
        <p:nvPicPr>
          <p:cNvPr id="15" name="Picture 5" descr="C:\Users\HP\AppData\Local\Microsoft\Windows\Temporary Internet Files\Content.IE5\6A2TVGPH\MC900440412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78165" y="3976198"/>
            <a:ext cx="1414315" cy="1147277"/>
          </a:xfrm>
          <a:prstGeom prst="rect">
            <a:avLst/>
          </a:prstGeom>
          <a:noFill/>
        </p:spPr>
      </p:pic>
      <p:pic>
        <p:nvPicPr>
          <p:cNvPr id="7170" name="Picture 2" descr="C:\Documents and Settings\Ďobek\Local Settings\Temporary Internet Files\Content.IE5\1RVC0P42\MC900437791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33248" y="5349064"/>
            <a:ext cx="1259232" cy="1032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lačítko akce: Vlastní 5">
            <a:hlinkClick r:id="" action="ppaction://noaction" highlightClick="1"/>
          </p:cNvPr>
          <p:cNvSpPr/>
          <p:nvPr/>
        </p:nvSpPr>
        <p:spPr>
          <a:xfrm>
            <a:off x="-1332656" y="-171400"/>
            <a:ext cx="11412760" cy="7272808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7" name="Zaoblený obdélník 6"/>
          <p:cNvSpPr/>
          <p:nvPr/>
        </p:nvSpPr>
        <p:spPr>
          <a:xfrm>
            <a:off x="395536" y="2636911"/>
            <a:ext cx="6840760" cy="1080120"/>
          </a:xfrm>
          <a:prstGeom prst="round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800" dirty="0" smtClean="0"/>
              <a:t>6,017 999</a:t>
            </a:r>
            <a:endParaRPr lang="cs-CZ" sz="2800" dirty="0"/>
          </a:p>
        </p:txBody>
      </p:sp>
      <p:sp>
        <p:nvSpPr>
          <p:cNvPr id="8" name="Zaoblený obdélník 7"/>
          <p:cNvSpPr/>
          <p:nvPr/>
        </p:nvSpPr>
        <p:spPr>
          <a:xfrm>
            <a:off x="395536" y="3969059"/>
            <a:ext cx="6840760" cy="1080120"/>
          </a:xfrm>
          <a:prstGeom prst="round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800" dirty="0" smtClean="0"/>
              <a:t>6,016 999</a:t>
            </a:r>
            <a:endParaRPr lang="cs-CZ" sz="2800" dirty="0"/>
          </a:p>
        </p:txBody>
      </p:sp>
      <p:sp>
        <p:nvSpPr>
          <p:cNvPr id="9" name="Zaoblený obdélník 8"/>
          <p:cNvSpPr/>
          <p:nvPr/>
        </p:nvSpPr>
        <p:spPr>
          <a:xfrm>
            <a:off x="395536" y="5301207"/>
            <a:ext cx="6840760" cy="1080120"/>
          </a:xfrm>
          <a:prstGeom prst="round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800" dirty="0" smtClean="0"/>
              <a:t>6,017 499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94564244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10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10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1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Courier New" pitchFamily="49" charset="0"/>
              <a:buChar char="o"/>
            </a:pPr>
            <a:r>
              <a:rPr lang="cs-CZ" dirty="0" smtClean="0"/>
              <a:t>a) číslice, které zaokrouhlujeme dolů, jsou: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	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Font typeface="Courier New" pitchFamily="49" charset="0"/>
              <a:buChar char="o"/>
            </a:pPr>
            <a:r>
              <a:rPr lang="cs-CZ" dirty="0" smtClean="0"/>
              <a:t>b) číslice, které zaokrouhlujeme nahoru, jsou:</a:t>
            </a:r>
          </a:p>
          <a:p>
            <a:pPr lvl="2">
              <a:buNone/>
            </a:pPr>
            <a:endParaRPr lang="cs-CZ" dirty="0" smtClean="0"/>
          </a:p>
          <a:p>
            <a:pPr lvl="2"/>
            <a:endParaRPr lang="cs-CZ" u="sng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 smtClean="0"/>
              <a:t>Zaokrouhlování desetinných čísel</a:t>
            </a:r>
            <a:br>
              <a:rPr lang="cs-CZ" dirty="0" smtClean="0"/>
            </a:br>
            <a:endParaRPr lang="cs-CZ" sz="3300" dirty="0"/>
          </a:p>
        </p:txBody>
      </p:sp>
      <p:sp>
        <p:nvSpPr>
          <p:cNvPr id="4" name="Obdélník 3"/>
          <p:cNvSpPr/>
          <p:nvPr/>
        </p:nvSpPr>
        <p:spPr>
          <a:xfrm>
            <a:off x="2500298" y="2071678"/>
            <a:ext cx="622285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1</a:t>
            </a:r>
          </a:p>
          <a:p>
            <a:pPr algn="ctr"/>
            <a:endParaRPr lang="cs-CZ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3571868" y="2714620"/>
            <a:ext cx="62228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2</a:t>
            </a:r>
            <a:endParaRPr lang="cs-CZ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1691680" y="2832225"/>
            <a:ext cx="622285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0</a:t>
            </a:r>
          </a:p>
          <a:p>
            <a:pPr algn="ctr"/>
            <a:endParaRPr lang="cs-CZ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5143503" y="1883624"/>
            <a:ext cx="622285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3</a:t>
            </a:r>
          </a:p>
          <a:p>
            <a:pPr algn="ctr"/>
            <a:endParaRPr lang="cs-CZ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6143636" y="2786058"/>
            <a:ext cx="62228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4</a:t>
            </a:r>
          </a:p>
        </p:txBody>
      </p:sp>
      <p:sp>
        <p:nvSpPr>
          <p:cNvPr id="10" name="Šipka dolů 9"/>
          <p:cNvSpPr/>
          <p:nvPr/>
        </p:nvSpPr>
        <p:spPr>
          <a:xfrm>
            <a:off x="428596" y="4357694"/>
            <a:ext cx="714380" cy="1428760"/>
          </a:xfrm>
          <a:prstGeom prst="downArrow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75000"/>
              </a:schemeClr>
            </a:solidFill>
          </a:ln>
          <a:scene3d>
            <a:camera prst="isometricLeftDown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rtlCol="0" anchor="ctr" anchorCtr="0">
            <a:noAutofit/>
            <a:scene3d>
              <a:camera prst="isometricRightUp">
                <a:rot lat="21546687" lon="19559115" rev="16512635"/>
              </a:camera>
              <a:lightRig rig="threePt" dir="t"/>
            </a:scene3d>
          </a:bodyPr>
          <a:lstStyle/>
          <a:p>
            <a:pPr algn="ctr"/>
            <a:endParaRPr lang="cs-CZ" sz="2300" dirty="0" smtClean="0">
              <a:solidFill>
                <a:schemeClr val="tx1"/>
              </a:solidFill>
            </a:endParaRPr>
          </a:p>
        </p:txBody>
      </p:sp>
      <p:sp>
        <p:nvSpPr>
          <p:cNvPr id="11" name="Šipka dolů 10"/>
          <p:cNvSpPr/>
          <p:nvPr/>
        </p:nvSpPr>
        <p:spPr>
          <a:xfrm>
            <a:off x="7500958" y="4572008"/>
            <a:ext cx="714380" cy="1428760"/>
          </a:xfrm>
          <a:prstGeom prst="downArrow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75000"/>
              </a:schemeClr>
            </a:solidFill>
          </a:ln>
          <a:scene3d>
            <a:camera prst="isometricLeftDown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rtlCol="0" anchor="ctr" anchorCtr="0">
            <a:noAutofit/>
            <a:scene3d>
              <a:camera prst="isometricRightUp">
                <a:rot lat="21546687" lon="19559115" rev="16512635"/>
              </a:camera>
              <a:lightRig rig="threePt" dir="t"/>
            </a:scene3d>
          </a:bodyPr>
          <a:lstStyle/>
          <a:p>
            <a:pPr algn="ctr"/>
            <a:endParaRPr lang="cs-CZ" sz="2300" dirty="0" smtClean="0">
              <a:solidFill>
                <a:schemeClr val="tx1"/>
              </a:solidFill>
            </a:endParaRPr>
          </a:p>
        </p:txBody>
      </p:sp>
      <p:sp>
        <p:nvSpPr>
          <p:cNvPr id="13" name="Obdélník 12"/>
          <p:cNvSpPr/>
          <p:nvPr/>
        </p:nvSpPr>
        <p:spPr>
          <a:xfrm>
            <a:off x="1571604" y="4052035"/>
            <a:ext cx="622285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5</a:t>
            </a:r>
          </a:p>
          <a:p>
            <a:pPr algn="ctr"/>
            <a:endParaRPr lang="cs-CZ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4" name="Obdélník 13"/>
          <p:cNvSpPr/>
          <p:nvPr/>
        </p:nvSpPr>
        <p:spPr>
          <a:xfrm>
            <a:off x="2714611" y="5103674"/>
            <a:ext cx="622285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6</a:t>
            </a:r>
          </a:p>
          <a:p>
            <a:pPr algn="ctr"/>
            <a:endParaRPr lang="cs-CZ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5" name="Obdélník 14"/>
          <p:cNvSpPr/>
          <p:nvPr/>
        </p:nvSpPr>
        <p:spPr>
          <a:xfrm>
            <a:off x="3935641" y="4180344"/>
            <a:ext cx="62228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7</a:t>
            </a:r>
          </a:p>
        </p:txBody>
      </p:sp>
      <p:sp>
        <p:nvSpPr>
          <p:cNvPr id="16" name="Obdélník 15"/>
          <p:cNvSpPr/>
          <p:nvPr/>
        </p:nvSpPr>
        <p:spPr>
          <a:xfrm>
            <a:off x="5254439" y="5247671"/>
            <a:ext cx="622285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8</a:t>
            </a:r>
          </a:p>
          <a:p>
            <a:pPr algn="ctr"/>
            <a:endParaRPr lang="cs-CZ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7" name="Obdélník 16"/>
          <p:cNvSpPr/>
          <p:nvPr/>
        </p:nvSpPr>
        <p:spPr>
          <a:xfrm>
            <a:off x="6269238" y="4052035"/>
            <a:ext cx="622285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9</a:t>
            </a:r>
          </a:p>
          <a:p>
            <a:pPr algn="ctr"/>
            <a:endParaRPr lang="cs-CZ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9" name="Šipka dolů 18"/>
          <p:cNvSpPr/>
          <p:nvPr/>
        </p:nvSpPr>
        <p:spPr>
          <a:xfrm rot="10800000">
            <a:off x="7572396" y="2071678"/>
            <a:ext cx="714380" cy="1428760"/>
          </a:xfrm>
          <a:prstGeom prst="downArrow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75000"/>
              </a:schemeClr>
            </a:solidFill>
          </a:ln>
          <a:scene3d>
            <a:camera prst="isometricLeftDown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rtlCol="0" anchor="ctr" anchorCtr="0">
            <a:noAutofit/>
            <a:scene3d>
              <a:camera prst="isometricRightUp">
                <a:rot lat="21546687" lon="19559115" rev="16512635"/>
              </a:camera>
              <a:lightRig rig="threePt" dir="t"/>
            </a:scene3d>
          </a:bodyPr>
          <a:lstStyle/>
          <a:p>
            <a:pPr algn="ctr"/>
            <a:endParaRPr lang="cs-CZ" sz="2300" dirty="0" smtClean="0">
              <a:solidFill>
                <a:schemeClr val="tx1"/>
              </a:solidFill>
            </a:endParaRPr>
          </a:p>
        </p:txBody>
      </p:sp>
      <p:sp>
        <p:nvSpPr>
          <p:cNvPr id="20" name="Šipka dolů 19"/>
          <p:cNvSpPr/>
          <p:nvPr/>
        </p:nvSpPr>
        <p:spPr>
          <a:xfrm rot="10800000">
            <a:off x="571472" y="2143116"/>
            <a:ext cx="714380" cy="1428760"/>
          </a:xfrm>
          <a:prstGeom prst="downArrow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75000"/>
              </a:schemeClr>
            </a:solidFill>
          </a:ln>
          <a:scene3d>
            <a:camera prst="isometricLeftDown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rtlCol="0" anchor="ctr" anchorCtr="0">
            <a:noAutofit/>
            <a:scene3d>
              <a:camera prst="isometricRightUp">
                <a:rot lat="21546687" lon="19559115" rev="16512635"/>
              </a:camera>
              <a:lightRig rig="threePt" dir="t"/>
            </a:scene3d>
          </a:bodyPr>
          <a:lstStyle/>
          <a:p>
            <a:pPr algn="ctr"/>
            <a:endParaRPr lang="cs-CZ" sz="23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485704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0.33333  E" pathEditMode="relative" ptsTypes="">
                                      <p:cBhvr>
                                        <p:cTn id="6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-0.33333  E" pathEditMode="relative" ptsTypes="">
                                      <p:cBhvr>
                                        <p:cTn id="1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0.33333  E" pathEditMode="relative" ptsTypes="">
                                      <p:cBhvr>
                                        <p:cTn id="14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-0.33333  E" pathEditMode="relative" ptsTypes="">
                                      <p:cBhvr>
                                        <p:cTn id="1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9" grpId="0" animBg="1"/>
      <p:bldP spid="2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1189907" y="1214601"/>
            <a:ext cx="7408333" cy="345069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5000" dirty="0" smtClean="0"/>
              <a:t>			10, 1 9 7 6 5</a:t>
            </a:r>
            <a:endParaRPr lang="cs-CZ" sz="50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dirty="0" smtClean="0"/>
              <a:t>Zaokrouhlování desetinných čísel</a:t>
            </a:r>
            <a:endParaRPr lang="cs-CZ" dirty="0"/>
          </a:p>
        </p:txBody>
      </p:sp>
      <p:sp>
        <p:nvSpPr>
          <p:cNvPr id="4" name="Oválný popisek 3"/>
          <p:cNvSpPr/>
          <p:nvPr/>
        </p:nvSpPr>
        <p:spPr>
          <a:xfrm>
            <a:off x="142844" y="2143116"/>
            <a:ext cx="1643074" cy="1500198"/>
          </a:xfrm>
          <a:prstGeom prst="wedgeEllipseCallout">
            <a:avLst>
              <a:gd name="adj1" fmla="val 164603"/>
              <a:gd name="adj2" fmla="val -47794"/>
            </a:avLst>
          </a:prstGeom>
          <a:solidFill>
            <a:schemeClr val="bg1"/>
          </a:solidFill>
          <a:ln w="63500">
            <a:solidFill>
              <a:schemeClr val="bg2">
                <a:lumMod val="50000"/>
              </a:schemeClr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isometricRightUp">
              <a:rot lat="1318272" lon="83335" rev="14514"/>
            </a:camera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rtlCol="0" anchor="ctr" anchorCtr="0">
            <a:noAutofit/>
          </a:bodyPr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desetiny</a:t>
            </a:r>
          </a:p>
        </p:txBody>
      </p:sp>
      <p:sp>
        <p:nvSpPr>
          <p:cNvPr id="5" name="Oválný popisek 4"/>
          <p:cNvSpPr/>
          <p:nvPr/>
        </p:nvSpPr>
        <p:spPr>
          <a:xfrm>
            <a:off x="1214414" y="3857628"/>
            <a:ext cx="1643074" cy="1500198"/>
          </a:xfrm>
          <a:prstGeom prst="wedgeEllipseCallout">
            <a:avLst>
              <a:gd name="adj1" fmla="val 137440"/>
              <a:gd name="adj2" fmla="val -163168"/>
            </a:avLst>
          </a:prstGeom>
          <a:solidFill>
            <a:schemeClr val="bg1"/>
          </a:solidFill>
          <a:ln w="63500">
            <a:solidFill>
              <a:schemeClr val="bg2">
                <a:lumMod val="50000"/>
              </a:schemeClr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isometricRightUp">
              <a:rot lat="1318272" lon="83335" rev="14514"/>
            </a:camera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rtlCol="0" anchor="ctr" anchorCtr="0">
            <a:noAutofit/>
          </a:bodyPr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setiny</a:t>
            </a:r>
          </a:p>
        </p:txBody>
      </p:sp>
      <p:sp>
        <p:nvSpPr>
          <p:cNvPr id="6" name="Oválný popisek 5"/>
          <p:cNvSpPr/>
          <p:nvPr/>
        </p:nvSpPr>
        <p:spPr>
          <a:xfrm>
            <a:off x="2786050" y="4929198"/>
            <a:ext cx="1643074" cy="1500198"/>
          </a:xfrm>
          <a:prstGeom prst="wedgeEllipseCallout">
            <a:avLst>
              <a:gd name="adj1" fmla="val 79801"/>
              <a:gd name="adj2" fmla="val -229199"/>
            </a:avLst>
          </a:prstGeom>
          <a:solidFill>
            <a:schemeClr val="bg1"/>
          </a:solidFill>
          <a:ln w="63500">
            <a:solidFill>
              <a:schemeClr val="bg2">
                <a:lumMod val="50000"/>
              </a:schemeClr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isometricRightUp">
              <a:rot lat="1318272" lon="83335" rev="14514"/>
            </a:camera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rtlCol="0" anchor="ctr" anchorCtr="0">
            <a:noAutofit/>
          </a:bodyPr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tisíciny</a:t>
            </a:r>
          </a:p>
        </p:txBody>
      </p:sp>
      <p:sp>
        <p:nvSpPr>
          <p:cNvPr id="7" name="Oválný popisek 6"/>
          <p:cNvSpPr/>
          <p:nvPr/>
        </p:nvSpPr>
        <p:spPr>
          <a:xfrm>
            <a:off x="5500694" y="5000636"/>
            <a:ext cx="2714644" cy="1500198"/>
          </a:xfrm>
          <a:prstGeom prst="wedgeEllipseCallout">
            <a:avLst>
              <a:gd name="adj1" fmla="val -46358"/>
              <a:gd name="adj2" fmla="val -235729"/>
            </a:avLst>
          </a:prstGeom>
          <a:solidFill>
            <a:schemeClr val="bg1"/>
          </a:solidFill>
          <a:ln w="63500">
            <a:solidFill>
              <a:schemeClr val="bg2">
                <a:lumMod val="50000"/>
              </a:schemeClr>
            </a:solidFill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  <a:scene3d>
            <a:camera prst="isometricRightUp">
              <a:rot lat="1318272" lon="83335" rev="14514"/>
            </a:camera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rtlCol="0" anchor="ctr" anchorCtr="0">
            <a:noAutofit/>
          </a:bodyPr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desítitisíciny</a:t>
            </a:r>
          </a:p>
        </p:txBody>
      </p:sp>
      <p:sp>
        <p:nvSpPr>
          <p:cNvPr id="8" name="Oválný popisek 7"/>
          <p:cNvSpPr/>
          <p:nvPr/>
        </p:nvSpPr>
        <p:spPr>
          <a:xfrm>
            <a:off x="6715108" y="3143248"/>
            <a:ext cx="2428892" cy="1500198"/>
          </a:xfrm>
          <a:prstGeom prst="wedgeEllipseCallout">
            <a:avLst>
              <a:gd name="adj1" fmla="val -67747"/>
              <a:gd name="adj2" fmla="val -110923"/>
            </a:avLst>
          </a:prstGeom>
          <a:solidFill>
            <a:schemeClr val="bg1"/>
          </a:solidFill>
          <a:ln w="63500">
            <a:solidFill>
              <a:schemeClr val="bg2">
                <a:lumMod val="50000"/>
              </a:schemeClr>
            </a:solidFill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  <a:scene3d>
            <a:camera prst="isometricRightUp">
              <a:rot lat="1318272" lon="83335" rev="14514"/>
            </a:camera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rtlCol="0" anchor="ctr" anchorCtr="0">
            <a:noAutofit/>
          </a:bodyPr>
          <a:lstStyle/>
          <a:p>
            <a:pPr algn="ctr"/>
            <a:r>
              <a:rPr lang="cs-CZ" b="1" dirty="0" err="1" smtClean="0">
                <a:solidFill>
                  <a:schemeClr val="tx1"/>
                </a:solidFill>
              </a:rPr>
              <a:t>statisíciny</a:t>
            </a:r>
            <a:endParaRPr lang="cs-CZ" b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726227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cs-CZ" dirty="0" smtClean="0"/>
              <a:t>Při zaokrouhlování používáme tento znak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dirty="0" smtClean="0"/>
              <a:t>Zaokrouhlování desetinných čísel</a:t>
            </a:r>
            <a:endParaRPr lang="cs-CZ" dirty="0"/>
          </a:p>
        </p:txBody>
      </p:sp>
      <p:sp>
        <p:nvSpPr>
          <p:cNvPr id="4" name="TextovéPole 3"/>
          <p:cNvSpPr txBox="1">
            <a:spLocks noChangeArrowheads="1"/>
          </p:cNvSpPr>
          <p:nvPr/>
        </p:nvSpPr>
        <p:spPr bwMode="auto">
          <a:xfrm>
            <a:off x="1071538" y="2428868"/>
            <a:ext cx="6048375" cy="347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22000" b="1" dirty="0"/>
              <a:t>≐</a:t>
            </a:r>
          </a:p>
        </p:txBody>
      </p:sp>
    </p:spTree>
    <p:extLst>
      <p:ext uri="{BB962C8B-B14F-4D97-AF65-F5344CB8AC3E}">
        <p14:creationId xmlns:p14="http://schemas.microsoft.com/office/powerpoint/2010/main" val="251367385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endParaRPr lang="cs-CZ" sz="3200" dirty="0" smtClean="0">
              <a:latin typeface="Calibri" pitchFamily="34" charset="0"/>
            </a:endParaRPr>
          </a:p>
          <a:p>
            <a:pPr marL="0" indent="0">
              <a:buNone/>
            </a:pPr>
            <a:endParaRPr lang="cs-CZ" sz="3200" dirty="0" smtClean="0">
              <a:latin typeface="Calibri" pitchFamily="34" charset="0"/>
            </a:endParaRP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>
          <a:xfrm>
            <a:off x="3991087" y="6178155"/>
            <a:ext cx="1161826" cy="365125"/>
          </a:xfrm>
        </p:spPr>
        <p:txBody>
          <a:bodyPr/>
          <a:lstStyle/>
          <a:p>
            <a:fld id="{BC5885FD-E9F6-4616-A947-C967941DDDC2}" type="slidenum">
              <a:rPr lang="cs-CZ" smtClean="0"/>
              <a:pPr/>
              <a:t>5</a:t>
            </a:fld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Zaokrouhlování na </a:t>
            </a:r>
            <a:r>
              <a:rPr lang="cs-CZ" dirty="0" smtClean="0"/>
              <a:t>desetiny</a:t>
            </a:r>
            <a:endParaRPr lang="cs-CZ" dirty="0"/>
          </a:p>
        </p:txBody>
      </p:sp>
      <p:sp>
        <p:nvSpPr>
          <p:cNvPr id="6" name="Zástupný symbol pro obsah 1"/>
          <p:cNvSpPr txBox="1">
            <a:spLocks/>
          </p:cNvSpPr>
          <p:nvPr/>
        </p:nvSpPr>
        <p:spPr>
          <a:xfrm>
            <a:off x="179513" y="2492896"/>
            <a:ext cx="8784976" cy="2736304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cs-CZ" dirty="0" smtClean="0">
                <a:latin typeface="Calibri" pitchFamily="34" charset="0"/>
              </a:rPr>
              <a:t>Zaokrouhlit číslo na desetiny znamená: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2400" dirty="0" smtClean="0">
                <a:latin typeface="Calibri" pitchFamily="34" charset="0"/>
              </a:rPr>
              <a:t>vynechat všechny číslice </a:t>
            </a:r>
            <a:r>
              <a:rPr lang="cs-CZ" sz="2400" dirty="0" smtClean="0">
                <a:solidFill>
                  <a:srgbClr val="FF0000"/>
                </a:solidFill>
                <a:latin typeface="Calibri" pitchFamily="34" charset="0"/>
              </a:rPr>
              <a:t>za</a:t>
            </a:r>
            <a:r>
              <a:rPr lang="cs-CZ" sz="2400" dirty="0" smtClean="0">
                <a:latin typeface="Calibri" pitchFamily="34" charset="0"/>
              </a:rPr>
              <a:t> místem </a:t>
            </a:r>
            <a:r>
              <a:rPr lang="cs-CZ" sz="2400" dirty="0">
                <a:solidFill>
                  <a:schemeClr val="accent5">
                    <a:lumMod val="75000"/>
                  </a:schemeClr>
                </a:solidFill>
                <a:latin typeface="Calibri" pitchFamily="34" charset="0"/>
              </a:rPr>
              <a:t>desetin</a:t>
            </a:r>
            <a:endParaRPr lang="cs-CZ" sz="2400" dirty="0">
              <a:latin typeface="Calibri" pitchFamily="34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2400" dirty="0" smtClean="0">
                <a:latin typeface="Calibri" pitchFamily="34" charset="0"/>
              </a:rPr>
              <a:t>číslo na místě </a:t>
            </a:r>
            <a:r>
              <a:rPr lang="cs-CZ" sz="2400" dirty="0" smtClean="0">
                <a:solidFill>
                  <a:schemeClr val="accent5">
                    <a:lumMod val="75000"/>
                  </a:schemeClr>
                </a:solidFill>
                <a:latin typeface="Calibri" pitchFamily="34" charset="0"/>
              </a:rPr>
              <a:t>desetin </a:t>
            </a:r>
            <a:r>
              <a:rPr lang="cs-CZ" sz="2400" dirty="0" smtClean="0">
                <a:latin typeface="Calibri" pitchFamily="34" charset="0"/>
              </a:rPr>
              <a:t>ponechat beze změny, pokud na místě </a:t>
            </a:r>
            <a:r>
              <a:rPr lang="cs-CZ" sz="2400" dirty="0" smtClean="0">
                <a:solidFill>
                  <a:srgbClr val="FF0000"/>
                </a:solidFill>
                <a:latin typeface="Calibri" pitchFamily="34" charset="0"/>
              </a:rPr>
              <a:t>setin</a:t>
            </a:r>
            <a:r>
              <a:rPr lang="cs-CZ" sz="2400" dirty="0" smtClean="0">
                <a:latin typeface="Calibri" pitchFamily="34" charset="0"/>
              </a:rPr>
              <a:t> byla některá z číslic 0, 1, 2, 3, 4 (zaokrouhlování dolů)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2400" dirty="0">
                <a:latin typeface="Calibri" pitchFamily="34" charset="0"/>
              </a:rPr>
              <a:t>číslici na místě </a:t>
            </a:r>
            <a:r>
              <a:rPr lang="cs-CZ" sz="2400" dirty="0">
                <a:solidFill>
                  <a:schemeClr val="accent5">
                    <a:lumMod val="75000"/>
                  </a:schemeClr>
                </a:solidFill>
                <a:latin typeface="Calibri" pitchFamily="34" charset="0"/>
              </a:rPr>
              <a:t>desetin </a:t>
            </a:r>
            <a:r>
              <a:rPr lang="cs-CZ" sz="2400" dirty="0" smtClean="0">
                <a:latin typeface="Calibri" pitchFamily="34" charset="0"/>
              </a:rPr>
              <a:t>zvýšit o 1, </a:t>
            </a:r>
            <a:r>
              <a:rPr lang="cs-CZ" sz="2400" dirty="0">
                <a:latin typeface="Calibri" pitchFamily="34" charset="0"/>
              </a:rPr>
              <a:t>pokud na místě </a:t>
            </a:r>
            <a:r>
              <a:rPr lang="cs-CZ" sz="2400" dirty="0">
                <a:solidFill>
                  <a:srgbClr val="FF0000"/>
                </a:solidFill>
                <a:latin typeface="Calibri" pitchFamily="34" charset="0"/>
              </a:rPr>
              <a:t>setin</a:t>
            </a:r>
            <a:r>
              <a:rPr lang="cs-CZ" sz="2400" dirty="0">
                <a:latin typeface="Calibri" pitchFamily="34" charset="0"/>
              </a:rPr>
              <a:t> byla některá z číslic </a:t>
            </a:r>
            <a:r>
              <a:rPr lang="cs-CZ" sz="2400" dirty="0" smtClean="0">
                <a:latin typeface="Calibri" pitchFamily="34" charset="0"/>
              </a:rPr>
              <a:t>5, 6, 7, 8, 9 </a:t>
            </a:r>
            <a:r>
              <a:rPr lang="cs-CZ" sz="2400" dirty="0">
                <a:latin typeface="Calibri" pitchFamily="34" charset="0"/>
              </a:rPr>
              <a:t>(zaokrouhlování </a:t>
            </a:r>
            <a:r>
              <a:rPr lang="cs-CZ" sz="2400" dirty="0" smtClean="0">
                <a:latin typeface="Calibri" pitchFamily="34" charset="0"/>
              </a:rPr>
              <a:t>nahoru)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 smtClean="0">
                <a:latin typeface="Calibri" pitchFamily="34" charset="0"/>
              </a:rPr>
              <a:t>Př.: zaokrouhlete na </a:t>
            </a:r>
            <a:r>
              <a:rPr lang="cs-CZ" dirty="0">
                <a:latin typeface="Calibri" pitchFamily="34" charset="0"/>
              </a:rPr>
              <a:t>desetiny :</a:t>
            </a:r>
            <a:endParaRPr lang="cs-CZ" dirty="0" smtClean="0">
              <a:latin typeface="Calibri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ovéPole 6"/>
              <p:cNvSpPr txBox="1"/>
              <p:nvPr/>
            </p:nvSpPr>
            <p:spPr>
              <a:xfrm>
                <a:off x="1187624" y="5301208"/>
                <a:ext cx="2592288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sz="3600" dirty="0" smtClean="0">
                    <a:solidFill>
                      <a:schemeClr val="tx2"/>
                    </a:solidFill>
                    <a:latin typeface="Calibri" pitchFamily="34" charset="0"/>
                  </a:rPr>
                  <a:t>512,61 </a:t>
                </a:r>
                <a14:m>
                  <m:oMath xmlns:m="http://schemas.openxmlformats.org/officeDocument/2006/math">
                    <m:acc>
                      <m:accPr>
                        <m:chr m:val="̇"/>
                        <m:ctrlPr>
                          <a:rPr lang="cs-CZ" sz="3600" i="1" smtClean="0">
                            <a:solidFill>
                              <a:schemeClr val="tx2"/>
                            </a:solidFill>
                            <a:latin typeface="Cambria Math"/>
                          </a:rPr>
                        </m:ctrlPr>
                      </m:accPr>
                      <m:e>
                        <m:r>
                          <a:rPr lang="cs-CZ" sz="3600" b="0" i="1" smtClean="0">
                            <a:solidFill>
                              <a:schemeClr val="tx2"/>
                            </a:solidFill>
                            <a:latin typeface="Cambria Math"/>
                          </a:rPr>
                          <m:t>=</m:t>
                        </m:r>
                      </m:e>
                    </m:acc>
                  </m:oMath>
                </a14:m>
                <a:r>
                  <a:rPr lang="cs-CZ" sz="3600" dirty="0" smtClean="0">
                    <a:solidFill>
                      <a:schemeClr val="tx2"/>
                    </a:solidFill>
                    <a:latin typeface="Calibri" pitchFamily="34" charset="0"/>
                  </a:rPr>
                  <a:t> </a:t>
                </a:r>
                <a:endParaRPr lang="cs-CZ" sz="3600" dirty="0">
                  <a:solidFill>
                    <a:schemeClr val="tx2"/>
                  </a:solidFill>
                  <a:latin typeface="Calibri" pitchFamily="34" charset="0"/>
                </a:endParaRPr>
              </a:p>
            </p:txBody>
          </p:sp>
        </mc:Choice>
        <mc:Fallback xmlns="">
          <p:sp>
            <p:nvSpPr>
              <p:cNvPr id="7" name="TextovéPole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87624" y="5301208"/>
                <a:ext cx="2592288" cy="646331"/>
              </a:xfrm>
              <a:prstGeom prst="rect">
                <a:avLst/>
              </a:prstGeom>
              <a:blipFill rotWithShape="1">
                <a:blip r:embed="rId2"/>
                <a:stretch>
                  <a:fillRect l="-7294" t="-14151" b="-34906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0" name="Skupina 9"/>
          <p:cNvGrpSpPr/>
          <p:nvPr/>
        </p:nvGrpSpPr>
        <p:grpSpPr>
          <a:xfrm>
            <a:off x="1193137" y="5301208"/>
            <a:ext cx="3234847" cy="1331142"/>
            <a:chOff x="694594" y="5373216"/>
            <a:chExt cx="3234847" cy="1331142"/>
          </a:xfrm>
        </p:grpSpPr>
        <p:sp>
          <p:nvSpPr>
            <p:cNvPr id="8" name="Čárový popisek 2 7"/>
            <p:cNvSpPr/>
            <p:nvPr/>
          </p:nvSpPr>
          <p:spPr>
            <a:xfrm>
              <a:off x="2273257" y="6077504"/>
              <a:ext cx="1656184" cy="626854"/>
            </a:xfrm>
            <a:prstGeom prst="borderCallout2">
              <a:avLst>
                <a:gd name="adj1" fmla="val 18750"/>
                <a:gd name="adj2" fmla="val -8333"/>
                <a:gd name="adj3" fmla="val 18750"/>
                <a:gd name="adj4" fmla="val -16667"/>
                <a:gd name="adj5" fmla="val -24579"/>
                <a:gd name="adj6" fmla="val -18570"/>
              </a:avLst>
            </a:prstGeom>
            <a:solidFill>
              <a:schemeClr val="bg1"/>
            </a:solidFill>
            <a:ln>
              <a:solidFill>
                <a:srgbClr val="C00000"/>
              </a:solidFill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cs-CZ" sz="2000" dirty="0" smtClean="0">
                  <a:solidFill>
                    <a:srgbClr val="C00000"/>
                  </a:solidFill>
                </a:rPr>
                <a:t>vynecháme</a:t>
              </a:r>
              <a:endParaRPr lang="cs-CZ" sz="2000" dirty="0">
                <a:solidFill>
                  <a:srgbClr val="C00000"/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" name="TextovéPole 8"/>
                <p:cNvSpPr txBox="1"/>
                <p:nvPr/>
              </p:nvSpPr>
              <p:spPr>
                <a:xfrm>
                  <a:off x="694594" y="5373216"/>
                  <a:ext cx="2802799" cy="64633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cs-CZ" sz="3600" dirty="0" smtClean="0">
                      <a:solidFill>
                        <a:schemeClr val="tx2"/>
                      </a:solidFill>
                      <a:latin typeface="Calibri" pitchFamily="34" charset="0"/>
                    </a:rPr>
                    <a:t>512,6</a:t>
                  </a:r>
                  <a:r>
                    <a:rPr lang="cs-CZ" sz="3600" dirty="0" smtClean="0">
                      <a:solidFill>
                        <a:srgbClr val="C00000"/>
                      </a:solidFill>
                      <a:latin typeface="Calibri" pitchFamily="34" charset="0"/>
                    </a:rPr>
                    <a:t>1</a:t>
                  </a:r>
                  <a:r>
                    <a:rPr lang="cs-CZ" sz="3600" dirty="0" smtClean="0">
                      <a:solidFill>
                        <a:schemeClr val="tx2"/>
                      </a:solidFill>
                      <a:latin typeface="Calibri" pitchFamily="34" charset="0"/>
                    </a:rPr>
                    <a:t> </a:t>
                  </a:r>
                  <a14:m>
                    <m:oMath xmlns:m="http://schemas.openxmlformats.org/officeDocument/2006/math">
                      <m:acc>
                        <m:accPr>
                          <m:chr m:val="̇"/>
                          <m:ctrlPr>
                            <a:rPr lang="cs-CZ" sz="3600" i="1" smtClean="0">
                              <a:solidFill>
                                <a:schemeClr val="tx2"/>
                              </a:solidFill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cs-CZ" sz="3600" b="0" i="1" smtClean="0">
                              <a:solidFill>
                                <a:schemeClr val="tx2"/>
                              </a:solidFill>
                              <a:latin typeface="Cambria Math"/>
                            </a:rPr>
                            <m:t>=</m:t>
                          </m:r>
                        </m:e>
                      </m:acc>
                    </m:oMath>
                  </a14:m>
                  <a:r>
                    <a:rPr lang="cs-CZ" sz="3600" dirty="0" smtClean="0">
                      <a:solidFill>
                        <a:schemeClr val="tx2"/>
                      </a:solidFill>
                      <a:latin typeface="Calibri" pitchFamily="34" charset="0"/>
                    </a:rPr>
                    <a:t> </a:t>
                  </a:r>
                  <a:endParaRPr lang="cs-CZ" sz="3600" dirty="0">
                    <a:solidFill>
                      <a:schemeClr val="tx2"/>
                    </a:solidFill>
                    <a:latin typeface="Calibri" pitchFamily="34" charset="0"/>
                  </a:endParaRPr>
                </a:p>
              </p:txBody>
            </p:sp>
          </mc:Choice>
          <mc:Fallback xmlns="">
            <p:sp>
              <p:nvSpPr>
                <p:cNvPr id="9" name="TextovéPole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94594" y="5373216"/>
                  <a:ext cx="2802799" cy="646331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 l="-6739" t="-14151" b="-34906"/>
                  </a:stretch>
                </a:blipFill>
              </p:spPr>
              <p:txBody>
                <a:bodyPr/>
                <a:lstStyle/>
                <a:p>
                  <a:r>
                    <a:rPr lang="cs-CZ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3" name="Skupina 12"/>
          <p:cNvGrpSpPr/>
          <p:nvPr/>
        </p:nvGrpSpPr>
        <p:grpSpPr>
          <a:xfrm>
            <a:off x="323528" y="5301208"/>
            <a:ext cx="3600400" cy="1331143"/>
            <a:chOff x="323528" y="3734885"/>
            <a:chExt cx="3600400" cy="1331143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" name="TextovéPole 10"/>
                <p:cNvSpPr txBox="1"/>
                <p:nvPr/>
              </p:nvSpPr>
              <p:spPr>
                <a:xfrm>
                  <a:off x="1195342" y="3734885"/>
                  <a:ext cx="2728586" cy="64633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cs-CZ" sz="3600" dirty="0" smtClean="0">
                      <a:solidFill>
                        <a:schemeClr val="tx2"/>
                      </a:solidFill>
                      <a:latin typeface="Calibri" pitchFamily="34" charset="0"/>
                    </a:rPr>
                    <a:t>512,</a:t>
                  </a:r>
                  <a:r>
                    <a:rPr lang="cs-CZ" sz="3600" dirty="0" smtClean="0">
                      <a:solidFill>
                        <a:schemeClr val="accent5">
                          <a:lumMod val="75000"/>
                        </a:schemeClr>
                      </a:solidFill>
                      <a:latin typeface="Calibri" pitchFamily="34" charset="0"/>
                    </a:rPr>
                    <a:t>6</a:t>
                  </a:r>
                  <a:r>
                    <a:rPr lang="cs-CZ" sz="3600" dirty="0" smtClean="0">
                      <a:solidFill>
                        <a:srgbClr val="C00000"/>
                      </a:solidFill>
                      <a:latin typeface="Calibri" pitchFamily="34" charset="0"/>
                    </a:rPr>
                    <a:t>1</a:t>
                  </a:r>
                  <a:r>
                    <a:rPr lang="cs-CZ" sz="3600" dirty="0" smtClean="0">
                      <a:solidFill>
                        <a:schemeClr val="tx2"/>
                      </a:solidFill>
                      <a:latin typeface="Calibri" pitchFamily="34" charset="0"/>
                    </a:rPr>
                    <a:t> </a:t>
                  </a:r>
                  <a14:m>
                    <m:oMath xmlns:m="http://schemas.openxmlformats.org/officeDocument/2006/math">
                      <m:acc>
                        <m:accPr>
                          <m:chr m:val="̇"/>
                          <m:ctrlPr>
                            <a:rPr lang="cs-CZ" sz="3600" i="1" smtClean="0">
                              <a:solidFill>
                                <a:schemeClr val="tx2"/>
                              </a:solidFill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cs-CZ" sz="3600" b="0" i="1" smtClean="0">
                              <a:solidFill>
                                <a:schemeClr val="tx2"/>
                              </a:solidFill>
                              <a:latin typeface="Cambria Math"/>
                            </a:rPr>
                            <m:t>=</m:t>
                          </m:r>
                        </m:e>
                      </m:acc>
                    </m:oMath>
                  </a14:m>
                  <a:r>
                    <a:rPr lang="cs-CZ" sz="3600" dirty="0" smtClean="0">
                      <a:solidFill>
                        <a:schemeClr val="tx2"/>
                      </a:solidFill>
                      <a:latin typeface="Calibri" pitchFamily="34" charset="0"/>
                    </a:rPr>
                    <a:t> </a:t>
                  </a:r>
                  <a:endParaRPr lang="cs-CZ" sz="3600" dirty="0">
                    <a:solidFill>
                      <a:schemeClr val="tx2"/>
                    </a:solidFill>
                    <a:latin typeface="Calibri" pitchFamily="34" charset="0"/>
                  </a:endParaRPr>
                </a:p>
              </p:txBody>
            </p:sp>
          </mc:Choice>
          <mc:Fallback xmlns="">
            <p:sp>
              <p:nvSpPr>
                <p:cNvPr id="11" name="TextovéPole 1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195342" y="3734885"/>
                  <a:ext cx="2728586" cy="646331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 l="-6696" t="-14151" b="-34906"/>
                  </a:stretch>
                </a:blipFill>
              </p:spPr>
              <p:txBody>
                <a:bodyPr/>
                <a:lstStyle/>
                <a:p>
                  <a:r>
                    <a:rPr lang="cs-CZ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2" name="Čárový popisek 2 11"/>
            <p:cNvSpPr/>
            <p:nvPr/>
          </p:nvSpPr>
          <p:spPr>
            <a:xfrm>
              <a:off x="323528" y="4439174"/>
              <a:ext cx="1656183" cy="626854"/>
            </a:xfrm>
            <a:prstGeom prst="borderCallout2">
              <a:avLst>
                <a:gd name="adj1" fmla="val 15523"/>
                <a:gd name="adj2" fmla="val 104055"/>
                <a:gd name="adj3" fmla="val 15523"/>
                <a:gd name="adj4" fmla="val 111602"/>
                <a:gd name="adj5" fmla="val -23337"/>
                <a:gd name="adj6" fmla="val 114187"/>
              </a:avLst>
            </a:prstGeom>
            <a:solidFill>
              <a:schemeClr val="bg1"/>
            </a:solidFill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s-CZ" sz="2000" dirty="0" smtClean="0">
                  <a:solidFill>
                    <a:schemeClr val="accent5">
                      <a:lumMod val="75000"/>
                    </a:schemeClr>
                  </a:solidFill>
                </a:rPr>
                <a:t>zaokrouhlíme dolů</a:t>
              </a:r>
              <a:endParaRPr lang="cs-CZ" sz="2000" dirty="0">
                <a:solidFill>
                  <a:schemeClr val="accent5">
                    <a:lumMod val="75000"/>
                  </a:schemeClr>
                </a:solidFill>
              </a:endParaRPr>
            </a:p>
          </p:txBody>
        </p:sp>
      </p:grpSp>
      <p:sp>
        <p:nvSpPr>
          <p:cNvPr id="14" name="TextovéPole 13"/>
          <p:cNvSpPr txBox="1"/>
          <p:nvPr/>
        </p:nvSpPr>
        <p:spPr>
          <a:xfrm>
            <a:off x="3059832" y="5302949"/>
            <a:ext cx="22322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dirty="0" smtClean="0">
                <a:solidFill>
                  <a:schemeClr val="tx2"/>
                </a:solidFill>
                <a:latin typeface="Calibri" pitchFamily="34" charset="0"/>
              </a:rPr>
              <a:t>512,</a:t>
            </a:r>
            <a:r>
              <a:rPr lang="cs-CZ" sz="3600" dirty="0" smtClean="0">
                <a:solidFill>
                  <a:schemeClr val="accent5">
                    <a:lumMod val="75000"/>
                  </a:schemeClr>
                </a:solidFill>
                <a:latin typeface="Calibri" pitchFamily="34" charset="0"/>
              </a:rPr>
              <a:t>6</a:t>
            </a:r>
            <a:endParaRPr lang="cs-CZ" sz="3600" dirty="0">
              <a:solidFill>
                <a:srgbClr val="C00000"/>
              </a:solidFill>
              <a:latin typeface="Calibri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ovéPole 38"/>
              <p:cNvSpPr txBox="1"/>
              <p:nvPr/>
            </p:nvSpPr>
            <p:spPr>
              <a:xfrm>
                <a:off x="5652120" y="5301208"/>
                <a:ext cx="2592288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sz="3600" dirty="0" smtClean="0">
                    <a:solidFill>
                      <a:schemeClr val="tx2"/>
                    </a:solidFill>
                    <a:latin typeface="Calibri" pitchFamily="34" charset="0"/>
                  </a:rPr>
                  <a:t>512,66 </a:t>
                </a:r>
                <a14:m>
                  <m:oMath xmlns:m="http://schemas.openxmlformats.org/officeDocument/2006/math">
                    <m:acc>
                      <m:accPr>
                        <m:chr m:val="̇"/>
                        <m:ctrlPr>
                          <a:rPr lang="cs-CZ" sz="3600" i="1" smtClean="0">
                            <a:solidFill>
                              <a:schemeClr val="tx2"/>
                            </a:solidFill>
                            <a:latin typeface="Cambria Math"/>
                          </a:rPr>
                        </m:ctrlPr>
                      </m:accPr>
                      <m:e>
                        <m:r>
                          <a:rPr lang="cs-CZ" sz="3600" b="0" i="1" smtClean="0">
                            <a:solidFill>
                              <a:schemeClr val="tx2"/>
                            </a:solidFill>
                            <a:latin typeface="Cambria Math"/>
                          </a:rPr>
                          <m:t>=</m:t>
                        </m:r>
                      </m:e>
                    </m:acc>
                  </m:oMath>
                </a14:m>
                <a:r>
                  <a:rPr lang="cs-CZ" sz="3600" dirty="0" smtClean="0">
                    <a:solidFill>
                      <a:schemeClr val="tx2"/>
                    </a:solidFill>
                    <a:latin typeface="Calibri" pitchFamily="34" charset="0"/>
                  </a:rPr>
                  <a:t> </a:t>
                </a:r>
                <a:endParaRPr lang="cs-CZ" sz="3600" dirty="0">
                  <a:solidFill>
                    <a:schemeClr val="tx2"/>
                  </a:solidFill>
                  <a:latin typeface="Calibri" pitchFamily="34" charset="0"/>
                </a:endParaRPr>
              </a:p>
            </p:txBody>
          </p:sp>
        </mc:Choice>
        <mc:Fallback xmlns="">
          <p:sp>
            <p:nvSpPr>
              <p:cNvPr id="39" name="TextovéPole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52120" y="5301208"/>
                <a:ext cx="2592288" cy="646331"/>
              </a:xfrm>
              <a:prstGeom prst="rect">
                <a:avLst/>
              </a:prstGeom>
              <a:blipFill rotWithShape="1">
                <a:blip r:embed="rId5"/>
                <a:stretch>
                  <a:fillRect l="-7059" t="-14151" b="-34906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0" name="Skupina 39"/>
          <p:cNvGrpSpPr/>
          <p:nvPr/>
        </p:nvGrpSpPr>
        <p:grpSpPr>
          <a:xfrm>
            <a:off x="5657633" y="5301208"/>
            <a:ext cx="3234847" cy="1331142"/>
            <a:chOff x="694594" y="5373216"/>
            <a:chExt cx="3234847" cy="1331142"/>
          </a:xfrm>
        </p:grpSpPr>
        <p:sp>
          <p:nvSpPr>
            <p:cNvPr id="41" name="Čárový popisek 2 40"/>
            <p:cNvSpPr/>
            <p:nvPr/>
          </p:nvSpPr>
          <p:spPr>
            <a:xfrm>
              <a:off x="2273257" y="6077504"/>
              <a:ext cx="1656184" cy="626854"/>
            </a:xfrm>
            <a:prstGeom prst="borderCallout2">
              <a:avLst>
                <a:gd name="adj1" fmla="val 18750"/>
                <a:gd name="adj2" fmla="val -8333"/>
                <a:gd name="adj3" fmla="val 18750"/>
                <a:gd name="adj4" fmla="val -16667"/>
                <a:gd name="adj5" fmla="val -24579"/>
                <a:gd name="adj6" fmla="val -18570"/>
              </a:avLst>
            </a:prstGeom>
            <a:solidFill>
              <a:schemeClr val="bg1"/>
            </a:solidFill>
            <a:ln>
              <a:solidFill>
                <a:srgbClr val="C00000"/>
              </a:solidFill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cs-CZ" sz="2000" dirty="0" smtClean="0">
                  <a:solidFill>
                    <a:srgbClr val="C00000"/>
                  </a:solidFill>
                </a:rPr>
                <a:t>vynecháme</a:t>
              </a:r>
              <a:endParaRPr lang="cs-CZ" sz="2000" dirty="0">
                <a:solidFill>
                  <a:srgbClr val="C00000"/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2" name="TextovéPole 41"/>
                <p:cNvSpPr txBox="1"/>
                <p:nvPr/>
              </p:nvSpPr>
              <p:spPr>
                <a:xfrm>
                  <a:off x="694594" y="5373216"/>
                  <a:ext cx="2802799" cy="64633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cs-CZ" sz="3600" dirty="0" smtClean="0">
                      <a:solidFill>
                        <a:schemeClr val="tx2"/>
                      </a:solidFill>
                      <a:latin typeface="Calibri" pitchFamily="34" charset="0"/>
                    </a:rPr>
                    <a:t>512,6</a:t>
                  </a:r>
                  <a:r>
                    <a:rPr lang="cs-CZ" sz="3600" dirty="0" smtClean="0">
                      <a:solidFill>
                        <a:srgbClr val="C00000"/>
                      </a:solidFill>
                      <a:latin typeface="Calibri" pitchFamily="34" charset="0"/>
                    </a:rPr>
                    <a:t>6</a:t>
                  </a:r>
                  <a:r>
                    <a:rPr lang="cs-CZ" sz="3600" dirty="0" smtClean="0">
                      <a:solidFill>
                        <a:schemeClr val="tx2"/>
                      </a:solidFill>
                      <a:latin typeface="Calibri" pitchFamily="34" charset="0"/>
                    </a:rPr>
                    <a:t> </a:t>
                  </a:r>
                  <a14:m>
                    <m:oMath xmlns:m="http://schemas.openxmlformats.org/officeDocument/2006/math">
                      <m:acc>
                        <m:accPr>
                          <m:chr m:val="̇"/>
                          <m:ctrlPr>
                            <a:rPr lang="cs-CZ" sz="3600" i="1" smtClean="0">
                              <a:solidFill>
                                <a:schemeClr val="tx2"/>
                              </a:solidFill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cs-CZ" sz="3600" b="0" i="1" smtClean="0">
                              <a:solidFill>
                                <a:schemeClr val="tx2"/>
                              </a:solidFill>
                              <a:latin typeface="Cambria Math"/>
                            </a:rPr>
                            <m:t>=</m:t>
                          </m:r>
                        </m:e>
                      </m:acc>
                    </m:oMath>
                  </a14:m>
                  <a:r>
                    <a:rPr lang="cs-CZ" sz="3600" dirty="0" smtClean="0">
                      <a:solidFill>
                        <a:schemeClr val="tx2"/>
                      </a:solidFill>
                      <a:latin typeface="Calibri" pitchFamily="34" charset="0"/>
                    </a:rPr>
                    <a:t> </a:t>
                  </a:r>
                  <a:endParaRPr lang="cs-CZ" sz="3600" dirty="0">
                    <a:solidFill>
                      <a:schemeClr val="tx2"/>
                    </a:solidFill>
                    <a:latin typeface="Calibri" pitchFamily="34" charset="0"/>
                  </a:endParaRPr>
                </a:p>
              </p:txBody>
            </p:sp>
          </mc:Choice>
          <mc:Fallback xmlns="">
            <p:sp>
              <p:nvSpPr>
                <p:cNvPr id="42" name="TextovéPole 4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94594" y="5373216"/>
                  <a:ext cx="2802799" cy="646331"/>
                </a:xfrm>
                <a:prstGeom prst="rect">
                  <a:avLst/>
                </a:prstGeom>
                <a:blipFill rotWithShape="1">
                  <a:blip r:embed="rId6"/>
                  <a:stretch>
                    <a:fillRect l="-6522" t="-14151" b="-34906"/>
                  </a:stretch>
                </a:blipFill>
              </p:spPr>
              <p:txBody>
                <a:bodyPr/>
                <a:lstStyle/>
                <a:p>
                  <a:r>
                    <a:rPr lang="cs-CZ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43" name="Skupina 42"/>
          <p:cNvGrpSpPr/>
          <p:nvPr/>
        </p:nvGrpSpPr>
        <p:grpSpPr>
          <a:xfrm>
            <a:off x="4788024" y="5301208"/>
            <a:ext cx="3600400" cy="1331143"/>
            <a:chOff x="323528" y="3734885"/>
            <a:chExt cx="3600400" cy="1331143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4" name="TextovéPole 43"/>
                <p:cNvSpPr txBox="1"/>
                <p:nvPr/>
              </p:nvSpPr>
              <p:spPr>
                <a:xfrm>
                  <a:off x="1195342" y="3734885"/>
                  <a:ext cx="2728586" cy="64633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cs-CZ" sz="3600" dirty="0" smtClean="0">
                      <a:solidFill>
                        <a:schemeClr val="tx2"/>
                      </a:solidFill>
                      <a:latin typeface="Calibri" pitchFamily="34" charset="0"/>
                    </a:rPr>
                    <a:t>512,</a:t>
                  </a:r>
                  <a:r>
                    <a:rPr lang="cs-CZ" sz="3600" dirty="0" smtClean="0">
                      <a:solidFill>
                        <a:schemeClr val="accent5">
                          <a:lumMod val="75000"/>
                        </a:schemeClr>
                      </a:solidFill>
                      <a:latin typeface="Calibri" pitchFamily="34" charset="0"/>
                    </a:rPr>
                    <a:t>6</a:t>
                  </a:r>
                  <a:r>
                    <a:rPr lang="cs-CZ" sz="3600" dirty="0" smtClean="0">
                      <a:solidFill>
                        <a:srgbClr val="C00000"/>
                      </a:solidFill>
                      <a:latin typeface="Calibri" pitchFamily="34" charset="0"/>
                    </a:rPr>
                    <a:t>6</a:t>
                  </a:r>
                  <a:r>
                    <a:rPr lang="cs-CZ" sz="3600" dirty="0" smtClean="0">
                      <a:solidFill>
                        <a:schemeClr val="tx2"/>
                      </a:solidFill>
                      <a:latin typeface="Calibri" pitchFamily="34" charset="0"/>
                    </a:rPr>
                    <a:t> </a:t>
                  </a:r>
                  <a14:m>
                    <m:oMath xmlns:m="http://schemas.openxmlformats.org/officeDocument/2006/math">
                      <m:acc>
                        <m:accPr>
                          <m:chr m:val="̇"/>
                          <m:ctrlPr>
                            <a:rPr lang="cs-CZ" sz="3600" i="1" smtClean="0">
                              <a:solidFill>
                                <a:schemeClr val="tx2"/>
                              </a:solidFill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cs-CZ" sz="3600" b="0" i="1" smtClean="0">
                              <a:solidFill>
                                <a:schemeClr val="tx2"/>
                              </a:solidFill>
                              <a:latin typeface="Cambria Math"/>
                            </a:rPr>
                            <m:t>=</m:t>
                          </m:r>
                        </m:e>
                      </m:acc>
                    </m:oMath>
                  </a14:m>
                  <a:r>
                    <a:rPr lang="cs-CZ" sz="3600" dirty="0" smtClean="0">
                      <a:solidFill>
                        <a:schemeClr val="tx2"/>
                      </a:solidFill>
                      <a:latin typeface="Calibri" pitchFamily="34" charset="0"/>
                    </a:rPr>
                    <a:t> </a:t>
                  </a:r>
                  <a:endParaRPr lang="cs-CZ" sz="3600" dirty="0">
                    <a:solidFill>
                      <a:schemeClr val="tx2"/>
                    </a:solidFill>
                    <a:latin typeface="Calibri" pitchFamily="34" charset="0"/>
                  </a:endParaRPr>
                </a:p>
              </p:txBody>
            </p:sp>
          </mc:Choice>
          <mc:Fallback xmlns="">
            <p:sp>
              <p:nvSpPr>
                <p:cNvPr id="44" name="TextovéPole 4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195342" y="3734885"/>
                  <a:ext cx="2728586" cy="646331"/>
                </a:xfrm>
                <a:prstGeom prst="rect">
                  <a:avLst/>
                </a:prstGeom>
                <a:blipFill rotWithShape="1">
                  <a:blip r:embed="rId7"/>
                  <a:stretch>
                    <a:fillRect l="-6696" t="-14151" b="-34906"/>
                  </a:stretch>
                </a:blipFill>
              </p:spPr>
              <p:txBody>
                <a:bodyPr/>
                <a:lstStyle/>
                <a:p>
                  <a:r>
                    <a:rPr lang="cs-CZ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45" name="Čárový popisek 2 44"/>
            <p:cNvSpPr/>
            <p:nvPr/>
          </p:nvSpPr>
          <p:spPr>
            <a:xfrm>
              <a:off x="323528" y="4439174"/>
              <a:ext cx="1656183" cy="626854"/>
            </a:xfrm>
            <a:prstGeom prst="borderCallout2">
              <a:avLst>
                <a:gd name="adj1" fmla="val 15523"/>
                <a:gd name="adj2" fmla="val 104055"/>
                <a:gd name="adj3" fmla="val 15523"/>
                <a:gd name="adj4" fmla="val 111602"/>
                <a:gd name="adj5" fmla="val -23337"/>
                <a:gd name="adj6" fmla="val 114187"/>
              </a:avLst>
            </a:prstGeom>
            <a:solidFill>
              <a:schemeClr val="bg1"/>
            </a:solidFill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s-CZ" sz="2000" dirty="0" smtClean="0">
                  <a:solidFill>
                    <a:schemeClr val="accent5">
                      <a:lumMod val="75000"/>
                    </a:schemeClr>
                  </a:solidFill>
                </a:rPr>
                <a:t>zaokrouhlíme nahoru</a:t>
              </a:r>
              <a:endParaRPr lang="cs-CZ" sz="2000" dirty="0">
                <a:solidFill>
                  <a:schemeClr val="accent5">
                    <a:lumMod val="75000"/>
                  </a:schemeClr>
                </a:solidFill>
              </a:endParaRPr>
            </a:p>
          </p:txBody>
        </p:sp>
      </p:grpSp>
      <p:sp>
        <p:nvSpPr>
          <p:cNvPr id="46" name="TextovéPole 45"/>
          <p:cNvSpPr txBox="1"/>
          <p:nvPr/>
        </p:nvSpPr>
        <p:spPr>
          <a:xfrm>
            <a:off x="7524328" y="5302949"/>
            <a:ext cx="22322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dirty="0" smtClean="0">
                <a:solidFill>
                  <a:schemeClr val="tx2"/>
                </a:solidFill>
                <a:latin typeface="Calibri" pitchFamily="34" charset="0"/>
              </a:rPr>
              <a:t>512,</a:t>
            </a:r>
            <a:r>
              <a:rPr lang="cs-CZ" sz="3600" dirty="0" smtClean="0">
                <a:solidFill>
                  <a:schemeClr val="accent5">
                    <a:lumMod val="75000"/>
                  </a:schemeClr>
                </a:solidFill>
                <a:latin typeface="Calibri" pitchFamily="34" charset="0"/>
              </a:rPr>
              <a:t>7</a:t>
            </a:r>
            <a:endParaRPr lang="cs-CZ" sz="3600" dirty="0">
              <a:solidFill>
                <a:srgbClr val="C0000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396116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4" grpId="0"/>
      <p:bldP spid="39" grpId="0"/>
      <p:bldP spid="4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990814" y="2492896"/>
            <a:ext cx="7408333" cy="3450696"/>
          </a:xfrm>
        </p:spPr>
        <p:txBody>
          <a:bodyPr>
            <a:normAutofit/>
          </a:bodyPr>
          <a:lstStyle/>
          <a:p>
            <a:pPr>
              <a:buFont typeface="Courier New" pitchFamily="49" charset="0"/>
              <a:buChar char="o"/>
            </a:pPr>
            <a:r>
              <a:rPr lang="cs-CZ" sz="2100" dirty="0" smtClean="0"/>
              <a:t>Při zaokrouhlování desetinných čísel na </a:t>
            </a:r>
            <a:r>
              <a:rPr lang="cs-CZ" sz="2100" u="sng" dirty="0" smtClean="0">
                <a:solidFill>
                  <a:srgbClr val="00B050"/>
                </a:solidFill>
              </a:rPr>
              <a:t>desetiny</a:t>
            </a:r>
            <a:r>
              <a:rPr lang="cs-CZ" sz="2100" dirty="0" smtClean="0"/>
              <a:t>, je důležitý </a:t>
            </a:r>
            <a:r>
              <a:rPr lang="cs-CZ" sz="2100" u="sng" dirty="0" smtClean="0"/>
              <a:t> </a:t>
            </a:r>
            <a:r>
              <a:rPr lang="cs-CZ" sz="2100" u="sng" dirty="0" smtClean="0">
                <a:solidFill>
                  <a:srgbClr val="FF0000"/>
                </a:solidFill>
              </a:rPr>
              <a:t>počet setin</a:t>
            </a:r>
            <a:r>
              <a:rPr lang="cs-CZ" sz="2100" u="sng" dirty="0" smtClean="0"/>
              <a:t>.</a:t>
            </a:r>
          </a:p>
          <a:p>
            <a:pPr lvl="2">
              <a:buNone/>
            </a:pPr>
            <a:r>
              <a:rPr lang="cs-CZ" dirty="0" smtClean="0"/>
              <a:t>			</a:t>
            </a:r>
          </a:p>
          <a:p>
            <a:pPr lvl="2">
              <a:buNone/>
            </a:pPr>
            <a:r>
              <a:rPr lang="cs-CZ" b="1" dirty="0" smtClean="0"/>
              <a:t>9,27 =&gt;	9,</a:t>
            </a:r>
            <a:r>
              <a:rPr lang="cs-CZ" b="1" dirty="0" smtClean="0">
                <a:solidFill>
                  <a:srgbClr val="00B050"/>
                </a:solidFill>
              </a:rPr>
              <a:t>2</a:t>
            </a:r>
            <a:r>
              <a:rPr lang="cs-CZ" b="1" dirty="0" smtClean="0">
                <a:solidFill>
                  <a:srgbClr val="FF0000"/>
                </a:solidFill>
              </a:rPr>
              <a:t>7</a:t>
            </a:r>
            <a:r>
              <a:rPr lang="cs-CZ" sz="2400" b="1" dirty="0" smtClean="0">
                <a:solidFill>
                  <a:srgbClr val="002060"/>
                </a:solidFill>
              </a:rPr>
              <a:t> </a:t>
            </a:r>
            <a:r>
              <a:rPr lang="cs-CZ" sz="2400" b="1" dirty="0" smtClean="0"/>
              <a:t>≐ 9,3</a:t>
            </a:r>
            <a:endParaRPr lang="cs-CZ" b="1" dirty="0" smtClean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395536" y="548680"/>
            <a:ext cx="8229600" cy="1252728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 smtClean="0"/>
              <a:t>Zaokrouhlování desetinných čísel-na </a:t>
            </a:r>
            <a:r>
              <a:rPr lang="cs-CZ" dirty="0" smtClean="0"/>
              <a:t>desetiny </a:t>
            </a:r>
            <a:br>
              <a:rPr lang="cs-CZ" dirty="0" smtClean="0"/>
            </a:br>
            <a:r>
              <a:rPr lang="cs-CZ" dirty="0" smtClean="0">
                <a:solidFill>
                  <a:schemeClr val="tx1"/>
                </a:solidFill>
              </a:rPr>
              <a:t>zápis do sešitu</a:t>
            </a:r>
            <a:endParaRPr lang="cs-CZ" sz="3300" dirty="0">
              <a:solidFill>
                <a:schemeClr val="tx1"/>
              </a:solidFill>
            </a:endParaRPr>
          </a:p>
        </p:txBody>
      </p:sp>
      <p:sp>
        <p:nvSpPr>
          <p:cNvPr id="5" name="Oválný popisek 4"/>
          <p:cNvSpPr/>
          <p:nvPr/>
        </p:nvSpPr>
        <p:spPr>
          <a:xfrm>
            <a:off x="1475656" y="4077072"/>
            <a:ext cx="1643074" cy="1500198"/>
          </a:xfrm>
          <a:prstGeom prst="wedgeEllipseCallout">
            <a:avLst>
              <a:gd name="adj1" fmla="val 47337"/>
              <a:gd name="adj2" fmla="val -52148"/>
            </a:avLst>
          </a:prstGeom>
          <a:solidFill>
            <a:schemeClr val="bg1"/>
          </a:solidFill>
          <a:ln w="63500">
            <a:solidFill>
              <a:schemeClr val="bg2">
                <a:lumMod val="50000"/>
              </a:schemeClr>
            </a:solidFill>
          </a:ln>
          <a:scene3d>
            <a:camera prst="isometricRightUp">
              <a:rot lat="1318272" lon="83335" rev="14514"/>
            </a:camera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rtlCol="0" anchor="ctr" anchorCtr="0">
            <a:noAutofit/>
          </a:bodyPr>
          <a:lstStyle/>
          <a:p>
            <a:pPr algn="ctr"/>
            <a:r>
              <a:rPr lang="cs-CZ" b="1" dirty="0" smtClean="0">
                <a:solidFill>
                  <a:srgbClr val="00B050"/>
                </a:solidFill>
              </a:rPr>
              <a:t>desetiny</a:t>
            </a:r>
          </a:p>
        </p:txBody>
      </p:sp>
      <p:sp>
        <p:nvSpPr>
          <p:cNvPr id="6" name="Oválný popisek 5"/>
          <p:cNvSpPr/>
          <p:nvPr/>
        </p:nvSpPr>
        <p:spPr>
          <a:xfrm>
            <a:off x="3481262" y="4293096"/>
            <a:ext cx="1357322" cy="1500198"/>
          </a:xfrm>
          <a:prstGeom prst="wedgeEllipseCallout">
            <a:avLst>
              <a:gd name="adj1" fmla="val -61735"/>
              <a:gd name="adj2" fmla="val -67387"/>
            </a:avLst>
          </a:pr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  <a:effectLst>
            <a:innerShdw blurRad="63500" dist="50800" dir="18900000">
              <a:prstClr val="black">
                <a:alpha val="50000"/>
              </a:prstClr>
            </a:innerShdw>
          </a:effectLst>
          <a:scene3d>
            <a:camera prst="isometricRightUp">
              <a:rot lat="16094" lon="21292044" rev="21402421"/>
            </a:camera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rtlCol="0" anchor="ctr" anchorCtr="0">
            <a:noAutofit/>
          </a:bodyPr>
          <a:lstStyle/>
          <a:p>
            <a:pPr algn="ctr"/>
            <a:r>
              <a:rPr lang="cs-CZ" b="1" dirty="0" smtClean="0">
                <a:solidFill>
                  <a:srgbClr val="FF0000"/>
                </a:solidFill>
              </a:rPr>
              <a:t>setiny</a:t>
            </a:r>
          </a:p>
        </p:txBody>
      </p:sp>
    </p:spTree>
    <p:extLst>
      <p:ext uri="{BB962C8B-B14F-4D97-AF65-F5344CB8AC3E}">
        <p14:creationId xmlns:p14="http://schemas.microsoft.com/office/powerpoint/2010/main" val="298279329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endParaRPr lang="cs-CZ" sz="3200" dirty="0" smtClean="0">
              <a:latin typeface="Calibri" pitchFamily="34" charset="0"/>
            </a:endParaRPr>
          </a:p>
          <a:p>
            <a:pPr marL="0" indent="0">
              <a:buNone/>
            </a:pPr>
            <a:endParaRPr lang="cs-CZ" sz="3200" dirty="0" smtClean="0">
              <a:latin typeface="Calibri" pitchFamily="34" charset="0"/>
            </a:endParaRP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>
          <a:xfrm>
            <a:off x="3991087" y="6178155"/>
            <a:ext cx="1161826" cy="365125"/>
          </a:xfrm>
        </p:spPr>
        <p:txBody>
          <a:bodyPr/>
          <a:lstStyle/>
          <a:p>
            <a:fld id="{BC5885FD-E9F6-4616-A947-C967941DDDC2}" type="slidenum">
              <a:rPr lang="cs-CZ" smtClean="0"/>
              <a:pPr/>
              <a:t>7</a:t>
            </a:fld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Zaokrouhlování na setiny</a:t>
            </a:r>
            <a:endParaRPr lang="cs-CZ" dirty="0"/>
          </a:p>
        </p:txBody>
      </p:sp>
      <p:sp>
        <p:nvSpPr>
          <p:cNvPr id="6" name="Zástupný symbol pro obsah 1"/>
          <p:cNvSpPr txBox="1">
            <a:spLocks/>
          </p:cNvSpPr>
          <p:nvPr/>
        </p:nvSpPr>
        <p:spPr>
          <a:xfrm>
            <a:off x="179513" y="2492896"/>
            <a:ext cx="8784976" cy="2736304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cs-CZ" dirty="0" smtClean="0">
                <a:latin typeface="Calibri" pitchFamily="34" charset="0"/>
              </a:rPr>
              <a:t>Zaokrouhlit číslo na setiny znamená: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2400" dirty="0" smtClean="0">
                <a:latin typeface="Calibri" pitchFamily="34" charset="0"/>
              </a:rPr>
              <a:t>vynechat všechny číslice </a:t>
            </a:r>
            <a:r>
              <a:rPr lang="cs-CZ" sz="2400" dirty="0" smtClean="0">
                <a:solidFill>
                  <a:srgbClr val="FF0000"/>
                </a:solidFill>
                <a:latin typeface="Calibri" pitchFamily="34" charset="0"/>
              </a:rPr>
              <a:t>za</a:t>
            </a:r>
            <a:r>
              <a:rPr lang="cs-CZ" sz="2400" dirty="0" smtClean="0">
                <a:latin typeface="Calibri" pitchFamily="34" charset="0"/>
              </a:rPr>
              <a:t> místem </a:t>
            </a:r>
            <a:r>
              <a:rPr lang="cs-CZ" sz="2400" dirty="0" smtClean="0">
                <a:solidFill>
                  <a:schemeClr val="accent5">
                    <a:lumMod val="75000"/>
                  </a:schemeClr>
                </a:solidFill>
                <a:latin typeface="Calibri" pitchFamily="34" charset="0"/>
              </a:rPr>
              <a:t>setin</a:t>
            </a:r>
            <a:endParaRPr lang="cs-CZ" sz="2400" dirty="0">
              <a:latin typeface="Calibri" pitchFamily="34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2400" dirty="0" smtClean="0">
                <a:latin typeface="Calibri" pitchFamily="34" charset="0"/>
              </a:rPr>
              <a:t>číslo na místě </a:t>
            </a:r>
            <a:r>
              <a:rPr lang="cs-CZ" sz="2400" dirty="0" smtClean="0">
                <a:solidFill>
                  <a:schemeClr val="accent5">
                    <a:lumMod val="75000"/>
                  </a:schemeClr>
                </a:solidFill>
                <a:latin typeface="Calibri" pitchFamily="34" charset="0"/>
              </a:rPr>
              <a:t>setin </a:t>
            </a:r>
            <a:r>
              <a:rPr lang="cs-CZ" sz="2400" dirty="0" smtClean="0">
                <a:latin typeface="Calibri" pitchFamily="34" charset="0"/>
              </a:rPr>
              <a:t>ponechat beze změny, pokud na místě </a:t>
            </a:r>
            <a:r>
              <a:rPr lang="cs-CZ" sz="2400" dirty="0" smtClean="0">
                <a:solidFill>
                  <a:srgbClr val="FF0000"/>
                </a:solidFill>
                <a:latin typeface="Calibri" pitchFamily="34" charset="0"/>
              </a:rPr>
              <a:t>tisícin </a:t>
            </a:r>
            <a:r>
              <a:rPr lang="cs-CZ" sz="2400" dirty="0" smtClean="0">
                <a:latin typeface="Calibri" pitchFamily="34" charset="0"/>
              </a:rPr>
              <a:t>byla některá z číslic 0, 1, 2, 3, 4 (zaokrouhlování dolů)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2400" dirty="0">
                <a:latin typeface="Calibri" pitchFamily="34" charset="0"/>
              </a:rPr>
              <a:t>číslici na místě </a:t>
            </a:r>
            <a:r>
              <a:rPr lang="cs-CZ" sz="2400" dirty="0" smtClean="0">
                <a:solidFill>
                  <a:schemeClr val="accent5">
                    <a:lumMod val="75000"/>
                  </a:schemeClr>
                </a:solidFill>
                <a:latin typeface="Calibri" pitchFamily="34" charset="0"/>
              </a:rPr>
              <a:t>setin </a:t>
            </a:r>
            <a:r>
              <a:rPr lang="cs-CZ" sz="2400" dirty="0" smtClean="0">
                <a:latin typeface="Calibri" pitchFamily="34" charset="0"/>
              </a:rPr>
              <a:t>zvýšit o 1, </a:t>
            </a:r>
            <a:r>
              <a:rPr lang="cs-CZ" sz="2400" dirty="0">
                <a:latin typeface="Calibri" pitchFamily="34" charset="0"/>
              </a:rPr>
              <a:t>pokud na místě </a:t>
            </a:r>
            <a:r>
              <a:rPr lang="cs-CZ" sz="2400" dirty="0">
                <a:solidFill>
                  <a:srgbClr val="FF0000"/>
                </a:solidFill>
                <a:latin typeface="Calibri" pitchFamily="34" charset="0"/>
              </a:rPr>
              <a:t>tisícin </a:t>
            </a:r>
            <a:r>
              <a:rPr lang="cs-CZ" sz="2400" dirty="0" smtClean="0">
                <a:latin typeface="Calibri" pitchFamily="34" charset="0"/>
              </a:rPr>
              <a:t>byla </a:t>
            </a:r>
            <a:r>
              <a:rPr lang="cs-CZ" sz="2400" dirty="0">
                <a:latin typeface="Calibri" pitchFamily="34" charset="0"/>
              </a:rPr>
              <a:t>některá z číslic </a:t>
            </a:r>
            <a:r>
              <a:rPr lang="cs-CZ" sz="2400" dirty="0" smtClean="0">
                <a:latin typeface="Calibri" pitchFamily="34" charset="0"/>
              </a:rPr>
              <a:t>5, 6, 7, 8, 9 </a:t>
            </a:r>
            <a:r>
              <a:rPr lang="cs-CZ" sz="2400" dirty="0">
                <a:latin typeface="Calibri" pitchFamily="34" charset="0"/>
              </a:rPr>
              <a:t>(zaokrouhlování </a:t>
            </a:r>
            <a:r>
              <a:rPr lang="cs-CZ" sz="2400" dirty="0" smtClean="0">
                <a:latin typeface="Calibri" pitchFamily="34" charset="0"/>
              </a:rPr>
              <a:t>nahoru)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 smtClean="0">
                <a:latin typeface="Calibri" pitchFamily="34" charset="0"/>
              </a:rPr>
              <a:t>Př.: zaokrouhlete na setiny </a:t>
            </a:r>
            <a:r>
              <a:rPr lang="cs-CZ" dirty="0">
                <a:latin typeface="Calibri" pitchFamily="34" charset="0"/>
              </a:rPr>
              <a:t>:</a:t>
            </a:r>
            <a:endParaRPr lang="cs-CZ" dirty="0" smtClean="0">
              <a:latin typeface="Calibri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ovéPole 6"/>
              <p:cNvSpPr txBox="1"/>
              <p:nvPr/>
            </p:nvSpPr>
            <p:spPr>
              <a:xfrm>
                <a:off x="755576" y="5301208"/>
                <a:ext cx="2592288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sz="3600" dirty="0" smtClean="0">
                    <a:solidFill>
                      <a:schemeClr val="tx2"/>
                    </a:solidFill>
                    <a:latin typeface="Calibri" pitchFamily="34" charset="0"/>
                  </a:rPr>
                  <a:t>512,361 5 </a:t>
                </a:r>
                <a14:m>
                  <m:oMath xmlns:m="http://schemas.openxmlformats.org/officeDocument/2006/math">
                    <m:acc>
                      <m:accPr>
                        <m:chr m:val="̇"/>
                        <m:ctrlPr>
                          <a:rPr lang="cs-CZ" sz="3600" i="1" smtClean="0">
                            <a:solidFill>
                              <a:schemeClr val="tx2"/>
                            </a:solidFill>
                            <a:latin typeface="Cambria Math"/>
                          </a:rPr>
                        </m:ctrlPr>
                      </m:accPr>
                      <m:e>
                        <m:r>
                          <a:rPr lang="cs-CZ" sz="3600" b="0" i="1" smtClean="0">
                            <a:solidFill>
                              <a:schemeClr val="tx2"/>
                            </a:solidFill>
                            <a:latin typeface="Cambria Math"/>
                          </a:rPr>
                          <m:t>=</m:t>
                        </m:r>
                      </m:e>
                    </m:acc>
                  </m:oMath>
                </a14:m>
                <a:r>
                  <a:rPr lang="cs-CZ" sz="3600" dirty="0" smtClean="0">
                    <a:solidFill>
                      <a:schemeClr val="tx2"/>
                    </a:solidFill>
                    <a:latin typeface="Calibri" pitchFamily="34" charset="0"/>
                  </a:rPr>
                  <a:t> </a:t>
                </a:r>
                <a:endParaRPr lang="cs-CZ" sz="3600" dirty="0">
                  <a:solidFill>
                    <a:schemeClr val="tx2"/>
                  </a:solidFill>
                  <a:latin typeface="Calibri" pitchFamily="34" charset="0"/>
                </a:endParaRPr>
              </a:p>
            </p:txBody>
          </p:sp>
        </mc:Choice>
        <mc:Fallback xmlns="">
          <p:sp>
            <p:nvSpPr>
              <p:cNvPr id="7" name="TextovéPole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5576" y="5301208"/>
                <a:ext cx="2592288" cy="646331"/>
              </a:xfrm>
              <a:prstGeom prst="rect">
                <a:avLst/>
              </a:prstGeom>
              <a:blipFill rotWithShape="1">
                <a:blip r:embed="rId2"/>
                <a:stretch>
                  <a:fillRect l="-7294" t="-14151" b="-34906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0" name="Skupina 9"/>
          <p:cNvGrpSpPr/>
          <p:nvPr/>
        </p:nvGrpSpPr>
        <p:grpSpPr>
          <a:xfrm>
            <a:off x="761089" y="5301208"/>
            <a:ext cx="3522879" cy="1331142"/>
            <a:chOff x="694594" y="5373216"/>
            <a:chExt cx="3522879" cy="1331142"/>
          </a:xfrm>
        </p:grpSpPr>
        <p:sp>
          <p:nvSpPr>
            <p:cNvPr id="8" name="Čárový popisek 2 7"/>
            <p:cNvSpPr/>
            <p:nvPr/>
          </p:nvSpPr>
          <p:spPr>
            <a:xfrm>
              <a:off x="2561289" y="6077504"/>
              <a:ext cx="1656184" cy="626854"/>
            </a:xfrm>
            <a:prstGeom prst="borderCallout2">
              <a:avLst>
                <a:gd name="adj1" fmla="val 18750"/>
                <a:gd name="adj2" fmla="val -8333"/>
                <a:gd name="adj3" fmla="val 18750"/>
                <a:gd name="adj4" fmla="val -16667"/>
                <a:gd name="adj5" fmla="val -24579"/>
                <a:gd name="adj6" fmla="val -18570"/>
              </a:avLst>
            </a:prstGeom>
            <a:solidFill>
              <a:schemeClr val="bg1"/>
            </a:solidFill>
            <a:ln>
              <a:solidFill>
                <a:srgbClr val="C00000"/>
              </a:solidFill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cs-CZ" sz="2000" dirty="0" smtClean="0">
                  <a:solidFill>
                    <a:srgbClr val="C00000"/>
                  </a:solidFill>
                </a:rPr>
                <a:t>vynecháme</a:t>
              </a:r>
              <a:endParaRPr lang="cs-CZ" sz="2000" dirty="0">
                <a:solidFill>
                  <a:srgbClr val="C00000"/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" name="TextovéPole 8"/>
                <p:cNvSpPr txBox="1"/>
                <p:nvPr/>
              </p:nvSpPr>
              <p:spPr>
                <a:xfrm>
                  <a:off x="694594" y="5373216"/>
                  <a:ext cx="2802799" cy="64633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cs-CZ" sz="3600" dirty="0" smtClean="0">
                      <a:solidFill>
                        <a:schemeClr val="tx2"/>
                      </a:solidFill>
                      <a:latin typeface="Calibri" pitchFamily="34" charset="0"/>
                    </a:rPr>
                    <a:t>512,36</a:t>
                  </a:r>
                  <a:r>
                    <a:rPr lang="cs-CZ" sz="3600" dirty="0" smtClean="0">
                      <a:solidFill>
                        <a:srgbClr val="C00000"/>
                      </a:solidFill>
                      <a:latin typeface="Calibri" pitchFamily="34" charset="0"/>
                    </a:rPr>
                    <a:t>1 5</a:t>
                  </a:r>
                  <a:r>
                    <a:rPr lang="cs-CZ" sz="3600" dirty="0" smtClean="0">
                      <a:solidFill>
                        <a:schemeClr val="tx2"/>
                      </a:solidFill>
                      <a:latin typeface="Calibri" pitchFamily="34" charset="0"/>
                    </a:rPr>
                    <a:t> </a:t>
                  </a:r>
                  <a14:m>
                    <m:oMath xmlns:m="http://schemas.openxmlformats.org/officeDocument/2006/math">
                      <m:acc>
                        <m:accPr>
                          <m:chr m:val="̇"/>
                          <m:ctrlPr>
                            <a:rPr lang="cs-CZ" sz="3600" i="1" smtClean="0">
                              <a:solidFill>
                                <a:schemeClr val="tx2"/>
                              </a:solidFill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cs-CZ" sz="3600" b="0" i="1" smtClean="0">
                              <a:solidFill>
                                <a:schemeClr val="tx2"/>
                              </a:solidFill>
                              <a:latin typeface="Cambria Math"/>
                            </a:rPr>
                            <m:t>=</m:t>
                          </m:r>
                        </m:e>
                      </m:acc>
                    </m:oMath>
                  </a14:m>
                  <a:r>
                    <a:rPr lang="cs-CZ" sz="3600" dirty="0" smtClean="0">
                      <a:solidFill>
                        <a:schemeClr val="tx2"/>
                      </a:solidFill>
                      <a:latin typeface="Calibri" pitchFamily="34" charset="0"/>
                    </a:rPr>
                    <a:t> </a:t>
                  </a:r>
                  <a:endParaRPr lang="cs-CZ" sz="3600" dirty="0">
                    <a:solidFill>
                      <a:schemeClr val="tx2"/>
                    </a:solidFill>
                    <a:latin typeface="Calibri" pitchFamily="34" charset="0"/>
                  </a:endParaRPr>
                </a:p>
              </p:txBody>
            </p:sp>
          </mc:Choice>
          <mc:Fallback xmlns="">
            <p:sp>
              <p:nvSpPr>
                <p:cNvPr id="9" name="TextovéPole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94594" y="5373216"/>
                  <a:ext cx="2802799" cy="646331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 l="-6739" t="-14151" b="-34906"/>
                  </a:stretch>
                </a:blipFill>
              </p:spPr>
              <p:txBody>
                <a:bodyPr/>
                <a:lstStyle/>
                <a:p>
                  <a:r>
                    <a:rPr lang="cs-CZ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3" name="Skupina 12"/>
          <p:cNvGrpSpPr/>
          <p:nvPr/>
        </p:nvGrpSpPr>
        <p:grpSpPr>
          <a:xfrm>
            <a:off x="107504" y="5301208"/>
            <a:ext cx="3384376" cy="1331143"/>
            <a:chOff x="539552" y="3734885"/>
            <a:chExt cx="3384376" cy="1331143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" name="TextovéPole 10"/>
                <p:cNvSpPr txBox="1"/>
                <p:nvPr/>
              </p:nvSpPr>
              <p:spPr>
                <a:xfrm>
                  <a:off x="1195342" y="3734885"/>
                  <a:ext cx="2728586" cy="64633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cs-CZ" sz="3600" dirty="0" smtClean="0">
                      <a:solidFill>
                        <a:schemeClr val="tx2"/>
                      </a:solidFill>
                      <a:latin typeface="Calibri" pitchFamily="34" charset="0"/>
                    </a:rPr>
                    <a:t>512,3</a:t>
                  </a:r>
                  <a:r>
                    <a:rPr lang="cs-CZ" sz="3600" dirty="0" smtClean="0">
                      <a:solidFill>
                        <a:schemeClr val="accent5">
                          <a:lumMod val="75000"/>
                        </a:schemeClr>
                      </a:solidFill>
                      <a:latin typeface="Calibri" pitchFamily="34" charset="0"/>
                    </a:rPr>
                    <a:t>6</a:t>
                  </a:r>
                  <a:r>
                    <a:rPr lang="cs-CZ" sz="3600" dirty="0" smtClean="0">
                      <a:solidFill>
                        <a:srgbClr val="C00000"/>
                      </a:solidFill>
                      <a:latin typeface="Calibri" pitchFamily="34" charset="0"/>
                    </a:rPr>
                    <a:t>1 5</a:t>
                  </a:r>
                  <a:r>
                    <a:rPr lang="cs-CZ" sz="3600" dirty="0" smtClean="0">
                      <a:solidFill>
                        <a:schemeClr val="tx2"/>
                      </a:solidFill>
                      <a:latin typeface="Calibri" pitchFamily="34" charset="0"/>
                    </a:rPr>
                    <a:t> </a:t>
                  </a:r>
                  <a14:m>
                    <m:oMath xmlns:m="http://schemas.openxmlformats.org/officeDocument/2006/math">
                      <m:acc>
                        <m:accPr>
                          <m:chr m:val="̇"/>
                          <m:ctrlPr>
                            <a:rPr lang="cs-CZ" sz="3600" i="1" smtClean="0">
                              <a:solidFill>
                                <a:schemeClr val="tx2"/>
                              </a:solidFill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cs-CZ" sz="3600" b="0" i="1" smtClean="0">
                              <a:solidFill>
                                <a:schemeClr val="tx2"/>
                              </a:solidFill>
                              <a:latin typeface="Cambria Math"/>
                            </a:rPr>
                            <m:t>=</m:t>
                          </m:r>
                        </m:e>
                      </m:acc>
                    </m:oMath>
                  </a14:m>
                  <a:r>
                    <a:rPr lang="cs-CZ" sz="3600" dirty="0" smtClean="0">
                      <a:solidFill>
                        <a:schemeClr val="tx2"/>
                      </a:solidFill>
                      <a:latin typeface="Calibri" pitchFamily="34" charset="0"/>
                    </a:rPr>
                    <a:t> </a:t>
                  </a:r>
                  <a:endParaRPr lang="cs-CZ" sz="3600" dirty="0">
                    <a:solidFill>
                      <a:schemeClr val="tx2"/>
                    </a:solidFill>
                    <a:latin typeface="Calibri" pitchFamily="34" charset="0"/>
                  </a:endParaRPr>
                </a:p>
              </p:txBody>
            </p:sp>
          </mc:Choice>
          <mc:Fallback xmlns="">
            <p:sp>
              <p:nvSpPr>
                <p:cNvPr id="11" name="TextovéPole 1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195342" y="3734885"/>
                  <a:ext cx="2728586" cy="646331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 l="-6696" t="-14151" b="-34906"/>
                  </a:stretch>
                </a:blipFill>
              </p:spPr>
              <p:txBody>
                <a:bodyPr/>
                <a:lstStyle/>
                <a:p>
                  <a:r>
                    <a:rPr lang="cs-CZ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2" name="Čárový popisek 2 11"/>
            <p:cNvSpPr/>
            <p:nvPr/>
          </p:nvSpPr>
          <p:spPr>
            <a:xfrm>
              <a:off x="539552" y="4439174"/>
              <a:ext cx="1656183" cy="626854"/>
            </a:xfrm>
            <a:prstGeom prst="borderCallout2">
              <a:avLst>
                <a:gd name="adj1" fmla="val 15523"/>
                <a:gd name="adj2" fmla="val 104055"/>
                <a:gd name="adj3" fmla="val 15523"/>
                <a:gd name="adj4" fmla="val 111602"/>
                <a:gd name="adj5" fmla="val -23337"/>
                <a:gd name="adj6" fmla="val 114187"/>
              </a:avLst>
            </a:prstGeom>
            <a:solidFill>
              <a:schemeClr val="bg1"/>
            </a:solidFill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s-CZ" sz="2000" dirty="0" smtClean="0">
                  <a:solidFill>
                    <a:schemeClr val="accent5">
                      <a:lumMod val="75000"/>
                    </a:schemeClr>
                  </a:solidFill>
                </a:rPr>
                <a:t>zaokrouhlíme dolů</a:t>
              </a:r>
              <a:endParaRPr lang="cs-CZ" sz="2000" dirty="0">
                <a:solidFill>
                  <a:schemeClr val="accent5">
                    <a:lumMod val="75000"/>
                  </a:schemeClr>
                </a:solidFill>
              </a:endParaRPr>
            </a:p>
          </p:txBody>
        </p:sp>
      </p:grpSp>
      <p:sp>
        <p:nvSpPr>
          <p:cNvPr id="14" name="TextovéPole 13"/>
          <p:cNvSpPr txBox="1"/>
          <p:nvPr/>
        </p:nvSpPr>
        <p:spPr>
          <a:xfrm>
            <a:off x="3131840" y="5302949"/>
            <a:ext cx="16561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dirty="0" smtClean="0">
                <a:solidFill>
                  <a:schemeClr val="tx2"/>
                </a:solidFill>
                <a:latin typeface="Calibri" pitchFamily="34" charset="0"/>
              </a:rPr>
              <a:t>512,3</a:t>
            </a:r>
            <a:r>
              <a:rPr lang="cs-CZ" sz="3600" dirty="0" smtClean="0">
                <a:solidFill>
                  <a:schemeClr val="accent5">
                    <a:lumMod val="75000"/>
                  </a:schemeClr>
                </a:solidFill>
                <a:latin typeface="Calibri" pitchFamily="34" charset="0"/>
              </a:rPr>
              <a:t>6</a:t>
            </a:r>
            <a:endParaRPr lang="cs-CZ" sz="3600" dirty="0">
              <a:solidFill>
                <a:srgbClr val="C00000"/>
              </a:solidFill>
              <a:latin typeface="Calibri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ovéPole 21"/>
              <p:cNvSpPr txBox="1"/>
              <p:nvPr/>
            </p:nvSpPr>
            <p:spPr>
              <a:xfrm>
                <a:off x="5292080" y="5301208"/>
                <a:ext cx="2592288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sz="3600" dirty="0" smtClean="0">
                    <a:solidFill>
                      <a:schemeClr val="tx2"/>
                    </a:solidFill>
                    <a:latin typeface="Calibri" pitchFamily="34" charset="0"/>
                  </a:rPr>
                  <a:t>512,368 5 </a:t>
                </a:r>
                <a14:m>
                  <m:oMath xmlns:m="http://schemas.openxmlformats.org/officeDocument/2006/math">
                    <m:acc>
                      <m:accPr>
                        <m:chr m:val="̇"/>
                        <m:ctrlPr>
                          <a:rPr lang="cs-CZ" sz="3600" i="1" smtClean="0">
                            <a:solidFill>
                              <a:schemeClr val="tx2"/>
                            </a:solidFill>
                            <a:latin typeface="Cambria Math"/>
                          </a:rPr>
                        </m:ctrlPr>
                      </m:accPr>
                      <m:e>
                        <m:r>
                          <a:rPr lang="cs-CZ" sz="3600" b="0" i="1" smtClean="0">
                            <a:solidFill>
                              <a:schemeClr val="tx2"/>
                            </a:solidFill>
                            <a:latin typeface="Cambria Math"/>
                          </a:rPr>
                          <m:t>=</m:t>
                        </m:r>
                      </m:e>
                    </m:acc>
                  </m:oMath>
                </a14:m>
                <a:r>
                  <a:rPr lang="cs-CZ" sz="3600" dirty="0" smtClean="0">
                    <a:solidFill>
                      <a:schemeClr val="tx2"/>
                    </a:solidFill>
                    <a:latin typeface="Calibri" pitchFamily="34" charset="0"/>
                  </a:rPr>
                  <a:t> </a:t>
                </a:r>
                <a:endParaRPr lang="cs-CZ" sz="3600" dirty="0">
                  <a:solidFill>
                    <a:schemeClr val="tx2"/>
                  </a:solidFill>
                  <a:latin typeface="Calibri" pitchFamily="34" charset="0"/>
                </a:endParaRPr>
              </a:p>
            </p:txBody>
          </p:sp>
        </mc:Choice>
        <mc:Fallback xmlns="">
          <p:sp>
            <p:nvSpPr>
              <p:cNvPr id="22" name="TextovéPole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92080" y="5301208"/>
                <a:ext cx="2592288" cy="646331"/>
              </a:xfrm>
              <a:prstGeom prst="rect">
                <a:avLst/>
              </a:prstGeom>
              <a:blipFill rotWithShape="1">
                <a:blip r:embed="rId5"/>
                <a:stretch>
                  <a:fillRect l="-7059" t="-14151" b="-34906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3" name="Skupina 22"/>
          <p:cNvGrpSpPr/>
          <p:nvPr/>
        </p:nvGrpSpPr>
        <p:grpSpPr>
          <a:xfrm>
            <a:off x="5297593" y="5301208"/>
            <a:ext cx="3522879" cy="1331142"/>
            <a:chOff x="694594" y="5373216"/>
            <a:chExt cx="3522879" cy="1331142"/>
          </a:xfrm>
        </p:grpSpPr>
        <p:sp>
          <p:nvSpPr>
            <p:cNvPr id="24" name="Čárový popisek 2 23"/>
            <p:cNvSpPr/>
            <p:nvPr/>
          </p:nvSpPr>
          <p:spPr>
            <a:xfrm>
              <a:off x="2561289" y="6077504"/>
              <a:ext cx="1656184" cy="626854"/>
            </a:xfrm>
            <a:prstGeom prst="borderCallout2">
              <a:avLst>
                <a:gd name="adj1" fmla="val 18750"/>
                <a:gd name="adj2" fmla="val -8333"/>
                <a:gd name="adj3" fmla="val 18750"/>
                <a:gd name="adj4" fmla="val -16667"/>
                <a:gd name="adj5" fmla="val -24579"/>
                <a:gd name="adj6" fmla="val -18570"/>
              </a:avLst>
            </a:prstGeom>
            <a:solidFill>
              <a:schemeClr val="bg1"/>
            </a:solidFill>
            <a:ln>
              <a:solidFill>
                <a:srgbClr val="C00000"/>
              </a:solidFill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cs-CZ" sz="2000" dirty="0" smtClean="0">
                  <a:solidFill>
                    <a:srgbClr val="C00000"/>
                  </a:solidFill>
                </a:rPr>
                <a:t>vynecháme</a:t>
              </a:r>
              <a:endParaRPr lang="cs-CZ" sz="2000" dirty="0">
                <a:solidFill>
                  <a:srgbClr val="C00000"/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5" name="TextovéPole 24"/>
                <p:cNvSpPr txBox="1"/>
                <p:nvPr/>
              </p:nvSpPr>
              <p:spPr>
                <a:xfrm>
                  <a:off x="694594" y="5373216"/>
                  <a:ext cx="2802799" cy="64633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cs-CZ" sz="3600" dirty="0" smtClean="0">
                      <a:solidFill>
                        <a:schemeClr val="tx2"/>
                      </a:solidFill>
                      <a:latin typeface="Calibri" pitchFamily="34" charset="0"/>
                    </a:rPr>
                    <a:t>512,36</a:t>
                  </a:r>
                  <a:r>
                    <a:rPr lang="cs-CZ" sz="3600" dirty="0" smtClean="0">
                      <a:solidFill>
                        <a:srgbClr val="C00000"/>
                      </a:solidFill>
                      <a:latin typeface="Calibri" pitchFamily="34" charset="0"/>
                    </a:rPr>
                    <a:t>8 5</a:t>
                  </a:r>
                  <a:r>
                    <a:rPr lang="cs-CZ" sz="3600" dirty="0" smtClean="0">
                      <a:solidFill>
                        <a:schemeClr val="tx2"/>
                      </a:solidFill>
                      <a:latin typeface="Calibri" pitchFamily="34" charset="0"/>
                    </a:rPr>
                    <a:t> </a:t>
                  </a:r>
                  <a14:m>
                    <m:oMath xmlns:m="http://schemas.openxmlformats.org/officeDocument/2006/math">
                      <m:acc>
                        <m:accPr>
                          <m:chr m:val="̇"/>
                          <m:ctrlPr>
                            <a:rPr lang="cs-CZ" sz="3600" i="1" smtClean="0">
                              <a:solidFill>
                                <a:schemeClr val="tx2"/>
                              </a:solidFill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cs-CZ" sz="3600" b="0" i="1" smtClean="0">
                              <a:solidFill>
                                <a:schemeClr val="tx2"/>
                              </a:solidFill>
                              <a:latin typeface="Cambria Math"/>
                            </a:rPr>
                            <m:t>=</m:t>
                          </m:r>
                        </m:e>
                      </m:acc>
                    </m:oMath>
                  </a14:m>
                  <a:r>
                    <a:rPr lang="cs-CZ" sz="3600" dirty="0" smtClean="0">
                      <a:solidFill>
                        <a:schemeClr val="tx2"/>
                      </a:solidFill>
                      <a:latin typeface="Calibri" pitchFamily="34" charset="0"/>
                    </a:rPr>
                    <a:t> </a:t>
                  </a:r>
                  <a:endParaRPr lang="cs-CZ" sz="3600" dirty="0">
                    <a:solidFill>
                      <a:schemeClr val="tx2"/>
                    </a:solidFill>
                    <a:latin typeface="Calibri" pitchFamily="34" charset="0"/>
                  </a:endParaRPr>
                </a:p>
              </p:txBody>
            </p:sp>
          </mc:Choice>
          <mc:Fallback xmlns="">
            <p:sp>
              <p:nvSpPr>
                <p:cNvPr id="25" name="TextovéPole 2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94594" y="5373216"/>
                  <a:ext cx="2802799" cy="646331"/>
                </a:xfrm>
                <a:prstGeom prst="rect">
                  <a:avLst/>
                </a:prstGeom>
                <a:blipFill rotWithShape="1">
                  <a:blip r:embed="rId6"/>
                  <a:stretch>
                    <a:fillRect l="-6522" t="-14151" b="-34906"/>
                  </a:stretch>
                </a:blipFill>
              </p:spPr>
              <p:txBody>
                <a:bodyPr/>
                <a:lstStyle/>
                <a:p>
                  <a:r>
                    <a:rPr lang="cs-CZ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26" name="Skupina 25"/>
          <p:cNvGrpSpPr/>
          <p:nvPr/>
        </p:nvGrpSpPr>
        <p:grpSpPr>
          <a:xfrm>
            <a:off x="4644008" y="5301208"/>
            <a:ext cx="3384376" cy="1331143"/>
            <a:chOff x="539552" y="3734885"/>
            <a:chExt cx="3384376" cy="1331143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7" name="TextovéPole 26"/>
                <p:cNvSpPr txBox="1"/>
                <p:nvPr/>
              </p:nvSpPr>
              <p:spPr>
                <a:xfrm>
                  <a:off x="1195342" y="3734885"/>
                  <a:ext cx="2728586" cy="64633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cs-CZ" sz="3600" dirty="0" smtClean="0">
                      <a:solidFill>
                        <a:schemeClr val="tx2"/>
                      </a:solidFill>
                      <a:latin typeface="Calibri" pitchFamily="34" charset="0"/>
                    </a:rPr>
                    <a:t>512,3</a:t>
                  </a:r>
                  <a:r>
                    <a:rPr lang="cs-CZ" sz="3600" dirty="0" smtClean="0">
                      <a:solidFill>
                        <a:schemeClr val="accent5">
                          <a:lumMod val="75000"/>
                        </a:schemeClr>
                      </a:solidFill>
                      <a:latin typeface="Calibri" pitchFamily="34" charset="0"/>
                    </a:rPr>
                    <a:t>6</a:t>
                  </a:r>
                  <a:r>
                    <a:rPr lang="cs-CZ" sz="3600" dirty="0" smtClean="0">
                      <a:solidFill>
                        <a:srgbClr val="C00000"/>
                      </a:solidFill>
                      <a:latin typeface="Calibri" pitchFamily="34" charset="0"/>
                    </a:rPr>
                    <a:t>8 5</a:t>
                  </a:r>
                  <a:r>
                    <a:rPr lang="cs-CZ" sz="3600" dirty="0" smtClean="0">
                      <a:solidFill>
                        <a:schemeClr val="tx2"/>
                      </a:solidFill>
                      <a:latin typeface="Calibri" pitchFamily="34" charset="0"/>
                    </a:rPr>
                    <a:t> </a:t>
                  </a:r>
                  <a14:m>
                    <m:oMath xmlns:m="http://schemas.openxmlformats.org/officeDocument/2006/math">
                      <m:acc>
                        <m:accPr>
                          <m:chr m:val="̇"/>
                          <m:ctrlPr>
                            <a:rPr lang="cs-CZ" sz="3600" i="1" smtClean="0">
                              <a:solidFill>
                                <a:schemeClr val="tx2"/>
                              </a:solidFill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cs-CZ" sz="3600" b="0" i="1" smtClean="0">
                              <a:solidFill>
                                <a:schemeClr val="tx2"/>
                              </a:solidFill>
                              <a:latin typeface="Cambria Math"/>
                            </a:rPr>
                            <m:t>=</m:t>
                          </m:r>
                        </m:e>
                      </m:acc>
                    </m:oMath>
                  </a14:m>
                  <a:r>
                    <a:rPr lang="cs-CZ" sz="3600" dirty="0" smtClean="0">
                      <a:solidFill>
                        <a:schemeClr val="tx2"/>
                      </a:solidFill>
                      <a:latin typeface="Calibri" pitchFamily="34" charset="0"/>
                    </a:rPr>
                    <a:t> </a:t>
                  </a:r>
                  <a:endParaRPr lang="cs-CZ" sz="3600" dirty="0">
                    <a:solidFill>
                      <a:schemeClr val="tx2"/>
                    </a:solidFill>
                    <a:latin typeface="Calibri" pitchFamily="34" charset="0"/>
                  </a:endParaRPr>
                </a:p>
              </p:txBody>
            </p:sp>
          </mc:Choice>
          <mc:Fallback xmlns="">
            <p:sp>
              <p:nvSpPr>
                <p:cNvPr id="27" name="TextovéPole 2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195342" y="3734885"/>
                  <a:ext cx="2728586" cy="646331"/>
                </a:xfrm>
                <a:prstGeom prst="rect">
                  <a:avLst/>
                </a:prstGeom>
                <a:blipFill rotWithShape="1">
                  <a:blip r:embed="rId7"/>
                  <a:stretch>
                    <a:fillRect l="-6696" t="-14151" b="-34906"/>
                  </a:stretch>
                </a:blipFill>
              </p:spPr>
              <p:txBody>
                <a:bodyPr/>
                <a:lstStyle/>
                <a:p>
                  <a:r>
                    <a:rPr lang="cs-CZ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8" name="Čárový popisek 2 27"/>
            <p:cNvSpPr/>
            <p:nvPr/>
          </p:nvSpPr>
          <p:spPr>
            <a:xfrm>
              <a:off x="539552" y="4439174"/>
              <a:ext cx="1656183" cy="626854"/>
            </a:xfrm>
            <a:prstGeom prst="borderCallout2">
              <a:avLst>
                <a:gd name="adj1" fmla="val 15523"/>
                <a:gd name="adj2" fmla="val 104055"/>
                <a:gd name="adj3" fmla="val 15523"/>
                <a:gd name="adj4" fmla="val 111602"/>
                <a:gd name="adj5" fmla="val -23337"/>
                <a:gd name="adj6" fmla="val 114187"/>
              </a:avLst>
            </a:prstGeom>
            <a:solidFill>
              <a:schemeClr val="bg1"/>
            </a:solidFill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s-CZ" sz="2000" dirty="0" smtClean="0">
                  <a:solidFill>
                    <a:schemeClr val="accent5">
                      <a:lumMod val="75000"/>
                    </a:schemeClr>
                  </a:solidFill>
                </a:rPr>
                <a:t>zaokrouhlíme nahoru</a:t>
              </a:r>
              <a:endParaRPr lang="cs-CZ" sz="2000" dirty="0">
                <a:solidFill>
                  <a:schemeClr val="accent5">
                    <a:lumMod val="75000"/>
                  </a:schemeClr>
                </a:solidFill>
              </a:endParaRPr>
            </a:p>
          </p:txBody>
        </p:sp>
      </p:grpSp>
      <p:sp>
        <p:nvSpPr>
          <p:cNvPr id="29" name="TextovéPole 28"/>
          <p:cNvSpPr txBox="1"/>
          <p:nvPr/>
        </p:nvSpPr>
        <p:spPr>
          <a:xfrm>
            <a:off x="7668344" y="5302949"/>
            <a:ext cx="16561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dirty="0" smtClean="0">
                <a:solidFill>
                  <a:schemeClr val="tx2"/>
                </a:solidFill>
                <a:latin typeface="Calibri" pitchFamily="34" charset="0"/>
              </a:rPr>
              <a:t>512,3</a:t>
            </a:r>
            <a:r>
              <a:rPr lang="cs-CZ" sz="3600" dirty="0">
                <a:solidFill>
                  <a:schemeClr val="accent5">
                    <a:lumMod val="75000"/>
                  </a:schemeClr>
                </a:solidFill>
                <a:latin typeface="Calibri" pitchFamily="34" charset="0"/>
              </a:rPr>
              <a:t>7</a:t>
            </a:r>
            <a:endParaRPr lang="cs-CZ" sz="3600" dirty="0">
              <a:solidFill>
                <a:srgbClr val="C0000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394967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4" grpId="0"/>
      <p:bldP spid="22" grpId="0"/>
      <p:bldP spid="2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Font typeface="Courier New" pitchFamily="49" charset="0"/>
              <a:buChar char="o"/>
            </a:pPr>
            <a:r>
              <a:rPr lang="cs-CZ" sz="2100" dirty="0" smtClean="0"/>
              <a:t>Při zaokrouhlování desetinných čísel na</a:t>
            </a:r>
            <a:r>
              <a:rPr lang="cs-CZ" sz="2100" dirty="0" smtClean="0">
                <a:solidFill>
                  <a:srgbClr val="00B050"/>
                </a:solidFill>
              </a:rPr>
              <a:t> </a:t>
            </a:r>
            <a:r>
              <a:rPr lang="cs-CZ" sz="2100" u="sng" dirty="0" smtClean="0">
                <a:solidFill>
                  <a:srgbClr val="00B050"/>
                </a:solidFill>
              </a:rPr>
              <a:t>setiny</a:t>
            </a:r>
            <a:r>
              <a:rPr lang="cs-CZ" sz="2100" dirty="0" smtClean="0"/>
              <a:t>, je důležitý </a:t>
            </a:r>
            <a:r>
              <a:rPr lang="cs-CZ" sz="2100" u="sng" dirty="0" smtClean="0"/>
              <a:t>počet </a:t>
            </a:r>
            <a:r>
              <a:rPr lang="cs-CZ" sz="2100" u="sng" dirty="0" smtClean="0">
                <a:solidFill>
                  <a:srgbClr val="FF0000"/>
                </a:solidFill>
              </a:rPr>
              <a:t>tisícin</a:t>
            </a:r>
            <a:r>
              <a:rPr lang="cs-CZ" sz="2100" dirty="0" smtClean="0"/>
              <a:t>.</a:t>
            </a:r>
            <a:endParaRPr lang="cs-CZ" sz="2100" u="sng" dirty="0" smtClean="0"/>
          </a:p>
          <a:p>
            <a:pPr lvl="2">
              <a:buNone/>
            </a:pPr>
            <a:r>
              <a:rPr lang="cs-CZ" dirty="0" smtClean="0"/>
              <a:t>			</a:t>
            </a:r>
          </a:p>
          <a:p>
            <a:pPr lvl="2">
              <a:buNone/>
            </a:pPr>
            <a:r>
              <a:rPr lang="cs-CZ" b="1" dirty="0" smtClean="0"/>
              <a:t>10,091=&gt;10,0</a:t>
            </a:r>
            <a:r>
              <a:rPr lang="cs-CZ" b="1" dirty="0" smtClean="0">
                <a:solidFill>
                  <a:srgbClr val="00B050"/>
                </a:solidFill>
              </a:rPr>
              <a:t>9</a:t>
            </a:r>
            <a:r>
              <a:rPr lang="cs-CZ" b="1" dirty="0" smtClean="0">
                <a:solidFill>
                  <a:srgbClr val="FF0000"/>
                </a:solidFill>
              </a:rPr>
              <a:t>1</a:t>
            </a:r>
            <a:r>
              <a:rPr lang="cs-CZ" sz="2400" b="1" dirty="0" smtClean="0">
                <a:solidFill>
                  <a:srgbClr val="002060"/>
                </a:solidFill>
              </a:rPr>
              <a:t> </a:t>
            </a:r>
            <a:r>
              <a:rPr lang="cs-CZ" sz="2400" b="1" dirty="0" smtClean="0"/>
              <a:t>≐ 10,09</a:t>
            </a:r>
            <a:endParaRPr lang="cs-CZ" b="1" dirty="0" smtClean="0"/>
          </a:p>
          <a:p>
            <a:pPr lvl="7">
              <a:buNone/>
            </a:pPr>
            <a:endParaRPr lang="cs-CZ" sz="2000" b="1" dirty="0" smtClean="0"/>
          </a:p>
          <a:p>
            <a:endParaRPr lang="cs-CZ" sz="20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252728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 smtClean="0"/>
              <a:t>Zaokrouhlování desetinných čísel-na </a:t>
            </a:r>
            <a:r>
              <a:rPr lang="cs-CZ" dirty="0" smtClean="0"/>
              <a:t>setiny</a:t>
            </a:r>
            <a:br>
              <a:rPr lang="cs-CZ" dirty="0" smtClean="0"/>
            </a:br>
            <a:r>
              <a:rPr lang="cs-CZ" dirty="0" smtClean="0">
                <a:solidFill>
                  <a:schemeClr val="tx1"/>
                </a:solidFill>
              </a:rPr>
              <a:t>zápis do sešitu</a:t>
            </a:r>
            <a:endParaRPr lang="cs-CZ" sz="3300" dirty="0">
              <a:solidFill>
                <a:schemeClr val="tx1"/>
              </a:solidFill>
            </a:endParaRPr>
          </a:p>
        </p:txBody>
      </p:sp>
      <p:sp>
        <p:nvSpPr>
          <p:cNvPr id="4" name="Oválný popisek 3"/>
          <p:cNvSpPr/>
          <p:nvPr/>
        </p:nvSpPr>
        <p:spPr>
          <a:xfrm>
            <a:off x="827584" y="4365104"/>
            <a:ext cx="1643074" cy="1500198"/>
          </a:xfrm>
          <a:prstGeom prst="wedgeEllipseCallout">
            <a:avLst>
              <a:gd name="adj1" fmla="val 67875"/>
              <a:gd name="adj2" fmla="val -60855"/>
            </a:avLst>
          </a:prstGeom>
          <a:solidFill>
            <a:schemeClr val="bg1"/>
          </a:solidFill>
          <a:ln w="63500">
            <a:solidFill>
              <a:schemeClr val="bg2">
                <a:lumMod val="50000"/>
              </a:schemeClr>
            </a:solidFill>
          </a:ln>
          <a:scene3d>
            <a:camera prst="isometricRightUp">
              <a:rot lat="1318272" lon="83335" rev="14514"/>
            </a:camera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rtlCol="0" anchor="ctr" anchorCtr="0">
            <a:noAutofit/>
          </a:bodyPr>
          <a:lstStyle/>
          <a:p>
            <a:pPr algn="ctr"/>
            <a:r>
              <a:rPr lang="cs-CZ" b="1" dirty="0" smtClean="0">
                <a:solidFill>
                  <a:srgbClr val="00B050"/>
                </a:solidFill>
              </a:rPr>
              <a:t>setiny</a:t>
            </a:r>
          </a:p>
        </p:txBody>
      </p:sp>
      <p:sp>
        <p:nvSpPr>
          <p:cNvPr id="5" name="Oválný popisek 4"/>
          <p:cNvSpPr/>
          <p:nvPr/>
        </p:nvSpPr>
        <p:spPr>
          <a:xfrm>
            <a:off x="2693671" y="4437112"/>
            <a:ext cx="1643074" cy="1500198"/>
          </a:xfrm>
          <a:prstGeom prst="wedgeEllipseCallout">
            <a:avLst>
              <a:gd name="adj1" fmla="val -27528"/>
              <a:gd name="adj2" fmla="val -67386"/>
            </a:avLst>
          </a:prstGeom>
          <a:solidFill>
            <a:schemeClr val="bg1"/>
          </a:solidFill>
          <a:ln w="63500">
            <a:solidFill>
              <a:schemeClr val="bg2">
                <a:lumMod val="50000"/>
              </a:schemeClr>
            </a:solidFill>
          </a:ln>
          <a:scene3d>
            <a:camera prst="isometricRightUp">
              <a:rot lat="1318272" lon="83335" rev="14514"/>
            </a:camera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rtlCol="0" anchor="ctr" anchorCtr="0">
            <a:noAutofit/>
          </a:bodyPr>
          <a:lstStyle/>
          <a:p>
            <a:pPr algn="ctr"/>
            <a:r>
              <a:rPr lang="cs-CZ" b="1" dirty="0" smtClean="0">
                <a:solidFill>
                  <a:srgbClr val="FF0000"/>
                </a:solidFill>
              </a:rPr>
              <a:t>tisíciny</a:t>
            </a:r>
          </a:p>
        </p:txBody>
      </p:sp>
    </p:spTree>
    <p:extLst>
      <p:ext uri="{BB962C8B-B14F-4D97-AF65-F5344CB8AC3E}">
        <p14:creationId xmlns:p14="http://schemas.microsoft.com/office/powerpoint/2010/main" val="387816661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endParaRPr lang="cs-CZ" sz="3200" dirty="0" smtClean="0">
              <a:latin typeface="Calibri" pitchFamily="34" charset="0"/>
            </a:endParaRPr>
          </a:p>
          <a:p>
            <a:pPr marL="0" indent="0">
              <a:buNone/>
            </a:pPr>
            <a:endParaRPr lang="cs-CZ" sz="3200" dirty="0" smtClean="0">
              <a:latin typeface="Calibri" pitchFamily="34" charset="0"/>
            </a:endParaRP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>
          <a:xfrm>
            <a:off x="3991087" y="6178155"/>
            <a:ext cx="1161826" cy="365125"/>
          </a:xfrm>
        </p:spPr>
        <p:txBody>
          <a:bodyPr/>
          <a:lstStyle/>
          <a:p>
            <a:fld id="{BC5885FD-E9F6-4616-A947-C967941DDDC2}" type="slidenum">
              <a:rPr lang="cs-CZ" smtClean="0"/>
              <a:pPr/>
              <a:t>9</a:t>
            </a:fld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Zaokrouhlování na tisíciny</a:t>
            </a:r>
            <a:endParaRPr lang="cs-CZ" dirty="0"/>
          </a:p>
        </p:txBody>
      </p:sp>
      <p:sp>
        <p:nvSpPr>
          <p:cNvPr id="6" name="Zástupný symbol pro obsah 1"/>
          <p:cNvSpPr txBox="1">
            <a:spLocks/>
          </p:cNvSpPr>
          <p:nvPr/>
        </p:nvSpPr>
        <p:spPr>
          <a:xfrm>
            <a:off x="179513" y="2492896"/>
            <a:ext cx="8784976" cy="273630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cs-CZ" dirty="0" smtClean="0">
                <a:latin typeface="Calibri" pitchFamily="34" charset="0"/>
              </a:rPr>
              <a:t>Zaokrouhlit číslo na tisíciny znamená: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2400" dirty="0" smtClean="0">
                <a:latin typeface="Calibri" pitchFamily="34" charset="0"/>
              </a:rPr>
              <a:t>vynechat všechny číslice </a:t>
            </a:r>
            <a:r>
              <a:rPr lang="cs-CZ" sz="2400" dirty="0" smtClean="0">
                <a:solidFill>
                  <a:srgbClr val="FF0000"/>
                </a:solidFill>
                <a:latin typeface="Calibri" pitchFamily="34" charset="0"/>
              </a:rPr>
              <a:t>za</a:t>
            </a:r>
            <a:r>
              <a:rPr lang="cs-CZ" sz="2400" dirty="0" smtClean="0">
                <a:latin typeface="Calibri" pitchFamily="34" charset="0"/>
              </a:rPr>
              <a:t> místem </a:t>
            </a:r>
            <a:r>
              <a:rPr lang="cs-CZ" sz="2400" dirty="0" smtClean="0">
                <a:solidFill>
                  <a:schemeClr val="accent5">
                    <a:lumMod val="75000"/>
                  </a:schemeClr>
                </a:solidFill>
                <a:latin typeface="Calibri" pitchFamily="34" charset="0"/>
              </a:rPr>
              <a:t>tisícin</a:t>
            </a:r>
            <a:endParaRPr lang="cs-CZ" sz="2400" dirty="0">
              <a:latin typeface="Calibri" pitchFamily="34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2400" dirty="0" smtClean="0">
                <a:latin typeface="Calibri" pitchFamily="34" charset="0"/>
              </a:rPr>
              <a:t>číslo na místě </a:t>
            </a:r>
            <a:r>
              <a:rPr lang="cs-CZ" sz="2400" dirty="0">
                <a:solidFill>
                  <a:schemeClr val="accent5">
                    <a:lumMod val="75000"/>
                  </a:schemeClr>
                </a:solidFill>
                <a:latin typeface="Calibri" pitchFamily="34" charset="0"/>
              </a:rPr>
              <a:t>tisícin </a:t>
            </a:r>
            <a:r>
              <a:rPr lang="cs-CZ" sz="2400" dirty="0" smtClean="0">
                <a:latin typeface="Calibri" pitchFamily="34" charset="0"/>
              </a:rPr>
              <a:t>ponechat beze změny, pokud na místě </a:t>
            </a:r>
            <a:r>
              <a:rPr lang="cs-CZ" sz="2400" dirty="0" err="1" smtClean="0">
                <a:solidFill>
                  <a:srgbClr val="FF0000"/>
                </a:solidFill>
                <a:latin typeface="Calibri" pitchFamily="34" charset="0"/>
              </a:rPr>
              <a:t>desetitisícin</a:t>
            </a:r>
            <a:r>
              <a:rPr lang="cs-CZ" sz="2400" dirty="0" smtClean="0">
                <a:solidFill>
                  <a:srgbClr val="FF0000"/>
                </a:solidFill>
                <a:latin typeface="Calibri" pitchFamily="34" charset="0"/>
              </a:rPr>
              <a:t> </a:t>
            </a:r>
            <a:r>
              <a:rPr lang="cs-CZ" sz="2400" dirty="0" smtClean="0">
                <a:latin typeface="Calibri" pitchFamily="34" charset="0"/>
              </a:rPr>
              <a:t>byla některá z číslic 0, 1, 2, 3, 4 (zaokrouhlování dolů)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2400" dirty="0">
                <a:latin typeface="Calibri" pitchFamily="34" charset="0"/>
              </a:rPr>
              <a:t>číslici na místě </a:t>
            </a:r>
            <a:r>
              <a:rPr lang="cs-CZ" sz="2400" dirty="0">
                <a:solidFill>
                  <a:schemeClr val="accent5">
                    <a:lumMod val="75000"/>
                  </a:schemeClr>
                </a:solidFill>
                <a:latin typeface="Calibri" pitchFamily="34" charset="0"/>
              </a:rPr>
              <a:t>tisícin </a:t>
            </a:r>
            <a:r>
              <a:rPr lang="cs-CZ" sz="2400" dirty="0" smtClean="0">
                <a:latin typeface="Calibri" pitchFamily="34" charset="0"/>
              </a:rPr>
              <a:t>zvýšit o 1, </a:t>
            </a:r>
            <a:r>
              <a:rPr lang="cs-CZ" sz="2400" dirty="0">
                <a:latin typeface="Calibri" pitchFamily="34" charset="0"/>
              </a:rPr>
              <a:t>pokud na místě </a:t>
            </a:r>
            <a:r>
              <a:rPr lang="cs-CZ" sz="2400" dirty="0" err="1">
                <a:solidFill>
                  <a:srgbClr val="FF0000"/>
                </a:solidFill>
                <a:latin typeface="Calibri" pitchFamily="34" charset="0"/>
              </a:rPr>
              <a:t>desetitisícin</a:t>
            </a:r>
            <a:r>
              <a:rPr lang="cs-CZ" sz="2400" dirty="0">
                <a:solidFill>
                  <a:srgbClr val="FF0000"/>
                </a:solidFill>
                <a:latin typeface="Calibri" pitchFamily="34" charset="0"/>
              </a:rPr>
              <a:t> </a:t>
            </a:r>
            <a:r>
              <a:rPr lang="cs-CZ" sz="2400" dirty="0" smtClean="0">
                <a:latin typeface="Calibri" pitchFamily="34" charset="0"/>
              </a:rPr>
              <a:t>byla </a:t>
            </a:r>
            <a:r>
              <a:rPr lang="cs-CZ" sz="2400" dirty="0">
                <a:latin typeface="Calibri" pitchFamily="34" charset="0"/>
              </a:rPr>
              <a:t>některá z číslic </a:t>
            </a:r>
            <a:r>
              <a:rPr lang="cs-CZ" sz="2400" dirty="0" smtClean="0">
                <a:latin typeface="Calibri" pitchFamily="34" charset="0"/>
              </a:rPr>
              <a:t>5, 6, 7, 8, 9 </a:t>
            </a:r>
            <a:r>
              <a:rPr lang="cs-CZ" sz="2400" dirty="0">
                <a:latin typeface="Calibri" pitchFamily="34" charset="0"/>
              </a:rPr>
              <a:t>(zaokrouhlování </a:t>
            </a:r>
            <a:r>
              <a:rPr lang="cs-CZ" sz="2400" dirty="0" smtClean="0">
                <a:latin typeface="Calibri" pitchFamily="34" charset="0"/>
              </a:rPr>
              <a:t>nahoru)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 smtClean="0">
                <a:latin typeface="Calibri" pitchFamily="34" charset="0"/>
              </a:rPr>
              <a:t>Př.: zaokrouhlete na </a:t>
            </a:r>
            <a:r>
              <a:rPr lang="cs-CZ" dirty="0">
                <a:latin typeface="Calibri" pitchFamily="34" charset="0"/>
              </a:rPr>
              <a:t>tisíciny </a:t>
            </a:r>
            <a:r>
              <a:rPr lang="cs-CZ" dirty="0" smtClean="0">
                <a:latin typeface="Calibri" pitchFamily="34" charset="0"/>
              </a:rPr>
              <a:t>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ovéPole 6"/>
              <p:cNvSpPr txBox="1"/>
              <p:nvPr/>
            </p:nvSpPr>
            <p:spPr>
              <a:xfrm>
                <a:off x="971600" y="5301208"/>
                <a:ext cx="2592288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sz="3600" dirty="0" smtClean="0">
                    <a:solidFill>
                      <a:schemeClr val="tx2"/>
                    </a:solidFill>
                    <a:latin typeface="Calibri" pitchFamily="34" charset="0"/>
                  </a:rPr>
                  <a:t>2,936 27 </a:t>
                </a:r>
                <a14:m>
                  <m:oMath xmlns:m="http://schemas.openxmlformats.org/officeDocument/2006/math">
                    <m:acc>
                      <m:accPr>
                        <m:chr m:val="̇"/>
                        <m:ctrlPr>
                          <a:rPr lang="cs-CZ" sz="3600" i="1" smtClean="0">
                            <a:solidFill>
                              <a:schemeClr val="tx2"/>
                            </a:solidFill>
                            <a:latin typeface="Cambria Math"/>
                          </a:rPr>
                        </m:ctrlPr>
                      </m:accPr>
                      <m:e>
                        <m:r>
                          <a:rPr lang="cs-CZ" sz="3600" b="0" i="1" smtClean="0">
                            <a:solidFill>
                              <a:schemeClr val="tx2"/>
                            </a:solidFill>
                            <a:latin typeface="Cambria Math"/>
                          </a:rPr>
                          <m:t>=</m:t>
                        </m:r>
                      </m:e>
                    </m:acc>
                  </m:oMath>
                </a14:m>
                <a:r>
                  <a:rPr lang="cs-CZ" sz="3600" dirty="0" smtClean="0">
                    <a:solidFill>
                      <a:schemeClr val="tx2"/>
                    </a:solidFill>
                    <a:latin typeface="Calibri" pitchFamily="34" charset="0"/>
                  </a:rPr>
                  <a:t> </a:t>
                </a:r>
                <a:endParaRPr lang="cs-CZ" sz="3600" dirty="0">
                  <a:solidFill>
                    <a:schemeClr val="tx2"/>
                  </a:solidFill>
                  <a:latin typeface="Calibri" pitchFamily="34" charset="0"/>
                </a:endParaRPr>
              </a:p>
            </p:txBody>
          </p:sp>
        </mc:Choice>
        <mc:Fallback xmlns="">
          <p:sp>
            <p:nvSpPr>
              <p:cNvPr id="7" name="TextovéPole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1600" y="5301208"/>
                <a:ext cx="2592288" cy="646331"/>
              </a:xfrm>
              <a:prstGeom prst="rect">
                <a:avLst/>
              </a:prstGeom>
              <a:blipFill rotWithShape="1">
                <a:blip r:embed="rId2"/>
                <a:stretch>
                  <a:fillRect l="-7042" t="-14151" b="-34906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0" name="Skupina 9"/>
          <p:cNvGrpSpPr/>
          <p:nvPr/>
        </p:nvGrpSpPr>
        <p:grpSpPr>
          <a:xfrm>
            <a:off x="971600" y="5302949"/>
            <a:ext cx="3384376" cy="1329401"/>
            <a:chOff x="689081" y="5374957"/>
            <a:chExt cx="3384376" cy="1329401"/>
          </a:xfrm>
        </p:grpSpPr>
        <p:sp>
          <p:nvSpPr>
            <p:cNvPr id="8" name="Čárový popisek 2 7"/>
            <p:cNvSpPr/>
            <p:nvPr/>
          </p:nvSpPr>
          <p:spPr>
            <a:xfrm>
              <a:off x="2417273" y="6077504"/>
              <a:ext cx="1656184" cy="626854"/>
            </a:xfrm>
            <a:prstGeom prst="borderCallout2">
              <a:avLst>
                <a:gd name="adj1" fmla="val 18750"/>
                <a:gd name="adj2" fmla="val -8333"/>
                <a:gd name="adj3" fmla="val 18750"/>
                <a:gd name="adj4" fmla="val -16667"/>
                <a:gd name="adj5" fmla="val -24579"/>
                <a:gd name="adj6" fmla="val -18570"/>
              </a:avLst>
            </a:prstGeom>
            <a:solidFill>
              <a:schemeClr val="bg1"/>
            </a:solidFill>
            <a:ln>
              <a:solidFill>
                <a:srgbClr val="C00000"/>
              </a:solidFill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cs-CZ" sz="2000" dirty="0" smtClean="0">
                  <a:solidFill>
                    <a:srgbClr val="C00000"/>
                  </a:solidFill>
                </a:rPr>
                <a:t>vynecháme</a:t>
              </a:r>
              <a:endParaRPr lang="cs-CZ" sz="2000" dirty="0">
                <a:solidFill>
                  <a:srgbClr val="C00000"/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" name="TextovéPole 8"/>
                <p:cNvSpPr txBox="1"/>
                <p:nvPr/>
              </p:nvSpPr>
              <p:spPr>
                <a:xfrm>
                  <a:off x="689081" y="5374957"/>
                  <a:ext cx="2802799" cy="64633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cs-CZ" sz="3600" dirty="0" smtClean="0">
                      <a:solidFill>
                        <a:schemeClr val="tx2"/>
                      </a:solidFill>
                      <a:latin typeface="Calibri" pitchFamily="34" charset="0"/>
                    </a:rPr>
                    <a:t>2,936 </a:t>
                  </a:r>
                  <a:r>
                    <a:rPr lang="cs-CZ" sz="3600" dirty="0" smtClean="0">
                      <a:solidFill>
                        <a:srgbClr val="C00000"/>
                      </a:solidFill>
                      <a:latin typeface="Calibri" pitchFamily="34" charset="0"/>
                    </a:rPr>
                    <a:t>27</a:t>
                  </a:r>
                  <a:r>
                    <a:rPr lang="cs-CZ" sz="3600" dirty="0" smtClean="0">
                      <a:solidFill>
                        <a:schemeClr val="tx2"/>
                      </a:solidFill>
                      <a:latin typeface="Calibri" pitchFamily="34" charset="0"/>
                    </a:rPr>
                    <a:t> </a:t>
                  </a:r>
                  <a14:m>
                    <m:oMath xmlns:m="http://schemas.openxmlformats.org/officeDocument/2006/math">
                      <m:acc>
                        <m:accPr>
                          <m:chr m:val="̇"/>
                          <m:ctrlPr>
                            <a:rPr lang="cs-CZ" sz="3600" i="1" smtClean="0">
                              <a:solidFill>
                                <a:schemeClr val="tx2"/>
                              </a:solidFill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cs-CZ" sz="3600" b="0" i="1" smtClean="0">
                              <a:solidFill>
                                <a:schemeClr val="tx2"/>
                              </a:solidFill>
                              <a:latin typeface="Cambria Math"/>
                            </a:rPr>
                            <m:t>=</m:t>
                          </m:r>
                        </m:e>
                      </m:acc>
                    </m:oMath>
                  </a14:m>
                  <a:r>
                    <a:rPr lang="cs-CZ" sz="3600" dirty="0" smtClean="0">
                      <a:solidFill>
                        <a:schemeClr val="tx2"/>
                      </a:solidFill>
                      <a:latin typeface="Calibri" pitchFamily="34" charset="0"/>
                    </a:rPr>
                    <a:t> </a:t>
                  </a:r>
                  <a:endParaRPr lang="cs-CZ" sz="3600" dirty="0">
                    <a:solidFill>
                      <a:schemeClr val="tx2"/>
                    </a:solidFill>
                    <a:latin typeface="Calibri" pitchFamily="34" charset="0"/>
                  </a:endParaRPr>
                </a:p>
              </p:txBody>
            </p:sp>
          </mc:Choice>
          <mc:Fallback xmlns="">
            <p:sp>
              <p:nvSpPr>
                <p:cNvPr id="9" name="TextovéPole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89081" y="5374957"/>
                  <a:ext cx="2802799" cy="646331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 l="-6522" t="-14151" b="-34906"/>
                  </a:stretch>
                </a:blipFill>
              </p:spPr>
              <p:txBody>
                <a:bodyPr/>
                <a:lstStyle/>
                <a:p>
                  <a:r>
                    <a:rPr lang="cs-CZ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3" name="Skupina 12"/>
          <p:cNvGrpSpPr/>
          <p:nvPr/>
        </p:nvGrpSpPr>
        <p:grpSpPr>
          <a:xfrm>
            <a:off x="107504" y="5301207"/>
            <a:ext cx="3592682" cy="1331144"/>
            <a:chOff x="323528" y="3734884"/>
            <a:chExt cx="3592682" cy="1331144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" name="TextovéPole 10"/>
                <p:cNvSpPr txBox="1"/>
                <p:nvPr/>
              </p:nvSpPr>
              <p:spPr>
                <a:xfrm>
                  <a:off x="1187624" y="3734884"/>
                  <a:ext cx="2728586" cy="64633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cs-CZ" sz="3600" dirty="0" smtClean="0">
                      <a:solidFill>
                        <a:schemeClr val="tx2"/>
                      </a:solidFill>
                      <a:latin typeface="Calibri" pitchFamily="34" charset="0"/>
                    </a:rPr>
                    <a:t>2,93</a:t>
                  </a:r>
                  <a:r>
                    <a:rPr lang="cs-CZ" sz="3600" dirty="0" smtClean="0">
                      <a:solidFill>
                        <a:schemeClr val="accent5">
                          <a:lumMod val="75000"/>
                        </a:schemeClr>
                      </a:solidFill>
                      <a:latin typeface="Calibri" pitchFamily="34" charset="0"/>
                    </a:rPr>
                    <a:t>6 </a:t>
                  </a:r>
                  <a:r>
                    <a:rPr lang="cs-CZ" sz="3600" dirty="0" smtClean="0">
                      <a:solidFill>
                        <a:srgbClr val="C00000"/>
                      </a:solidFill>
                      <a:latin typeface="Calibri" pitchFamily="34" charset="0"/>
                    </a:rPr>
                    <a:t>27</a:t>
                  </a:r>
                  <a:r>
                    <a:rPr lang="cs-CZ" sz="3600" dirty="0" smtClean="0">
                      <a:solidFill>
                        <a:schemeClr val="tx2"/>
                      </a:solidFill>
                      <a:latin typeface="Calibri" pitchFamily="34" charset="0"/>
                    </a:rPr>
                    <a:t> </a:t>
                  </a:r>
                  <a14:m>
                    <m:oMath xmlns:m="http://schemas.openxmlformats.org/officeDocument/2006/math">
                      <m:acc>
                        <m:accPr>
                          <m:chr m:val="̇"/>
                          <m:ctrlPr>
                            <a:rPr lang="cs-CZ" sz="3600" i="1" smtClean="0">
                              <a:solidFill>
                                <a:schemeClr val="tx2"/>
                              </a:solidFill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cs-CZ" sz="3600" b="0" i="1" smtClean="0">
                              <a:solidFill>
                                <a:schemeClr val="tx2"/>
                              </a:solidFill>
                              <a:latin typeface="Cambria Math"/>
                            </a:rPr>
                            <m:t>=</m:t>
                          </m:r>
                        </m:e>
                      </m:acc>
                    </m:oMath>
                  </a14:m>
                  <a:r>
                    <a:rPr lang="cs-CZ" sz="3600" dirty="0" smtClean="0">
                      <a:solidFill>
                        <a:schemeClr val="tx2"/>
                      </a:solidFill>
                      <a:latin typeface="Calibri" pitchFamily="34" charset="0"/>
                    </a:rPr>
                    <a:t> </a:t>
                  </a:r>
                  <a:endParaRPr lang="cs-CZ" sz="3600" dirty="0">
                    <a:solidFill>
                      <a:schemeClr val="tx2"/>
                    </a:solidFill>
                    <a:latin typeface="Calibri" pitchFamily="34" charset="0"/>
                  </a:endParaRPr>
                </a:p>
              </p:txBody>
            </p:sp>
          </mc:Choice>
          <mc:Fallback xmlns="">
            <p:sp>
              <p:nvSpPr>
                <p:cNvPr id="11" name="TextovéPole 1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187624" y="3734884"/>
                  <a:ext cx="2728586" cy="646331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 l="-6696" t="-14151" b="-34906"/>
                  </a:stretch>
                </a:blipFill>
              </p:spPr>
              <p:txBody>
                <a:bodyPr/>
                <a:lstStyle/>
                <a:p>
                  <a:r>
                    <a:rPr lang="cs-CZ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2" name="Čárový popisek 2 11"/>
            <p:cNvSpPr/>
            <p:nvPr/>
          </p:nvSpPr>
          <p:spPr>
            <a:xfrm>
              <a:off x="323528" y="4439174"/>
              <a:ext cx="1656183" cy="626854"/>
            </a:xfrm>
            <a:prstGeom prst="borderCallout2">
              <a:avLst>
                <a:gd name="adj1" fmla="val 15523"/>
                <a:gd name="adj2" fmla="val 104055"/>
                <a:gd name="adj3" fmla="val 15523"/>
                <a:gd name="adj4" fmla="val 111602"/>
                <a:gd name="adj5" fmla="val -23337"/>
                <a:gd name="adj6" fmla="val 114187"/>
              </a:avLst>
            </a:prstGeom>
            <a:solidFill>
              <a:schemeClr val="bg1"/>
            </a:solidFill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s-CZ" sz="2000" dirty="0" smtClean="0">
                  <a:solidFill>
                    <a:schemeClr val="accent5">
                      <a:lumMod val="75000"/>
                    </a:schemeClr>
                  </a:solidFill>
                </a:rPr>
                <a:t>zaokrouhlíme dolů</a:t>
              </a:r>
              <a:endParaRPr lang="cs-CZ" sz="2000" dirty="0">
                <a:solidFill>
                  <a:schemeClr val="accent5">
                    <a:lumMod val="75000"/>
                  </a:schemeClr>
                </a:solidFill>
              </a:endParaRPr>
            </a:p>
          </p:txBody>
        </p:sp>
      </p:grpSp>
      <p:sp>
        <p:nvSpPr>
          <p:cNvPr id="14" name="TextovéPole 13"/>
          <p:cNvSpPr txBox="1"/>
          <p:nvPr/>
        </p:nvSpPr>
        <p:spPr>
          <a:xfrm>
            <a:off x="3203848" y="5302949"/>
            <a:ext cx="16561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dirty="0" smtClean="0">
                <a:solidFill>
                  <a:schemeClr val="tx2"/>
                </a:solidFill>
                <a:latin typeface="Calibri" pitchFamily="34" charset="0"/>
              </a:rPr>
              <a:t>2,93</a:t>
            </a:r>
            <a:r>
              <a:rPr lang="cs-CZ" sz="3600" dirty="0" smtClean="0">
                <a:solidFill>
                  <a:schemeClr val="accent5">
                    <a:lumMod val="75000"/>
                  </a:schemeClr>
                </a:solidFill>
                <a:latin typeface="Calibri" pitchFamily="34" charset="0"/>
              </a:rPr>
              <a:t>6</a:t>
            </a:r>
            <a:endParaRPr lang="cs-CZ" sz="3600" dirty="0">
              <a:solidFill>
                <a:srgbClr val="C00000"/>
              </a:solidFill>
              <a:latin typeface="Calibri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ovéPole 29"/>
              <p:cNvSpPr txBox="1"/>
              <p:nvPr/>
            </p:nvSpPr>
            <p:spPr>
              <a:xfrm>
                <a:off x="5580112" y="5301209"/>
                <a:ext cx="2592288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sz="3600" dirty="0" smtClean="0">
                    <a:solidFill>
                      <a:schemeClr val="tx2"/>
                    </a:solidFill>
                    <a:latin typeface="Calibri" pitchFamily="34" charset="0"/>
                  </a:rPr>
                  <a:t>2,936 97 </a:t>
                </a:r>
                <a14:m>
                  <m:oMath xmlns:m="http://schemas.openxmlformats.org/officeDocument/2006/math">
                    <m:acc>
                      <m:accPr>
                        <m:chr m:val="̇"/>
                        <m:ctrlPr>
                          <a:rPr lang="cs-CZ" sz="3600" i="1" smtClean="0">
                            <a:solidFill>
                              <a:schemeClr val="tx2"/>
                            </a:solidFill>
                            <a:latin typeface="Cambria Math"/>
                          </a:rPr>
                        </m:ctrlPr>
                      </m:accPr>
                      <m:e>
                        <m:r>
                          <a:rPr lang="cs-CZ" sz="3600" b="0" i="1" smtClean="0">
                            <a:solidFill>
                              <a:schemeClr val="tx2"/>
                            </a:solidFill>
                            <a:latin typeface="Cambria Math"/>
                          </a:rPr>
                          <m:t>=</m:t>
                        </m:r>
                      </m:e>
                    </m:acc>
                  </m:oMath>
                </a14:m>
                <a:r>
                  <a:rPr lang="cs-CZ" sz="3600" dirty="0" smtClean="0">
                    <a:solidFill>
                      <a:schemeClr val="tx2"/>
                    </a:solidFill>
                    <a:latin typeface="Calibri" pitchFamily="34" charset="0"/>
                  </a:rPr>
                  <a:t> </a:t>
                </a:r>
                <a:endParaRPr lang="cs-CZ" sz="3600" dirty="0">
                  <a:solidFill>
                    <a:schemeClr val="tx2"/>
                  </a:solidFill>
                  <a:latin typeface="Calibri" pitchFamily="34" charset="0"/>
                </a:endParaRPr>
              </a:p>
            </p:txBody>
          </p:sp>
        </mc:Choice>
        <mc:Fallback xmlns="">
          <p:sp>
            <p:nvSpPr>
              <p:cNvPr id="30" name="TextovéPole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80112" y="5301209"/>
                <a:ext cx="2592288" cy="646331"/>
              </a:xfrm>
              <a:prstGeom prst="rect">
                <a:avLst/>
              </a:prstGeom>
              <a:blipFill rotWithShape="1">
                <a:blip r:embed="rId5"/>
                <a:stretch>
                  <a:fillRect l="-7042" t="-14151" b="-34906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1" name="Skupina 30"/>
          <p:cNvGrpSpPr/>
          <p:nvPr/>
        </p:nvGrpSpPr>
        <p:grpSpPr>
          <a:xfrm>
            <a:off x="5580112" y="5302950"/>
            <a:ext cx="3384376" cy="1329401"/>
            <a:chOff x="689081" y="5374957"/>
            <a:chExt cx="3384376" cy="1329401"/>
          </a:xfrm>
        </p:grpSpPr>
        <p:sp>
          <p:nvSpPr>
            <p:cNvPr id="32" name="Čárový popisek 2 31"/>
            <p:cNvSpPr/>
            <p:nvPr/>
          </p:nvSpPr>
          <p:spPr>
            <a:xfrm>
              <a:off x="2417273" y="6077504"/>
              <a:ext cx="1656184" cy="626854"/>
            </a:xfrm>
            <a:prstGeom prst="borderCallout2">
              <a:avLst>
                <a:gd name="adj1" fmla="val 18750"/>
                <a:gd name="adj2" fmla="val -8333"/>
                <a:gd name="adj3" fmla="val 18750"/>
                <a:gd name="adj4" fmla="val -16667"/>
                <a:gd name="adj5" fmla="val -24579"/>
                <a:gd name="adj6" fmla="val -18570"/>
              </a:avLst>
            </a:prstGeom>
            <a:solidFill>
              <a:schemeClr val="bg1"/>
            </a:solidFill>
            <a:ln>
              <a:solidFill>
                <a:srgbClr val="C00000"/>
              </a:solidFill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cs-CZ" sz="2000" dirty="0" smtClean="0">
                  <a:solidFill>
                    <a:srgbClr val="C00000"/>
                  </a:solidFill>
                </a:rPr>
                <a:t>vynecháme</a:t>
              </a:r>
              <a:endParaRPr lang="cs-CZ" sz="2000" dirty="0">
                <a:solidFill>
                  <a:srgbClr val="C00000"/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3" name="TextovéPole 32"/>
                <p:cNvSpPr txBox="1"/>
                <p:nvPr/>
              </p:nvSpPr>
              <p:spPr>
                <a:xfrm>
                  <a:off x="689081" y="5374957"/>
                  <a:ext cx="2802799" cy="64633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cs-CZ" sz="3600" dirty="0" smtClean="0">
                      <a:solidFill>
                        <a:schemeClr val="tx2"/>
                      </a:solidFill>
                      <a:latin typeface="Calibri" pitchFamily="34" charset="0"/>
                    </a:rPr>
                    <a:t>2,936 </a:t>
                  </a:r>
                  <a:r>
                    <a:rPr lang="cs-CZ" sz="3600" dirty="0" smtClean="0">
                      <a:solidFill>
                        <a:srgbClr val="C00000"/>
                      </a:solidFill>
                      <a:latin typeface="Calibri" pitchFamily="34" charset="0"/>
                    </a:rPr>
                    <a:t>97</a:t>
                  </a:r>
                  <a:r>
                    <a:rPr lang="cs-CZ" sz="3600" dirty="0" smtClean="0">
                      <a:solidFill>
                        <a:schemeClr val="tx2"/>
                      </a:solidFill>
                      <a:latin typeface="Calibri" pitchFamily="34" charset="0"/>
                    </a:rPr>
                    <a:t> </a:t>
                  </a:r>
                  <a14:m>
                    <m:oMath xmlns:m="http://schemas.openxmlformats.org/officeDocument/2006/math">
                      <m:acc>
                        <m:accPr>
                          <m:chr m:val="̇"/>
                          <m:ctrlPr>
                            <a:rPr lang="cs-CZ" sz="3600" i="1" smtClean="0">
                              <a:solidFill>
                                <a:schemeClr val="tx2"/>
                              </a:solidFill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cs-CZ" sz="3600" b="0" i="1" smtClean="0">
                              <a:solidFill>
                                <a:schemeClr val="tx2"/>
                              </a:solidFill>
                              <a:latin typeface="Cambria Math"/>
                            </a:rPr>
                            <m:t>=</m:t>
                          </m:r>
                        </m:e>
                      </m:acc>
                    </m:oMath>
                  </a14:m>
                  <a:r>
                    <a:rPr lang="cs-CZ" sz="3600" dirty="0" smtClean="0">
                      <a:solidFill>
                        <a:schemeClr val="tx2"/>
                      </a:solidFill>
                      <a:latin typeface="Calibri" pitchFamily="34" charset="0"/>
                    </a:rPr>
                    <a:t> </a:t>
                  </a:r>
                  <a:endParaRPr lang="cs-CZ" sz="3600" dirty="0">
                    <a:solidFill>
                      <a:schemeClr val="tx2"/>
                    </a:solidFill>
                    <a:latin typeface="Calibri" pitchFamily="34" charset="0"/>
                  </a:endParaRPr>
                </a:p>
              </p:txBody>
            </p:sp>
          </mc:Choice>
          <mc:Fallback xmlns="">
            <p:sp>
              <p:nvSpPr>
                <p:cNvPr id="33" name="TextovéPole 3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89081" y="5374957"/>
                  <a:ext cx="2802799" cy="646331"/>
                </a:xfrm>
                <a:prstGeom prst="rect">
                  <a:avLst/>
                </a:prstGeom>
                <a:blipFill rotWithShape="1">
                  <a:blip r:embed="rId6"/>
                  <a:stretch>
                    <a:fillRect l="-6522" t="-14151" b="-34906"/>
                  </a:stretch>
                </a:blipFill>
              </p:spPr>
              <p:txBody>
                <a:bodyPr/>
                <a:lstStyle/>
                <a:p>
                  <a:r>
                    <a:rPr lang="cs-CZ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4" name="Skupina 33"/>
          <p:cNvGrpSpPr/>
          <p:nvPr/>
        </p:nvGrpSpPr>
        <p:grpSpPr>
          <a:xfrm>
            <a:off x="4716016" y="5301208"/>
            <a:ext cx="3592682" cy="1331144"/>
            <a:chOff x="323528" y="3734884"/>
            <a:chExt cx="3592682" cy="1331144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5" name="TextovéPole 34"/>
                <p:cNvSpPr txBox="1"/>
                <p:nvPr/>
              </p:nvSpPr>
              <p:spPr>
                <a:xfrm>
                  <a:off x="1187624" y="3734884"/>
                  <a:ext cx="2728586" cy="64633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cs-CZ" sz="3600" dirty="0" smtClean="0">
                      <a:solidFill>
                        <a:schemeClr val="tx2"/>
                      </a:solidFill>
                      <a:latin typeface="Calibri" pitchFamily="34" charset="0"/>
                    </a:rPr>
                    <a:t>2,93</a:t>
                  </a:r>
                  <a:r>
                    <a:rPr lang="cs-CZ" sz="3600" dirty="0" smtClean="0">
                      <a:solidFill>
                        <a:schemeClr val="accent5">
                          <a:lumMod val="75000"/>
                        </a:schemeClr>
                      </a:solidFill>
                      <a:latin typeface="Calibri" pitchFamily="34" charset="0"/>
                    </a:rPr>
                    <a:t>6 </a:t>
                  </a:r>
                  <a:r>
                    <a:rPr lang="cs-CZ" sz="3600" dirty="0" smtClean="0">
                      <a:solidFill>
                        <a:srgbClr val="C00000"/>
                      </a:solidFill>
                      <a:latin typeface="Calibri" pitchFamily="34" charset="0"/>
                    </a:rPr>
                    <a:t>97</a:t>
                  </a:r>
                  <a:r>
                    <a:rPr lang="cs-CZ" sz="3600" dirty="0" smtClean="0">
                      <a:solidFill>
                        <a:schemeClr val="tx2"/>
                      </a:solidFill>
                      <a:latin typeface="Calibri" pitchFamily="34" charset="0"/>
                    </a:rPr>
                    <a:t> </a:t>
                  </a:r>
                  <a14:m>
                    <m:oMath xmlns:m="http://schemas.openxmlformats.org/officeDocument/2006/math">
                      <m:acc>
                        <m:accPr>
                          <m:chr m:val="̇"/>
                          <m:ctrlPr>
                            <a:rPr lang="cs-CZ" sz="3600" i="1" smtClean="0">
                              <a:solidFill>
                                <a:schemeClr val="tx2"/>
                              </a:solidFill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cs-CZ" sz="3600" b="0" i="1" smtClean="0">
                              <a:solidFill>
                                <a:schemeClr val="tx2"/>
                              </a:solidFill>
                              <a:latin typeface="Cambria Math"/>
                            </a:rPr>
                            <m:t>=</m:t>
                          </m:r>
                        </m:e>
                      </m:acc>
                    </m:oMath>
                  </a14:m>
                  <a:r>
                    <a:rPr lang="cs-CZ" sz="3600" dirty="0" smtClean="0">
                      <a:solidFill>
                        <a:schemeClr val="tx2"/>
                      </a:solidFill>
                      <a:latin typeface="Calibri" pitchFamily="34" charset="0"/>
                    </a:rPr>
                    <a:t> </a:t>
                  </a:r>
                  <a:endParaRPr lang="cs-CZ" sz="3600" dirty="0">
                    <a:solidFill>
                      <a:schemeClr val="tx2"/>
                    </a:solidFill>
                    <a:latin typeface="Calibri" pitchFamily="34" charset="0"/>
                  </a:endParaRPr>
                </a:p>
              </p:txBody>
            </p:sp>
          </mc:Choice>
          <mc:Fallback xmlns="">
            <p:sp>
              <p:nvSpPr>
                <p:cNvPr id="35" name="TextovéPole 3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187624" y="3734884"/>
                  <a:ext cx="2728586" cy="646331"/>
                </a:xfrm>
                <a:prstGeom prst="rect">
                  <a:avLst/>
                </a:prstGeom>
                <a:blipFill rotWithShape="1">
                  <a:blip r:embed="rId7"/>
                  <a:stretch>
                    <a:fillRect l="-6696" t="-14151" b="-34906"/>
                  </a:stretch>
                </a:blipFill>
              </p:spPr>
              <p:txBody>
                <a:bodyPr/>
                <a:lstStyle/>
                <a:p>
                  <a:r>
                    <a:rPr lang="cs-CZ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36" name="Čárový popisek 2 35"/>
            <p:cNvSpPr/>
            <p:nvPr/>
          </p:nvSpPr>
          <p:spPr>
            <a:xfrm>
              <a:off x="323528" y="4439174"/>
              <a:ext cx="1656183" cy="626854"/>
            </a:xfrm>
            <a:prstGeom prst="borderCallout2">
              <a:avLst>
                <a:gd name="adj1" fmla="val 15523"/>
                <a:gd name="adj2" fmla="val 104055"/>
                <a:gd name="adj3" fmla="val 15523"/>
                <a:gd name="adj4" fmla="val 111602"/>
                <a:gd name="adj5" fmla="val -23337"/>
                <a:gd name="adj6" fmla="val 114187"/>
              </a:avLst>
            </a:prstGeom>
            <a:solidFill>
              <a:schemeClr val="bg1"/>
            </a:solidFill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s-CZ" sz="2000" dirty="0" smtClean="0">
                  <a:solidFill>
                    <a:schemeClr val="accent5">
                      <a:lumMod val="75000"/>
                    </a:schemeClr>
                  </a:solidFill>
                </a:rPr>
                <a:t>zaokrouhlíme nahoru</a:t>
              </a:r>
              <a:endParaRPr lang="cs-CZ" sz="2000" dirty="0">
                <a:solidFill>
                  <a:schemeClr val="accent5">
                    <a:lumMod val="75000"/>
                  </a:schemeClr>
                </a:solidFill>
              </a:endParaRPr>
            </a:p>
          </p:txBody>
        </p:sp>
      </p:grpSp>
      <p:sp>
        <p:nvSpPr>
          <p:cNvPr id="37" name="TextovéPole 36"/>
          <p:cNvSpPr txBox="1"/>
          <p:nvPr/>
        </p:nvSpPr>
        <p:spPr>
          <a:xfrm>
            <a:off x="7812360" y="5302950"/>
            <a:ext cx="16561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dirty="0" smtClean="0">
                <a:solidFill>
                  <a:schemeClr val="tx2"/>
                </a:solidFill>
                <a:latin typeface="Calibri" pitchFamily="34" charset="0"/>
              </a:rPr>
              <a:t>2,93</a:t>
            </a:r>
            <a:r>
              <a:rPr lang="cs-CZ" sz="3600" dirty="0" smtClean="0">
                <a:solidFill>
                  <a:schemeClr val="accent5">
                    <a:lumMod val="75000"/>
                  </a:schemeClr>
                </a:solidFill>
                <a:latin typeface="Calibri" pitchFamily="34" charset="0"/>
              </a:rPr>
              <a:t>7</a:t>
            </a:r>
            <a:endParaRPr lang="cs-CZ" sz="3600" dirty="0">
              <a:solidFill>
                <a:srgbClr val="C0000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050273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4" grpId="0"/>
      <p:bldP spid="30" grpId="0"/>
      <p:bldP spid="37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lnění">
  <a:themeElements>
    <a:clrScheme name="Vlnění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Vlnění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Vlnění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1086</TotalTime>
  <Words>582</Words>
  <Application>Microsoft Office PowerPoint</Application>
  <PresentationFormat>Předvádění na obrazovce (4:3)</PresentationFormat>
  <Paragraphs>158</Paragraphs>
  <Slides>19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0" baseType="lpstr">
      <vt:lpstr>Vlnění</vt:lpstr>
      <vt:lpstr> Zaokrouhlování desetinných čísel</vt:lpstr>
      <vt:lpstr>Zaokrouhlování desetinných čísel </vt:lpstr>
      <vt:lpstr>Zaokrouhlování desetinných čísel</vt:lpstr>
      <vt:lpstr>Zaokrouhlování desetinných čísel</vt:lpstr>
      <vt:lpstr>Zaokrouhlování na desetiny</vt:lpstr>
      <vt:lpstr>Zaokrouhlování desetinných čísel-na desetiny  zápis do sešitu</vt:lpstr>
      <vt:lpstr>Zaokrouhlování na setiny</vt:lpstr>
      <vt:lpstr>Zaokrouhlování desetinných čísel-na setiny zápis do sešitu</vt:lpstr>
      <vt:lpstr>Zaokrouhlování na tisíciny</vt:lpstr>
      <vt:lpstr>Zaokrouhlování desetinných čísel- na tisíciny zápis do sešitu</vt:lpstr>
      <vt:lpstr>Co jsme se dozvěděli?</vt:lpstr>
      <vt:lpstr>Závěrečné opakování</vt:lpstr>
      <vt:lpstr>Pro zaokrouhlení na desetiny platí:</vt:lpstr>
      <vt:lpstr>Pro zaokrouhlení na setiny platí:</vt:lpstr>
      <vt:lpstr>Pro zaokrouhlení na tisíciny platí:</vt:lpstr>
      <vt:lpstr>Pro zaokrouhlení na stotisíciny platí:</vt:lpstr>
      <vt:lpstr>V zápise "198,309 " = ̇"198,31" je původní číslo zaokrouhleno na: </vt:lpstr>
      <vt:lpstr>Nejmenší číslo jehož zaokrouhlením na setiny vyjde 1,24 je:</vt:lpstr>
      <vt:lpstr>Největší číslo jehož zaokrouhlením na tisíciny vyjde 6,017 je: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Základní škola a Mateřská škola Bílá Třemešná, okres Trutnov</dc:title>
  <dc:creator>Lukáš Bohánský</dc:creator>
  <cp:lastModifiedBy>Alena</cp:lastModifiedBy>
  <cp:revision>135</cp:revision>
  <dcterms:created xsi:type="dcterms:W3CDTF">2013-05-10T12:01:16Z</dcterms:created>
  <dcterms:modified xsi:type="dcterms:W3CDTF">2020-11-20T13:25:29Z</dcterms:modified>
</cp:coreProperties>
</file>