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68" r:id="rId4"/>
    <p:sldId id="269" r:id="rId5"/>
    <p:sldId id="270" r:id="rId6"/>
    <p:sldId id="271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33"/>
    <a:srgbClr val="CCFF33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984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346B1-246A-4813-BFE2-AEA342613E0F}" type="datetimeFigureOut">
              <a:rPr lang="cs-CZ" smtClean="0"/>
              <a:t>11.04.2021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D74EF-8DBC-4004-90B6-97285659E8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1225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346B1-246A-4813-BFE2-AEA342613E0F}" type="datetimeFigureOut">
              <a:rPr lang="cs-CZ" smtClean="0"/>
              <a:t>11.04.2021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D74EF-8DBC-4004-90B6-97285659E8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7973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346B1-246A-4813-BFE2-AEA342613E0F}" type="datetimeFigureOut">
              <a:rPr lang="cs-CZ" smtClean="0"/>
              <a:t>11.04.2021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D74EF-8DBC-4004-90B6-97285659E8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8152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346B1-246A-4813-BFE2-AEA342613E0F}" type="datetimeFigureOut">
              <a:rPr lang="cs-CZ" smtClean="0"/>
              <a:t>11.04.2021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D74EF-8DBC-4004-90B6-97285659E8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0034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346B1-246A-4813-BFE2-AEA342613E0F}" type="datetimeFigureOut">
              <a:rPr lang="cs-CZ" smtClean="0"/>
              <a:t>11.04.2021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D74EF-8DBC-4004-90B6-97285659E8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7488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346B1-246A-4813-BFE2-AEA342613E0F}" type="datetimeFigureOut">
              <a:rPr lang="cs-CZ" smtClean="0"/>
              <a:t>11.04.2021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D74EF-8DBC-4004-90B6-97285659E8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4980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346B1-246A-4813-BFE2-AEA342613E0F}" type="datetimeFigureOut">
              <a:rPr lang="cs-CZ" smtClean="0"/>
              <a:t>11.04.2021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D74EF-8DBC-4004-90B6-97285659E8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0436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346B1-246A-4813-BFE2-AEA342613E0F}" type="datetimeFigureOut">
              <a:rPr lang="cs-CZ" smtClean="0"/>
              <a:t>11.04.2021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D74EF-8DBC-4004-90B6-97285659E8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6217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346B1-246A-4813-BFE2-AEA342613E0F}" type="datetimeFigureOut">
              <a:rPr lang="cs-CZ" smtClean="0"/>
              <a:t>11.04.2021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D74EF-8DBC-4004-90B6-97285659E8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6116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346B1-246A-4813-BFE2-AEA342613E0F}" type="datetimeFigureOut">
              <a:rPr lang="cs-CZ" smtClean="0"/>
              <a:t>11.04.2021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D74EF-8DBC-4004-90B6-97285659E8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6260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346B1-246A-4813-BFE2-AEA342613E0F}" type="datetimeFigureOut">
              <a:rPr lang="cs-CZ" smtClean="0"/>
              <a:t>11.04.2021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D74EF-8DBC-4004-90B6-97285659E8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2718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9346B1-246A-4813-BFE2-AEA342613E0F}" type="datetimeFigureOut">
              <a:rPr lang="cs-CZ" smtClean="0"/>
              <a:t>11.04.2021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D74EF-8DBC-4004-90B6-97285659E8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6505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hdphoto" Target="../media/hdphoto4.wdp"/><Relationship Id="rId3" Type="http://schemas.openxmlformats.org/officeDocument/2006/relationships/image" Target="../media/image15.jpeg"/><Relationship Id="rId7" Type="http://schemas.openxmlformats.org/officeDocument/2006/relationships/image" Target="../media/image17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microsoft.com/office/2007/relationships/hdphoto" Target="../media/hdphoto3.wdp"/><Relationship Id="rId5" Type="http://schemas.openxmlformats.org/officeDocument/2006/relationships/image" Target="../media/image16.jpeg"/><Relationship Id="rId4" Type="http://schemas.microsoft.com/office/2007/relationships/hdphoto" Target="../media/hdphoto2.wdp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052736"/>
            <a:ext cx="8534400" cy="1116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39989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/>
          </a:bodyPr>
          <a:lstStyle/>
          <a:p>
            <a:r>
              <a:rPr lang="cs-CZ" sz="2800" dirty="0" smtClean="0"/>
              <a:t>zkratka: </a:t>
            </a:r>
            <a:r>
              <a:rPr lang="cs-CZ" sz="2800" dirty="0" smtClean="0"/>
              <a:t>n</a:t>
            </a:r>
            <a:endParaRPr lang="cs-CZ" sz="2800" dirty="0" smtClean="0"/>
          </a:p>
          <a:p>
            <a:r>
              <a:rPr lang="cs-CZ" sz="2800" dirty="0" smtClean="0"/>
              <a:t>určení </a:t>
            </a:r>
            <a:r>
              <a:rPr lang="cs-CZ" sz="2800" dirty="0"/>
              <a:t>pro 2 čísla (nebo více čísel)</a:t>
            </a:r>
          </a:p>
          <a:p>
            <a:r>
              <a:rPr lang="cs-CZ" sz="2800" dirty="0" smtClean="0"/>
              <a:t>pomocí rozkladu na součin prvočísel</a:t>
            </a:r>
          </a:p>
          <a:p>
            <a:pPr marL="0" indent="0">
              <a:buNone/>
            </a:pPr>
            <a:endParaRPr lang="cs-CZ" sz="2800" dirty="0" smtClean="0"/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určení </a:t>
            </a:r>
            <a:r>
              <a:rPr lang="cs-CZ" dirty="0" smtClean="0"/>
              <a:t>n ( </a:t>
            </a:r>
            <a:r>
              <a:rPr lang="cs-CZ" dirty="0" smtClean="0"/>
              <a:t>30 a </a:t>
            </a:r>
            <a:r>
              <a:rPr lang="cs-CZ" dirty="0" smtClean="0"/>
              <a:t>45)</a:t>
            </a:r>
            <a:endParaRPr lang="cs-CZ" dirty="0" smtClean="0"/>
          </a:p>
          <a:p>
            <a:pPr marL="0" indent="0">
              <a:buNone/>
            </a:pPr>
            <a:r>
              <a:rPr lang="cs-CZ" sz="2800" dirty="0" smtClean="0"/>
              <a:t>30 = 3 . 10 = 3 . 2 . 5 					</a:t>
            </a:r>
          </a:p>
          <a:p>
            <a:pPr marL="0" indent="0">
              <a:buNone/>
            </a:pPr>
            <a:r>
              <a:rPr lang="cs-CZ" sz="2800" u="sng" dirty="0" smtClean="0"/>
              <a:t>45 = 9 . 5 = 3 . 3 . 5	  					   </a:t>
            </a:r>
          </a:p>
          <a:p>
            <a:pPr marL="0" indent="0">
              <a:buNone/>
            </a:pPr>
            <a:r>
              <a:rPr lang="cs-CZ" sz="2800" u="sng" dirty="0" smtClean="0">
                <a:ea typeface="Cambria Math"/>
              </a:rPr>
              <a:t>𝓷(30, 45) </a:t>
            </a:r>
            <a:r>
              <a:rPr lang="cs-CZ" sz="2800" dirty="0" smtClean="0">
                <a:ea typeface="Cambria Math"/>
              </a:rPr>
              <a:t>= 2 . 3 . 5 . 3 = </a:t>
            </a:r>
            <a:r>
              <a:rPr lang="cs-CZ" sz="2800" b="1" u="sng" dirty="0" smtClean="0">
                <a:ea typeface="Cambria Math"/>
              </a:rPr>
              <a:t>90 </a:t>
            </a:r>
          </a:p>
          <a:p>
            <a:pPr marL="0" indent="0">
              <a:buNone/>
            </a:pPr>
            <a:endParaRPr lang="cs-CZ" sz="2000" b="1" u="sng" dirty="0"/>
          </a:p>
          <a:p>
            <a:pPr marL="0" indent="0">
              <a:buNone/>
            </a:pPr>
            <a:r>
              <a:rPr lang="cs-CZ" sz="2800" b="1" u="sng" dirty="0" smtClean="0">
                <a:ea typeface="Cambria Math"/>
              </a:rPr>
              <a:t>Nejmenší společný násobek čísel 30 a 45 je číslo 90.</a:t>
            </a:r>
            <a:endParaRPr lang="cs-CZ" sz="2800" b="1" u="sng" dirty="0">
              <a:ea typeface="Cambria Math"/>
            </a:endParaRP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solidFill>
            <a:srgbClr val="66FFFF"/>
          </a:solidFill>
          <a:effectLst>
            <a:glow rad="139700">
              <a:srgbClr val="FF33CC">
                <a:alpha val="40000"/>
              </a:srgb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normAutofit fontScale="90000"/>
          </a:bodyPr>
          <a:lstStyle/>
          <a:p>
            <a:r>
              <a:rPr lang="cs-CZ" b="1" dirty="0" smtClean="0"/>
              <a:t>NEJMENŠÍ SPOLEČNÝ NÁSOBEK</a:t>
            </a:r>
            <a:endParaRPr lang="cs-CZ" b="1" dirty="0"/>
          </a:p>
        </p:txBody>
      </p:sp>
      <p:grpSp>
        <p:nvGrpSpPr>
          <p:cNvPr id="13" name="Skupina 12"/>
          <p:cNvGrpSpPr/>
          <p:nvPr/>
        </p:nvGrpSpPr>
        <p:grpSpPr>
          <a:xfrm>
            <a:off x="6598342" y="4334909"/>
            <a:ext cx="1026235" cy="524734"/>
            <a:chOff x="6526460" y="3886850"/>
            <a:chExt cx="1026235" cy="524734"/>
          </a:xfrm>
        </p:grpSpPr>
        <p:sp>
          <p:nvSpPr>
            <p:cNvPr id="2" name="TextovéPole 1"/>
            <p:cNvSpPr txBox="1"/>
            <p:nvPr/>
          </p:nvSpPr>
          <p:spPr>
            <a:xfrm>
              <a:off x="6891856" y="3888364"/>
              <a:ext cx="3600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800" b="1" dirty="0" smtClean="0">
                  <a:solidFill>
                    <a:srgbClr val="0070C0"/>
                  </a:solidFill>
                </a:rPr>
                <a:t>5</a:t>
              </a:r>
              <a:endParaRPr lang="cs-CZ" sz="2800" b="1" dirty="0">
                <a:solidFill>
                  <a:srgbClr val="0070C0"/>
                </a:solidFill>
              </a:endParaRPr>
            </a:p>
          </p:txBody>
        </p:sp>
        <p:sp>
          <p:nvSpPr>
            <p:cNvPr id="6" name="TextovéPole 5"/>
            <p:cNvSpPr txBox="1"/>
            <p:nvPr/>
          </p:nvSpPr>
          <p:spPr>
            <a:xfrm>
              <a:off x="6526460" y="3886850"/>
              <a:ext cx="3600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800" b="1" dirty="0" smtClean="0">
                  <a:solidFill>
                    <a:srgbClr val="0070C0"/>
                  </a:solidFill>
                </a:rPr>
                <a:t>3</a:t>
              </a:r>
              <a:endParaRPr lang="cs-CZ" sz="2800" b="1" dirty="0">
                <a:solidFill>
                  <a:srgbClr val="0070C0"/>
                </a:solidFill>
              </a:endParaRPr>
            </a:p>
          </p:txBody>
        </p:sp>
        <p:sp>
          <p:nvSpPr>
            <p:cNvPr id="7" name="TextovéPole 6"/>
            <p:cNvSpPr txBox="1"/>
            <p:nvPr/>
          </p:nvSpPr>
          <p:spPr>
            <a:xfrm>
              <a:off x="7246540" y="3886850"/>
              <a:ext cx="30615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800" b="1" dirty="0" smtClean="0">
                  <a:solidFill>
                    <a:srgbClr val="0070C0"/>
                  </a:solidFill>
                </a:rPr>
                <a:t>3</a:t>
              </a:r>
              <a:endParaRPr lang="cs-CZ" sz="2800" b="1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12" name="Skupina 11"/>
          <p:cNvGrpSpPr/>
          <p:nvPr/>
        </p:nvGrpSpPr>
        <p:grpSpPr>
          <a:xfrm>
            <a:off x="6226677" y="3813203"/>
            <a:ext cx="1080120" cy="523220"/>
            <a:chOff x="6166420" y="3356992"/>
            <a:chExt cx="1080120" cy="523220"/>
          </a:xfrm>
        </p:grpSpPr>
        <p:sp>
          <p:nvSpPr>
            <p:cNvPr id="8" name="TextovéPole 7"/>
            <p:cNvSpPr txBox="1"/>
            <p:nvPr/>
          </p:nvSpPr>
          <p:spPr>
            <a:xfrm>
              <a:off x="6886500" y="3356992"/>
              <a:ext cx="3600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800" b="1" dirty="0" smtClean="0">
                  <a:solidFill>
                    <a:srgbClr val="FF0000"/>
                  </a:solidFill>
                </a:rPr>
                <a:t>5</a:t>
              </a:r>
              <a:endParaRPr lang="cs-CZ" sz="2800" b="1" dirty="0">
                <a:solidFill>
                  <a:srgbClr val="FF0000"/>
                </a:solidFill>
              </a:endParaRPr>
            </a:p>
          </p:txBody>
        </p:sp>
        <p:sp>
          <p:nvSpPr>
            <p:cNvPr id="9" name="TextovéPole 8"/>
            <p:cNvSpPr txBox="1"/>
            <p:nvPr/>
          </p:nvSpPr>
          <p:spPr>
            <a:xfrm>
              <a:off x="6526460" y="3356992"/>
              <a:ext cx="3600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800" b="1" dirty="0" smtClean="0">
                  <a:solidFill>
                    <a:srgbClr val="FF0000"/>
                  </a:solidFill>
                </a:rPr>
                <a:t>3</a:t>
              </a:r>
              <a:endParaRPr lang="cs-CZ" sz="2800" b="1" dirty="0">
                <a:solidFill>
                  <a:srgbClr val="FF0000"/>
                </a:solidFill>
              </a:endParaRPr>
            </a:p>
          </p:txBody>
        </p:sp>
        <p:sp>
          <p:nvSpPr>
            <p:cNvPr id="10" name="TextovéPole 9"/>
            <p:cNvSpPr txBox="1"/>
            <p:nvPr/>
          </p:nvSpPr>
          <p:spPr>
            <a:xfrm>
              <a:off x="6166420" y="3356992"/>
              <a:ext cx="3600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800" b="1" dirty="0" smtClean="0">
                  <a:solidFill>
                    <a:srgbClr val="FF0000"/>
                  </a:solidFill>
                </a:rPr>
                <a:t>2</a:t>
              </a:r>
              <a:endParaRPr lang="cs-CZ" sz="2800" b="1" dirty="0">
                <a:solidFill>
                  <a:srgbClr val="FF0000"/>
                </a:solidFill>
              </a:endParaRPr>
            </a:p>
          </p:txBody>
        </p:sp>
      </p:grpSp>
      <p:pic>
        <p:nvPicPr>
          <p:cNvPr id="1026" name="Picture 2" descr="C:\Users\ZS SLOVAN\AppData\Local\Microsoft\Windows\Temporary Internet Files\Content.IE5\R7ELVCBK\MC90023382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8" y="1286248"/>
            <a:ext cx="1456769" cy="877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Skupina 10"/>
          <p:cNvGrpSpPr/>
          <p:nvPr/>
        </p:nvGrpSpPr>
        <p:grpSpPr>
          <a:xfrm>
            <a:off x="6260194" y="4862766"/>
            <a:ext cx="1413420" cy="523220"/>
            <a:chOff x="6166420" y="4392553"/>
            <a:chExt cx="1413420" cy="523220"/>
          </a:xfrm>
        </p:grpSpPr>
        <p:sp>
          <p:nvSpPr>
            <p:cNvPr id="14" name="TextovéPole 13"/>
            <p:cNvSpPr txBox="1"/>
            <p:nvPr/>
          </p:nvSpPr>
          <p:spPr>
            <a:xfrm>
              <a:off x="7219800" y="4392553"/>
              <a:ext cx="3600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800" b="1" dirty="0" smtClean="0">
                  <a:solidFill>
                    <a:srgbClr val="0070C0"/>
                  </a:solidFill>
                </a:rPr>
                <a:t>3</a:t>
              </a:r>
              <a:endParaRPr lang="cs-CZ" sz="2800" b="1" dirty="0">
                <a:solidFill>
                  <a:srgbClr val="0070C0"/>
                </a:solidFill>
              </a:endParaRPr>
            </a:p>
          </p:txBody>
        </p:sp>
        <p:sp>
          <p:nvSpPr>
            <p:cNvPr id="15" name="TextovéPole 14"/>
            <p:cNvSpPr txBox="1"/>
            <p:nvPr/>
          </p:nvSpPr>
          <p:spPr>
            <a:xfrm>
              <a:off x="6886500" y="4392553"/>
              <a:ext cx="3600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800" b="1" dirty="0" smtClean="0">
                  <a:solidFill>
                    <a:srgbClr val="7030A0"/>
                  </a:solidFill>
                </a:rPr>
                <a:t>5</a:t>
              </a:r>
              <a:endParaRPr lang="cs-CZ" sz="2800" b="1" dirty="0">
                <a:solidFill>
                  <a:srgbClr val="7030A0"/>
                </a:solidFill>
              </a:endParaRPr>
            </a:p>
          </p:txBody>
        </p:sp>
        <p:sp>
          <p:nvSpPr>
            <p:cNvPr id="16" name="TextovéPole 15"/>
            <p:cNvSpPr txBox="1"/>
            <p:nvPr/>
          </p:nvSpPr>
          <p:spPr>
            <a:xfrm>
              <a:off x="6526460" y="4392553"/>
              <a:ext cx="3600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800" b="1" dirty="0" smtClean="0">
                  <a:solidFill>
                    <a:srgbClr val="7030A0"/>
                  </a:solidFill>
                </a:rPr>
                <a:t>3</a:t>
              </a:r>
              <a:endParaRPr lang="cs-CZ" sz="2800" b="1" dirty="0">
                <a:solidFill>
                  <a:srgbClr val="7030A0"/>
                </a:solidFill>
              </a:endParaRPr>
            </a:p>
          </p:txBody>
        </p:sp>
        <p:sp>
          <p:nvSpPr>
            <p:cNvPr id="17" name="TextovéPole 16"/>
            <p:cNvSpPr txBox="1"/>
            <p:nvPr/>
          </p:nvSpPr>
          <p:spPr>
            <a:xfrm>
              <a:off x="6166420" y="4392553"/>
              <a:ext cx="3600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800" b="1" dirty="0" smtClean="0">
                  <a:solidFill>
                    <a:srgbClr val="FF0000"/>
                  </a:solidFill>
                </a:rPr>
                <a:t>2</a:t>
              </a:r>
              <a:endParaRPr lang="cs-CZ" sz="2800" b="1" dirty="0">
                <a:solidFill>
                  <a:srgbClr val="FF0000"/>
                </a:solidFill>
              </a:endParaRPr>
            </a:p>
          </p:txBody>
        </p:sp>
      </p:grpSp>
      <p:pic>
        <p:nvPicPr>
          <p:cNvPr id="1028" name="Picture 4" descr="C:\Users\ZS SLOVAN\AppData\Local\Microsoft\Windows\Temporary Internet Files\Content.IE5\R0D00I7U\MP900390062[1]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227" t="24432" r="8657" b="23317"/>
          <a:stretch/>
        </p:blipFill>
        <p:spPr bwMode="auto">
          <a:xfrm>
            <a:off x="6113256" y="3071236"/>
            <a:ext cx="1667002" cy="685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8505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30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30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47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800" dirty="0" smtClean="0"/>
              <a:t>Urči </a:t>
            </a:r>
            <a:r>
              <a:rPr lang="cs-CZ" sz="2800" dirty="0" smtClean="0"/>
              <a:t>n </a:t>
            </a:r>
            <a:r>
              <a:rPr lang="cs-CZ" sz="2800" dirty="0" smtClean="0"/>
              <a:t>těchto dvojic, popiš zjištěnou „záhadu“:</a:t>
            </a:r>
          </a:p>
          <a:p>
            <a:pPr marL="0" indent="0">
              <a:buNone/>
            </a:pPr>
            <a:endParaRPr lang="cs-CZ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n (1 </a:t>
            </a:r>
            <a:r>
              <a:rPr lang="cs-CZ" dirty="0" smtClean="0"/>
              <a:t>a </a:t>
            </a:r>
            <a:r>
              <a:rPr lang="cs-CZ" dirty="0" smtClean="0"/>
              <a:t>8)</a:t>
            </a:r>
            <a:r>
              <a:rPr lang="cs-CZ" dirty="0" smtClean="0"/>
              <a:t>	</a:t>
            </a:r>
            <a:r>
              <a:rPr lang="cs-CZ" dirty="0" smtClean="0"/>
              <a:t>_____________________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n (5 </a:t>
            </a:r>
            <a:r>
              <a:rPr lang="cs-CZ" dirty="0" smtClean="0"/>
              <a:t>a </a:t>
            </a:r>
            <a:r>
              <a:rPr lang="cs-CZ" dirty="0" smtClean="0"/>
              <a:t>10)</a:t>
            </a:r>
            <a:r>
              <a:rPr lang="cs-CZ" dirty="0" smtClean="0"/>
              <a:t>	_____________________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n (3 </a:t>
            </a:r>
            <a:r>
              <a:rPr lang="cs-CZ" dirty="0" smtClean="0"/>
              <a:t>a </a:t>
            </a:r>
            <a:r>
              <a:rPr lang="cs-CZ" dirty="0" smtClean="0"/>
              <a:t>4)</a:t>
            </a:r>
            <a:r>
              <a:rPr lang="cs-CZ" dirty="0" smtClean="0"/>
              <a:t>	_____________________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n (6 </a:t>
            </a:r>
            <a:r>
              <a:rPr lang="cs-CZ" dirty="0" smtClean="0"/>
              <a:t>a </a:t>
            </a:r>
            <a:r>
              <a:rPr lang="cs-CZ" dirty="0" smtClean="0"/>
              <a:t>9)</a:t>
            </a:r>
            <a:r>
              <a:rPr lang="cs-CZ" dirty="0" smtClean="0"/>
              <a:t>	_____________________</a:t>
            </a:r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solidFill>
            <a:srgbClr val="66FFFF"/>
          </a:solidFill>
          <a:effectLst>
            <a:glow rad="1397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normAutofit fontScale="90000"/>
          </a:bodyPr>
          <a:lstStyle/>
          <a:p>
            <a:pPr algn="l"/>
            <a:r>
              <a:rPr lang="cs-CZ" sz="2700" dirty="0" smtClean="0"/>
              <a:t>Pracovní úkol: </a:t>
            </a:r>
            <a:r>
              <a:rPr lang="cs-CZ" sz="3100" b="1" dirty="0" smtClean="0"/>
              <a:t>NEJMENŠÍ SPOLEČNÝ NÁSOBEK - záhady</a:t>
            </a:r>
            <a:br>
              <a:rPr lang="cs-CZ" sz="3100" b="1" dirty="0" smtClean="0"/>
            </a:br>
            <a:endParaRPr lang="cs-CZ" sz="3100" dirty="0"/>
          </a:p>
        </p:txBody>
      </p:sp>
      <p:pic>
        <p:nvPicPr>
          <p:cNvPr id="6" name="Picture 6" descr="C:\Users\ZS SLOVAN\AppData\Local\Microsoft\Windows\Temporary Internet Files\Content.IE5\Y0CCHCTP\MC90029554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4828515"/>
            <a:ext cx="2129073" cy="2029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6783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solidFill>
            <a:srgbClr val="66FFFF"/>
          </a:solidFill>
          <a:effectLst>
            <a:glow rad="1397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normAutofit fontScale="90000"/>
          </a:bodyPr>
          <a:lstStyle/>
          <a:p>
            <a:pPr algn="l"/>
            <a:r>
              <a:rPr lang="cs-CZ" sz="2700" dirty="0" smtClean="0"/>
              <a:t>Pracovní úkol: </a:t>
            </a:r>
            <a:r>
              <a:rPr lang="cs-CZ" sz="3100" b="1" dirty="0" smtClean="0"/>
              <a:t>NEJMENŠÍ SPOLEČNÝ NÁSOBEK - záhady</a:t>
            </a:r>
            <a:br>
              <a:rPr lang="cs-CZ" sz="3100" b="1" dirty="0" smtClean="0"/>
            </a:br>
            <a:endParaRPr lang="cs-CZ" sz="3100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752528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cs-CZ" dirty="0" smtClean="0"/>
              <a:t>Urči NSN těchto dvojic, popiš </a:t>
            </a:r>
            <a:r>
              <a:rPr lang="cs-CZ" dirty="0"/>
              <a:t>zjištěnou „záhadu“:</a:t>
            </a:r>
          </a:p>
          <a:p>
            <a:pPr marL="514350" indent="-514350">
              <a:buFont typeface="+mj-lt"/>
              <a:buAutoNum type="arabicPeriod"/>
            </a:pPr>
            <a:r>
              <a:rPr lang="cs-CZ" u="sng" dirty="0" smtClean="0"/>
              <a:t>n </a:t>
            </a:r>
            <a:r>
              <a:rPr lang="cs-CZ" u="sng" dirty="0" smtClean="0"/>
              <a:t>čísel 1 a 8 		</a:t>
            </a:r>
            <a:r>
              <a:rPr lang="cs-CZ" u="sng" dirty="0" smtClean="0">
                <a:ea typeface="Cambria Math"/>
              </a:rPr>
              <a:t>𝓷(1, 8) = 8	</a:t>
            </a:r>
            <a:r>
              <a:rPr lang="cs-CZ" u="sng" dirty="0">
                <a:ea typeface="Cambria Math"/>
              </a:rPr>
              <a:t>př.: 𝓷(1, </a:t>
            </a:r>
            <a:r>
              <a:rPr lang="cs-CZ" u="sng" dirty="0" smtClean="0">
                <a:ea typeface="Cambria Math"/>
              </a:rPr>
              <a:t>13) </a:t>
            </a:r>
            <a:r>
              <a:rPr lang="cs-CZ" u="sng" dirty="0">
                <a:ea typeface="Cambria Math"/>
              </a:rPr>
              <a:t>= </a:t>
            </a:r>
            <a:r>
              <a:rPr lang="cs-CZ" u="sng" dirty="0" smtClean="0">
                <a:ea typeface="Cambria Math"/>
              </a:rPr>
              <a:t>13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0070C0"/>
                </a:solidFill>
                <a:ea typeface="Cambria Math"/>
              </a:rPr>
              <a:t>n  - 1 </a:t>
            </a:r>
            <a:r>
              <a:rPr lang="cs-CZ" b="1" dirty="0" smtClean="0">
                <a:solidFill>
                  <a:srgbClr val="0070C0"/>
                </a:solidFill>
                <a:ea typeface="Cambria Math"/>
              </a:rPr>
              <a:t>a daného čísla je VŽDY dané číslo.</a:t>
            </a:r>
            <a:endParaRPr lang="cs-CZ" b="1" dirty="0" smtClean="0">
              <a:solidFill>
                <a:srgbClr val="0070C0"/>
              </a:solidFill>
            </a:endParaRPr>
          </a:p>
          <a:p>
            <a:pPr marL="514350" indent="-514350">
              <a:buFont typeface="+mj-lt"/>
              <a:buAutoNum type="arabicPeriod" startAt="2"/>
            </a:pPr>
            <a:r>
              <a:rPr lang="cs-CZ" u="sng" dirty="0" smtClean="0"/>
              <a:t>n </a:t>
            </a:r>
            <a:r>
              <a:rPr lang="cs-CZ" u="sng" dirty="0" smtClean="0"/>
              <a:t>čísel 5 a 10		</a:t>
            </a:r>
            <a:r>
              <a:rPr lang="cs-CZ" u="sng" dirty="0" smtClean="0">
                <a:ea typeface="Cambria Math"/>
              </a:rPr>
              <a:t>𝓷(5, 10) </a:t>
            </a:r>
            <a:r>
              <a:rPr lang="cs-CZ" u="sng" dirty="0">
                <a:ea typeface="Cambria Math"/>
              </a:rPr>
              <a:t>= </a:t>
            </a:r>
            <a:r>
              <a:rPr lang="cs-CZ" u="sng" dirty="0" smtClean="0">
                <a:ea typeface="Cambria Math"/>
              </a:rPr>
              <a:t>10	</a:t>
            </a:r>
            <a:r>
              <a:rPr lang="cs-CZ" u="sng" dirty="0">
                <a:ea typeface="Cambria Math"/>
              </a:rPr>
              <a:t>př.: 𝓷</a:t>
            </a:r>
            <a:r>
              <a:rPr lang="cs-CZ" u="sng" dirty="0" smtClean="0">
                <a:ea typeface="Cambria Math"/>
              </a:rPr>
              <a:t>(2, 18) </a:t>
            </a:r>
            <a:r>
              <a:rPr lang="cs-CZ" u="sng" dirty="0">
                <a:ea typeface="Cambria Math"/>
              </a:rPr>
              <a:t>= </a:t>
            </a:r>
            <a:r>
              <a:rPr lang="cs-CZ" u="sng" dirty="0" smtClean="0">
                <a:ea typeface="Cambria Math"/>
              </a:rPr>
              <a:t>18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00B050"/>
                </a:solidFill>
                <a:ea typeface="Cambria Math"/>
              </a:rPr>
              <a:t>n -  </a:t>
            </a:r>
            <a:r>
              <a:rPr lang="cs-CZ" b="1" dirty="0" smtClean="0">
                <a:solidFill>
                  <a:srgbClr val="00B050"/>
                </a:solidFill>
                <a:ea typeface="Cambria Math"/>
              </a:rPr>
              <a:t>čísel, která mají společného dělitele menší číslo, je VŽDY  větší číslo.</a:t>
            </a:r>
            <a:endParaRPr lang="cs-CZ" b="1" dirty="0" smtClean="0">
              <a:solidFill>
                <a:srgbClr val="00B050"/>
              </a:solidFill>
            </a:endParaRPr>
          </a:p>
          <a:p>
            <a:pPr marL="514350" indent="-514350">
              <a:buFont typeface="+mj-lt"/>
              <a:buAutoNum type="arabicPeriod" startAt="3"/>
            </a:pPr>
            <a:r>
              <a:rPr lang="cs-CZ" u="sng" dirty="0" smtClean="0"/>
              <a:t>n </a:t>
            </a:r>
            <a:r>
              <a:rPr lang="cs-CZ" u="sng" dirty="0" smtClean="0"/>
              <a:t>čísel 3 a 4		</a:t>
            </a:r>
            <a:r>
              <a:rPr lang="cs-CZ" u="sng" dirty="0" smtClean="0">
                <a:ea typeface="Cambria Math"/>
              </a:rPr>
              <a:t>𝓷</a:t>
            </a:r>
            <a:r>
              <a:rPr lang="cs-CZ" u="sng" dirty="0">
                <a:ea typeface="Cambria Math"/>
              </a:rPr>
              <a:t>(</a:t>
            </a:r>
            <a:r>
              <a:rPr lang="cs-CZ" u="sng" dirty="0" smtClean="0">
                <a:ea typeface="Cambria Math"/>
              </a:rPr>
              <a:t>3, 4) </a:t>
            </a:r>
            <a:r>
              <a:rPr lang="cs-CZ" u="sng" dirty="0">
                <a:ea typeface="Cambria Math"/>
              </a:rPr>
              <a:t>= </a:t>
            </a:r>
            <a:r>
              <a:rPr lang="cs-CZ" u="sng" dirty="0" smtClean="0">
                <a:ea typeface="Cambria Math"/>
              </a:rPr>
              <a:t>12	</a:t>
            </a:r>
            <a:r>
              <a:rPr lang="cs-CZ" u="sng" dirty="0">
                <a:ea typeface="Cambria Math"/>
              </a:rPr>
              <a:t>př.: 𝓷</a:t>
            </a:r>
            <a:r>
              <a:rPr lang="cs-CZ" u="sng" dirty="0" smtClean="0">
                <a:ea typeface="Cambria Math"/>
              </a:rPr>
              <a:t>(5, 9) </a:t>
            </a:r>
            <a:r>
              <a:rPr lang="cs-CZ" u="sng" dirty="0">
                <a:ea typeface="Cambria Math"/>
              </a:rPr>
              <a:t>= </a:t>
            </a:r>
            <a:r>
              <a:rPr lang="cs-CZ" u="sng" dirty="0" smtClean="0">
                <a:ea typeface="Cambria Math"/>
              </a:rPr>
              <a:t>54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7030A0"/>
                </a:solidFill>
                <a:ea typeface="Cambria Math"/>
              </a:rPr>
              <a:t>n -  </a:t>
            </a:r>
            <a:r>
              <a:rPr lang="cs-CZ" b="1" dirty="0" smtClean="0">
                <a:solidFill>
                  <a:srgbClr val="7030A0"/>
                </a:solidFill>
                <a:ea typeface="Cambria Math"/>
              </a:rPr>
              <a:t>čísel, která nemají společného dělitele, je VŽDY jejich součin.</a:t>
            </a:r>
            <a:endParaRPr lang="cs-CZ" b="1" dirty="0" smtClean="0">
              <a:solidFill>
                <a:srgbClr val="7030A0"/>
              </a:solidFill>
            </a:endParaRPr>
          </a:p>
          <a:p>
            <a:pPr marL="514350" indent="-514350">
              <a:buFont typeface="+mj-lt"/>
              <a:buAutoNum type="arabicPeriod" startAt="4"/>
            </a:pPr>
            <a:r>
              <a:rPr lang="cs-CZ" u="sng" dirty="0" smtClean="0"/>
              <a:t>n </a:t>
            </a:r>
            <a:r>
              <a:rPr lang="cs-CZ" u="sng" dirty="0" smtClean="0"/>
              <a:t>čísel 6 a 9		</a:t>
            </a:r>
            <a:r>
              <a:rPr lang="cs-CZ" u="sng" dirty="0" smtClean="0">
                <a:ea typeface="Cambria Math"/>
              </a:rPr>
              <a:t>𝓷(6, 9) </a:t>
            </a:r>
            <a:r>
              <a:rPr lang="cs-CZ" u="sng" dirty="0">
                <a:ea typeface="Cambria Math"/>
              </a:rPr>
              <a:t>= </a:t>
            </a:r>
            <a:r>
              <a:rPr lang="cs-CZ" u="sng" dirty="0" smtClean="0">
                <a:ea typeface="Cambria Math"/>
              </a:rPr>
              <a:t>18	</a:t>
            </a:r>
            <a:r>
              <a:rPr lang="cs-CZ" u="sng" dirty="0">
                <a:ea typeface="Cambria Math"/>
              </a:rPr>
              <a:t>př.: 𝓷</a:t>
            </a:r>
            <a:r>
              <a:rPr lang="cs-CZ" u="sng" dirty="0" smtClean="0">
                <a:ea typeface="Cambria Math"/>
              </a:rPr>
              <a:t>(8, 12) </a:t>
            </a:r>
            <a:r>
              <a:rPr lang="cs-CZ" u="sng" dirty="0">
                <a:ea typeface="Cambria Math"/>
              </a:rPr>
              <a:t>= </a:t>
            </a:r>
            <a:r>
              <a:rPr lang="cs-CZ" u="sng" dirty="0" smtClean="0">
                <a:ea typeface="Cambria Math"/>
              </a:rPr>
              <a:t>24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  <a:ea typeface="Cambria Math"/>
              </a:rPr>
              <a:t>n -  </a:t>
            </a:r>
            <a:r>
              <a:rPr lang="cs-CZ" b="1" dirty="0" smtClean="0">
                <a:solidFill>
                  <a:srgbClr val="FF0000"/>
                </a:solidFill>
                <a:ea typeface="Cambria Math"/>
              </a:rPr>
              <a:t>čísel, která mají jiného společného dělitele, se musí zjistit.</a:t>
            </a:r>
          </a:p>
        </p:txBody>
      </p:sp>
    </p:spTree>
    <p:extLst>
      <p:ext uri="{BB962C8B-B14F-4D97-AF65-F5344CB8AC3E}">
        <p14:creationId xmlns:p14="http://schemas.microsoft.com/office/powerpoint/2010/main" val="3672702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Kolik lidí nejméně se musí sejít, aby mohli vytvořit stejné útvary jako na obrázcích a nikdo nezůstal mimo?</a:t>
            </a:r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rgbClr val="FFFF99"/>
          </a:solidFill>
          <a:effectLst>
            <a:glow rad="139700">
              <a:srgbClr val="00B050">
                <a:alpha val="40000"/>
              </a:srgb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normAutofit/>
          </a:bodyPr>
          <a:lstStyle/>
          <a:p>
            <a:pPr algn="l"/>
            <a:r>
              <a:rPr lang="cs-CZ" sz="3100" b="1" dirty="0" smtClean="0"/>
              <a:t>SLOVNÍ </a:t>
            </a:r>
            <a:r>
              <a:rPr lang="cs-CZ" sz="3100" b="1" dirty="0" smtClean="0"/>
              <a:t>ÚLOHA</a:t>
            </a:r>
            <a:r>
              <a:rPr lang="cs-CZ" sz="1600" b="1" dirty="0" smtClean="0"/>
              <a:t>                                                                                                                                                                                                      	</a:t>
            </a:r>
            <a:endParaRPr lang="cs-CZ" sz="3100" dirty="0"/>
          </a:p>
        </p:txBody>
      </p:sp>
      <p:pic>
        <p:nvPicPr>
          <p:cNvPr id="5" name="Picture 9" descr="C:\Users\ZS SLOVAN\AppData\Local\Microsoft\Windows\Temporary Internet Files\Content.IE5\WS1L0K5F\MP90041181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196" y="3140968"/>
            <a:ext cx="2033000" cy="203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7" descr="C:\Users\ZS SLOVAN\AppData\Local\Microsoft\Windows\Temporary Internet Files\Content.IE5\4PL0X2GH\MP900411809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5875" y="4546052"/>
            <a:ext cx="1994964" cy="1994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C:\Users\ZS SLOVAN\AppData\Local\Microsoft\Windows\Temporary Internet Files\Content.IE5\PF7Y7RQQ\MP900424428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519633"/>
            <a:ext cx="2751387" cy="201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2" descr="C:\Users\ZS SLOVAN\AppData\Local\Microsoft\Windows\Temporary Internet Files\Content.IE5\4PL0X2GH\MP900401945[1]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546052"/>
            <a:ext cx="3028783" cy="201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910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Počet lidí ve skupinách: 8, 4, 6, 9 </a:t>
            </a:r>
            <a:r>
              <a:rPr lang="cs-CZ" dirty="0" smtClean="0">
                <a:latin typeface="Cambria Math"/>
                <a:ea typeface="Cambria Math"/>
              </a:rPr>
              <a:t>⇒ </a:t>
            </a:r>
            <a:r>
              <a:rPr lang="cs-CZ" dirty="0" smtClean="0">
                <a:ea typeface="Cambria Math"/>
              </a:rPr>
              <a:t>hledané číslo musí být jejich násobkem </a:t>
            </a:r>
            <a:r>
              <a:rPr lang="cs-CZ" dirty="0" smtClean="0">
                <a:latin typeface="Cambria Math"/>
                <a:ea typeface="Cambria Math"/>
              </a:rPr>
              <a:t> </a:t>
            </a:r>
            <a:endParaRPr lang="cs-CZ" dirty="0" smtClean="0"/>
          </a:p>
          <a:p>
            <a:r>
              <a:rPr lang="cs-CZ" dirty="0" smtClean="0"/>
              <a:t>Hledáme nejmenší společný násobek všech čísel:</a:t>
            </a:r>
          </a:p>
          <a:p>
            <a:pPr marL="0" indent="0">
              <a:buNone/>
            </a:pPr>
            <a:r>
              <a:rPr lang="cs-CZ" dirty="0" smtClean="0"/>
              <a:t>8 = 	2 . 2 . 2</a:t>
            </a:r>
          </a:p>
          <a:p>
            <a:pPr marL="0" indent="0">
              <a:buNone/>
            </a:pPr>
            <a:r>
              <a:rPr lang="cs-CZ" dirty="0" smtClean="0"/>
              <a:t>4 = 	2 . 2 </a:t>
            </a:r>
          </a:p>
          <a:p>
            <a:pPr marL="0" indent="0">
              <a:buNone/>
            </a:pPr>
            <a:r>
              <a:rPr lang="cs-CZ" dirty="0" smtClean="0"/>
              <a:t>6 = 	2 .    	     3  </a:t>
            </a:r>
          </a:p>
          <a:p>
            <a:pPr marL="0" indent="0">
              <a:buNone/>
            </a:pPr>
            <a:r>
              <a:rPr lang="cs-CZ" u="sng" dirty="0" smtClean="0"/>
              <a:t>9 = 	               3 . 3 </a:t>
            </a:r>
            <a:endParaRPr lang="cs-CZ" u="sng" dirty="0"/>
          </a:p>
          <a:p>
            <a:pPr marL="0" indent="0">
              <a:buNone/>
            </a:pPr>
            <a:r>
              <a:rPr lang="cs-CZ" dirty="0" smtClean="0"/>
              <a:t>n(4,6,8,9) = 2 . 2 . 2 . 3 . 3 = </a:t>
            </a:r>
            <a:r>
              <a:rPr lang="cs-CZ" u="sng" dirty="0" smtClean="0"/>
              <a:t>72</a:t>
            </a:r>
            <a:r>
              <a:rPr lang="cs-CZ" dirty="0" smtClean="0"/>
              <a:t> (lidí)</a:t>
            </a:r>
            <a:endParaRPr lang="cs-CZ" u="sng" dirty="0" smtClean="0"/>
          </a:p>
          <a:p>
            <a:pPr marL="0" indent="0">
              <a:buNone/>
            </a:pPr>
            <a:r>
              <a:rPr lang="cs-CZ" dirty="0" smtClean="0"/>
              <a:t>Nejmenší počet lidí, kteří mohou vytvořit skupiny po 4, 6, 8 nebo 9, je 72.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850106"/>
          </a:xfrm>
          <a:solidFill>
            <a:srgbClr val="FFFF99"/>
          </a:solidFill>
          <a:effectLst>
            <a:glow rad="139700">
              <a:srgbClr val="00B050">
                <a:alpha val="40000"/>
              </a:srgb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normAutofit/>
          </a:bodyPr>
          <a:lstStyle/>
          <a:p>
            <a:pPr algn="l"/>
            <a:r>
              <a:rPr lang="cs-CZ" sz="3100" b="1" dirty="0" smtClean="0"/>
              <a:t>SLOVNÍ </a:t>
            </a:r>
            <a:r>
              <a:rPr lang="cs-CZ" sz="3100" b="1" dirty="0" smtClean="0"/>
              <a:t>ÚLOHA - řešení</a:t>
            </a:r>
            <a:r>
              <a:rPr lang="cs-CZ" sz="1600" b="1" dirty="0" smtClean="0"/>
              <a:t>                                                                                                                                                                                                      	</a:t>
            </a:r>
            <a:endParaRPr lang="cs-CZ" sz="3100" dirty="0"/>
          </a:p>
        </p:txBody>
      </p:sp>
    </p:spTree>
    <p:extLst>
      <p:ext uri="{BB962C8B-B14F-4D97-AF65-F5344CB8AC3E}">
        <p14:creationId xmlns:p14="http://schemas.microsoft.com/office/powerpoint/2010/main" val="96483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4294967295"/>
          </p:nvPr>
        </p:nvSpPr>
        <p:spPr>
          <a:xfrm>
            <a:off x="363040" y="1264392"/>
            <a:ext cx="8417920" cy="50507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k-SK" sz="2800" b="1" dirty="0" smtClean="0"/>
              <a:t>NÁSOBKY ZNÁTE UŽ Z MALÉ A VELKÉ NÁSOBILKY.</a:t>
            </a:r>
          </a:p>
          <a:p>
            <a:pPr marL="0" indent="0">
              <a:buNone/>
            </a:pPr>
            <a:r>
              <a:rPr lang="sk-SK" sz="2400" b="1" dirty="0" smtClean="0"/>
              <a:t>Násobky </a:t>
            </a:r>
            <a:r>
              <a:rPr lang="sk-SK" sz="2400" b="1" dirty="0"/>
              <a:t>čísla 1</a:t>
            </a:r>
            <a:r>
              <a:rPr lang="sk-SK" sz="2400" dirty="0"/>
              <a:t>: </a:t>
            </a:r>
            <a:r>
              <a:rPr lang="sk-SK" sz="2400" dirty="0" smtClean="0"/>
              <a:t>	1</a:t>
            </a:r>
            <a:r>
              <a:rPr lang="sk-SK" sz="2400" dirty="0"/>
              <a:t>, 2, 3, 4, 5, 6, 7, 8, 9, 10, 11, 12, 13</a:t>
            </a:r>
            <a:r>
              <a:rPr lang="sk-SK" sz="2400" dirty="0" smtClean="0"/>
              <a:t>, ...</a:t>
            </a:r>
          </a:p>
          <a:p>
            <a:pPr marL="0" indent="0">
              <a:buNone/>
            </a:pPr>
            <a:r>
              <a:rPr lang="sk-SK" sz="2400" b="1" dirty="0" smtClean="0"/>
              <a:t>Násobky </a:t>
            </a:r>
            <a:r>
              <a:rPr lang="sk-SK" sz="2400" b="1" dirty="0"/>
              <a:t>čísla 2</a:t>
            </a:r>
            <a:r>
              <a:rPr lang="sk-SK" sz="2400" dirty="0"/>
              <a:t>: </a:t>
            </a:r>
            <a:r>
              <a:rPr lang="sk-SK" sz="2400" dirty="0" smtClean="0"/>
              <a:t>	2</a:t>
            </a:r>
            <a:r>
              <a:rPr lang="sk-SK" sz="2400" dirty="0"/>
              <a:t>, 4, 6, 8, 10, 12, 14, 16, 18, 20, </a:t>
            </a:r>
            <a:r>
              <a:rPr lang="sk-SK" sz="2400" dirty="0" smtClean="0"/>
              <a:t>22, ...</a:t>
            </a:r>
          </a:p>
          <a:p>
            <a:pPr marL="0" indent="0">
              <a:buNone/>
            </a:pPr>
            <a:r>
              <a:rPr lang="sk-SK" sz="2400" b="1" dirty="0" smtClean="0"/>
              <a:t>Násobky </a:t>
            </a:r>
            <a:r>
              <a:rPr lang="sk-SK" sz="2400" b="1" dirty="0"/>
              <a:t>čísla 3: </a:t>
            </a:r>
            <a:r>
              <a:rPr lang="sk-SK" sz="2400" b="1" dirty="0" smtClean="0"/>
              <a:t>	</a:t>
            </a:r>
            <a:r>
              <a:rPr lang="sk-SK" sz="2400" dirty="0" smtClean="0"/>
              <a:t>3</a:t>
            </a:r>
            <a:r>
              <a:rPr lang="sk-SK" sz="2400" dirty="0"/>
              <a:t>, 6, 9, 12, 15, 18, 21, 24, 27, 30, 33</a:t>
            </a:r>
            <a:r>
              <a:rPr lang="sk-SK" sz="2400" dirty="0" smtClean="0"/>
              <a:t>, ...</a:t>
            </a:r>
            <a:endParaRPr lang="cs-CZ" sz="2400" dirty="0"/>
          </a:p>
          <a:p>
            <a:pPr marL="0" indent="0">
              <a:buNone/>
            </a:pPr>
            <a:r>
              <a:rPr lang="sk-SK" sz="2400" b="1" dirty="0"/>
              <a:t>Násobky čísla 4</a:t>
            </a:r>
            <a:r>
              <a:rPr lang="sk-SK" sz="2400" dirty="0"/>
              <a:t>: </a:t>
            </a:r>
            <a:r>
              <a:rPr lang="sk-SK" sz="2400" dirty="0" smtClean="0"/>
              <a:t>	4</a:t>
            </a:r>
            <a:r>
              <a:rPr lang="sk-SK" sz="2400" dirty="0"/>
              <a:t>, 8, 12, 16, 20, 24, 28, 32, 36, 40</a:t>
            </a:r>
            <a:r>
              <a:rPr lang="sk-SK" sz="2400" dirty="0" smtClean="0"/>
              <a:t>, ...</a:t>
            </a:r>
          </a:p>
          <a:p>
            <a:pPr marL="0" indent="0">
              <a:buNone/>
            </a:pPr>
            <a:r>
              <a:rPr lang="sk-SK" sz="2400" b="1" dirty="0" smtClean="0"/>
              <a:t>Násobky </a:t>
            </a:r>
            <a:r>
              <a:rPr lang="sk-SK" sz="2400" b="1" dirty="0"/>
              <a:t>čísla 5</a:t>
            </a:r>
            <a:r>
              <a:rPr lang="sk-SK" sz="2400" dirty="0"/>
              <a:t>: </a:t>
            </a:r>
            <a:r>
              <a:rPr lang="sk-SK" sz="2400" dirty="0" smtClean="0"/>
              <a:t>	5</a:t>
            </a:r>
            <a:r>
              <a:rPr lang="sk-SK" sz="2400" dirty="0"/>
              <a:t>, 10, 15, 20, 25, 30, 35, 40, 45, 50</a:t>
            </a:r>
            <a:r>
              <a:rPr lang="sk-SK" sz="2400" dirty="0" smtClean="0"/>
              <a:t>, ...</a:t>
            </a:r>
          </a:p>
          <a:p>
            <a:pPr marL="0" indent="0">
              <a:buNone/>
            </a:pPr>
            <a:r>
              <a:rPr lang="sk-SK" sz="2400" b="1" dirty="0" smtClean="0"/>
              <a:t>Násobky </a:t>
            </a:r>
            <a:r>
              <a:rPr lang="sk-SK" sz="2400" b="1" dirty="0"/>
              <a:t>čísla 6</a:t>
            </a:r>
            <a:r>
              <a:rPr lang="sk-SK" sz="2400" dirty="0" smtClean="0"/>
              <a:t>:	6</a:t>
            </a:r>
            <a:r>
              <a:rPr lang="sk-SK" sz="2400" dirty="0"/>
              <a:t>, 12, 18, 24, 30, 36, 42, 48, 54, 60, </a:t>
            </a:r>
            <a:r>
              <a:rPr lang="sk-SK" sz="2400" dirty="0" smtClean="0"/>
              <a:t>...</a:t>
            </a:r>
          </a:p>
          <a:p>
            <a:pPr marL="0" indent="0">
              <a:buNone/>
            </a:pPr>
            <a:r>
              <a:rPr lang="sk-SK" sz="2400" b="1" dirty="0" smtClean="0"/>
              <a:t>Násobky </a:t>
            </a:r>
            <a:r>
              <a:rPr lang="sk-SK" sz="2400" b="1" dirty="0"/>
              <a:t>čísla 7</a:t>
            </a:r>
            <a:r>
              <a:rPr lang="sk-SK" sz="2400" dirty="0"/>
              <a:t>: </a:t>
            </a:r>
            <a:r>
              <a:rPr lang="sk-SK" sz="2400" dirty="0" smtClean="0"/>
              <a:t>	7</a:t>
            </a:r>
            <a:r>
              <a:rPr lang="sk-SK" sz="2400" dirty="0"/>
              <a:t>, 14, 21, 28, 35, 42, 49, 56, 63, 70, </a:t>
            </a:r>
            <a:r>
              <a:rPr lang="sk-SK" sz="2400" dirty="0" smtClean="0"/>
              <a:t>....</a:t>
            </a:r>
          </a:p>
          <a:p>
            <a:pPr marL="0" indent="0">
              <a:buNone/>
            </a:pPr>
            <a:r>
              <a:rPr lang="sk-SK" sz="2400" b="1" dirty="0"/>
              <a:t>Násobky čísla </a:t>
            </a:r>
            <a:r>
              <a:rPr lang="sk-SK" sz="2400" b="1" dirty="0" smtClean="0"/>
              <a:t>100	</a:t>
            </a:r>
            <a:r>
              <a:rPr lang="sk-SK" sz="2400" dirty="0" err="1" smtClean="0"/>
              <a:t>100</a:t>
            </a:r>
            <a:r>
              <a:rPr lang="sk-SK" sz="2400" dirty="0" smtClean="0"/>
              <a:t>, 200, 300, 400, 500, 600, 700, ...</a:t>
            </a:r>
          </a:p>
          <a:p>
            <a:pPr marL="0" indent="0">
              <a:buNone/>
            </a:pPr>
            <a:endParaRPr lang="sk-SK" sz="2400" dirty="0" smtClean="0"/>
          </a:p>
          <a:p>
            <a:pPr marL="0" indent="0">
              <a:buNone/>
            </a:pPr>
            <a:r>
              <a:rPr lang="sk-SK" sz="2800" b="1" dirty="0" smtClean="0"/>
              <a:t>NÁSOBKŮ KAŽDÉHO ČÍSLA JE NEKONEČNĚ MNOHO.</a:t>
            </a:r>
            <a:endParaRPr lang="cs-CZ" sz="2800" b="1" dirty="0"/>
          </a:p>
        </p:txBody>
      </p:sp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302912" y="9987"/>
            <a:ext cx="8305800" cy="1143000"/>
          </a:xfrm>
        </p:spPr>
        <p:txBody>
          <a:bodyPr>
            <a:normAutofit/>
          </a:bodyPr>
          <a:lstStyle/>
          <a:p>
            <a:pPr algn="ctr"/>
            <a:endParaRPr lang="cs-CZ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88640"/>
            <a:ext cx="8534400" cy="1116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8741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4294967295"/>
          </p:nvPr>
        </p:nvSpPr>
        <p:spPr>
          <a:xfrm>
            <a:off x="363040" y="1264392"/>
            <a:ext cx="8417920" cy="50507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 smtClean="0"/>
              <a:t>V následujících násobcích čísel </a:t>
            </a:r>
            <a:r>
              <a:rPr lang="cs-CZ" sz="2400" b="1" dirty="0" smtClean="0">
                <a:solidFill>
                  <a:srgbClr val="FF0000"/>
                </a:solidFill>
              </a:rPr>
              <a:t>1 a 2 </a:t>
            </a:r>
            <a:r>
              <a:rPr lang="cs-CZ" sz="2400" dirty="0" smtClean="0"/>
              <a:t>hledejte stejná čísla a zakroužkujte je</a:t>
            </a:r>
            <a:r>
              <a:rPr lang="cs-CZ" sz="2400" b="1" dirty="0" smtClean="0"/>
              <a:t>:</a:t>
            </a:r>
          </a:p>
          <a:p>
            <a:pPr marL="0" indent="0">
              <a:buNone/>
            </a:pPr>
            <a:r>
              <a:rPr lang="sk-SK" sz="2400" b="1" dirty="0" smtClean="0"/>
              <a:t>Násobky </a:t>
            </a:r>
            <a:r>
              <a:rPr lang="sk-SK" sz="2400" b="1" dirty="0"/>
              <a:t>čísla 1</a:t>
            </a:r>
            <a:r>
              <a:rPr lang="sk-SK" sz="2400" dirty="0"/>
              <a:t>: </a:t>
            </a:r>
            <a:r>
              <a:rPr lang="sk-SK" sz="2400" dirty="0" smtClean="0"/>
              <a:t>	1</a:t>
            </a:r>
            <a:r>
              <a:rPr lang="sk-SK" sz="2400" dirty="0"/>
              <a:t>, 2, 3, 4, 5, 6, 7, 8, 9, 10, 11, 12, 13</a:t>
            </a:r>
            <a:r>
              <a:rPr lang="sk-SK" sz="2400" dirty="0" smtClean="0"/>
              <a:t>, ...</a:t>
            </a:r>
          </a:p>
          <a:p>
            <a:pPr marL="0" indent="0">
              <a:buNone/>
            </a:pPr>
            <a:r>
              <a:rPr lang="sk-SK" sz="2400" b="1" dirty="0" smtClean="0"/>
              <a:t>Násobky </a:t>
            </a:r>
            <a:r>
              <a:rPr lang="sk-SK" sz="2400" b="1" dirty="0"/>
              <a:t>čísla 2</a:t>
            </a:r>
            <a:r>
              <a:rPr lang="sk-SK" sz="2400" dirty="0"/>
              <a:t>: </a:t>
            </a:r>
            <a:r>
              <a:rPr lang="sk-SK" sz="2400" dirty="0" smtClean="0"/>
              <a:t>	2</a:t>
            </a:r>
            <a:r>
              <a:rPr lang="sk-SK" sz="2400" dirty="0"/>
              <a:t>, 4, 6, 8, 10, 12, 14, 16, 18, 20, </a:t>
            </a:r>
            <a:r>
              <a:rPr lang="sk-SK" sz="2400" dirty="0" smtClean="0"/>
              <a:t>22, ...</a:t>
            </a:r>
          </a:p>
          <a:p>
            <a:pPr marL="0" indent="0">
              <a:buNone/>
            </a:pPr>
            <a:r>
              <a:rPr lang="cs-CZ" sz="2400" dirty="0" smtClean="0"/>
              <a:t>Zakroužkovaná čísla jsou tedy </a:t>
            </a:r>
            <a:r>
              <a:rPr lang="cs-CZ" sz="2400" b="1" dirty="0" smtClean="0">
                <a:solidFill>
                  <a:srgbClr val="FF0000"/>
                </a:solidFill>
              </a:rPr>
              <a:t>společné násobky čísel 1 a 2</a:t>
            </a:r>
            <a:endParaRPr lang="cs-CZ" sz="2400" dirty="0" smtClean="0"/>
          </a:p>
          <a:p>
            <a:pPr marL="0" indent="0">
              <a:buNone/>
            </a:pPr>
            <a:r>
              <a:rPr lang="sk-SK" sz="2400" dirty="0" smtClean="0"/>
              <a:t>------------------------------------------------------------------------------</a:t>
            </a:r>
          </a:p>
          <a:p>
            <a:pPr marL="0" indent="0">
              <a:buNone/>
            </a:pPr>
            <a:r>
              <a:rPr lang="cs-CZ" sz="2400" dirty="0"/>
              <a:t>V následujících násobcích čísel </a:t>
            </a:r>
            <a:r>
              <a:rPr lang="cs-CZ" sz="2400" b="1" dirty="0" smtClean="0">
                <a:solidFill>
                  <a:srgbClr val="FF0000"/>
                </a:solidFill>
              </a:rPr>
              <a:t>3 </a:t>
            </a:r>
            <a:r>
              <a:rPr lang="cs-CZ" sz="2400" b="1" dirty="0">
                <a:solidFill>
                  <a:srgbClr val="FF0000"/>
                </a:solidFill>
              </a:rPr>
              <a:t>a </a:t>
            </a:r>
            <a:r>
              <a:rPr lang="cs-CZ" sz="2400" b="1" dirty="0" smtClean="0">
                <a:solidFill>
                  <a:srgbClr val="FF0000"/>
                </a:solidFill>
              </a:rPr>
              <a:t>4 </a:t>
            </a:r>
            <a:r>
              <a:rPr lang="cs-CZ" sz="2400" dirty="0"/>
              <a:t>hledejte stejná čísla a zakroužkujte je</a:t>
            </a:r>
            <a:r>
              <a:rPr lang="cs-CZ" sz="2400" b="1" dirty="0" smtClean="0"/>
              <a:t>:</a:t>
            </a:r>
            <a:endParaRPr lang="sk-SK" sz="2400" dirty="0" smtClean="0"/>
          </a:p>
          <a:p>
            <a:pPr marL="0" indent="0">
              <a:buNone/>
            </a:pPr>
            <a:r>
              <a:rPr lang="sk-SK" sz="2400" b="1" dirty="0" smtClean="0"/>
              <a:t>Násobky </a:t>
            </a:r>
            <a:r>
              <a:rPr lang="sk-SK" sz="2400" b="1" dirty="0"/>
              <a:t>čísla 3: </a:t>
            </a:r>
            <a:r>
              <a:rPr lang="sk-SK" sz="2400" b="1" dirty="0" smtClean="0"/>
              <a:t>	</a:t>
            </a:r>
            <a:r>
              <a:rPr lang="sk-SK" sz="2400" dirty="0" smtClean="0"/>
              <a:t>3</a:t>
            </a:r>
            <a:r>
              <a:rPr lang="sk-SK" sz="2400" dirty="0"/>
              <a:t>, 6, 9, 12, 15, 18, 21, 24, 27, 30, 33</a:t>
            </a:r>
            <a:r>
              <a:rPr lang="sk-SK" sz="2400" dirty="0" smtClean="0"/>
              <a:t>, 36,</a:t>
            </a:r>
            <a:endParaRPr lang="cs-CZ" sz="2400" dirty="0"/>
          </a:p>
          <a:p>
            <a:pPr marL="0" indent="0">
              <a:buNone/>
            </a:pPr>
            <a:r>
              <a:rPr lang="sk-SK" sz="2400" b="1" dirty="0"/>
              <a:t>Násobky čísla 4</a:t>
            </a:r>
            <a:r>
              <a:rPr lang="sk-SK" sz="2400" dirty="0"/>
              <a:t>: </a:t>
            </a:r>
            <a:r>
              <a:rPr lang="sk-SK" sz="2400" dirty="0" smtClean="0"/>
              <a:t>	4</a:t>
            </a:r>
            <a:r>
              <a:rPr lang="sk-SK" sz="2400" dirty="0"/>
              <a:t>, 8, 12, 16, 20, 24, 28, 32, 36, 40</a:t>
            </a:r>
            <a:r>
              <a:rPr lang="sk-SK" sz="2400" dirty="0" smtClean="0"/>
              <a:t>, ...</a:t>
            </a:r>
          </a:p>
          <a:p>
            <a:pPr marL="0" indent="0">
              <a:buNone/>
            </a:pPr>
            <a:r>
              <a:rPr lang="cs-CZ" sz="2400" dirty="0"/>
              <a:t>Zakroužkovaná čísla jsou tedy </a:t>
            </a:r>
            <a:r>
              <a:rPr lang="cs-CZ" sz="2400" b="1" dirty="0">
                <a:solidFill>
                  <a:srgbClr val="FF0000"/>
                </a:solidFill>
              </a:rPr>
              <a:t>společné násobky </a:t>
            </a:r>
            <a:r>
              <a:rPr lang="cs-CZ" sz="2400" b="1" dirty="0" smtClean="0">
                <a:solidFill>
                  <a:srgbClr val="FF0000"/>
                </a:solidFill>
              </a:rPr>
              <a:t>čísel 3 </a:t>
            </a:r>
            <a:r>
              <a:rPr lang="cs-CZ" sz="2400" b="1" dirty="0">
                <a:solidFill>
                  <a:srgbClr val="FF0000"/>
                </a:solidFill>
              </a:rPr>
              <a:t>a </a:t>
            </a:r>
            <a:r>
              <a:rPr lang="cs-CZ" sz="2400" b="1" dirty="0" smtClean="0">
                <a:solidFill>
                  <a:srgbClr val="FF0000"/>
                </a:solidFill>
              </a:rPr>
              <a:t>4</a:t>
            </a:r>
            <a:endParaRPr lang="cs-CZ" sz="2400" dirty="0"/>
          </a:p>
          <a:p>
            <a:pPr marL="0" indent="0">
              <a:buNone/>
            </a:pPr>
            <a:endParaRPr lang="sk-SK" sz="2400" dirty="0" smtClean="0"/>
          </a:p>
          <a:p>
            <a:pPr marL="0" indent="0">
              <a:buNone/>
            </a:pPr>
            <a:endParaRPr lang="cs-CZ" sz="2800" b="1" dirty="0"/>
          </a:p>
        </p:txBody>
      </p:sp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302912" y="9987"/>
            <a:ext cx="8305800" cy="1143000"/>
          </a:xfrm>
        </p:spPr>
        <p:txBody>
          <a:bodyPr>
            <a:normAutofit/>
          </a:bodyPr>
          <a:lstStyle/>
          <a:p>
            <a:pPr algn="ctr"/>
            <a:endParaRPr lang="cs-CZ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" name="Ovál 3"/>
          <p:cNvSpPr/>
          <p:nvPr/>
        </p:nvSpPr>
        <p:spPr>
          <a:xfrm>
            <a:off x="3369440" y="2082360"/>
            <a:ext cx="360768" cy="36076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vál 4"/>
          <p:cNvSpPr/>
          <p:nvPr/>
        </p:nvSpPr>
        <p:spPr>
          <a:xfrm>
            <a:off x="4375544" y="2547834"/>
            <a:ext cx="360768" cy="36076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 5"/>
          <p:cNvSpPr/>
          <p:nvPr/>
        </p:nvSpPr>
        <p:spPr>
          <a:xfrm>
            <a:off x="4809465" y="2547834"/>
            <a:ext cx="360768" cy="36076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/>
          <p:cNvSpPr/>
          <p:nvPr/>
        </p:nvSpPr>
        <p:spPr>
          <a:xfrm>
            <a:off x="4572000" y="2082360"/>
            <a:ext cx="360768" cy="36076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5173280" y="2087679"/>
            <a:ext cx="360768" cy="36076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vál 8"/>
          <p:cNvSpPr/>
          <p:nvPr/>
        </p:nvSpPr>
        <p:spPr>
          <a:xfrm>
            <a:off x="5857944" y="2087679"/>
            <a:ext cx="360768" cy="36076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vál 9"/>
          <p:cNvSpPr/>
          <p:nvPr/>
        </p:nvSpPr>
        <p:spPr>
          <a:xfrm>
            <a:off x="6758728" y="2101341"/>
            <a:ext cx="360768" cy="36076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vál 10"/>
          <p:cNvSpPr/>
          <p:nvPr/>
        </p:nvSpPr>
        <p:spPr>
          <a:xfrm>
            <a:off x="4007592" y="2547834"/>
            <a:ext cx="360768" cy="36076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vál 11"/>
          <p:cNvSpPr/>
          <p:nvPr/>
        </p:nvSpPr>
        <p:spPr>
          <a:xfrm>
            <a:off x="4007592" y="2082360"/>
            <a:ext cx="360768" cy="36076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vál 12"/>
          <p:cNvSpPr/>
          <p:nvPr/>
        </p:nvSpPr>
        <p:spPr>
          <a:xfrm>
            <a:off x="3028881" y="2547834"/>
            <a:ext cx="360768" cy="36076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vál 13"/>
          <p:cNvSpPr/>
          <p:nvPr/>
        </p:nvSpPr>
        <p:spPr>
          <a:xfrm>
            <a:off x="3705064" y="2553153"/>
            <a:ext cx="360768" cy="36076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vál 14"/>
          <p:cNvSpPr/>
          <p:nvPr/>
        </p:nvSpPr>
        <p:spPr>
          <a:xfrm>
            <a:off x="3389649" y="2558472"/>
            <a:ext cx="360768" cy="36076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vál 15"/>
          <p:cNvSpPr/>
          <p:nvPr/>
        </p:nvSpPr>
        <p:spPr>
          <a:xfrm>
            <a:off x="5112492" y="5115017"/>
            <a:ext cx="360768" cy="36076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vál 16"/>
          <p:cNvSpPr/>
          <p:nvPr/>
        </p:nvSpPr>
        <p:spPr>
          <a:xfrm>
            <a:off x="5857944" y="4691688"/>
            <a:ext cx="360768" cy="36076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vál 17"/>
          <p:cNvSpPr/>
          <p:nvPr/>
        </p:nvSpPr>
        <p:spPr>
          <a:xfrm>
            <a:off x="3784856" y="5112584"/>
            <a:ext cx="360768" cy="36076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vál 18"/>
          <p:cNvSpPr/>
          <p:nvPr/>
        </p:nvSpPr>
        <p:spPr>
          <a:xfrm>
            <a:off x="4065832" y="4654294"/>
            <a:ext cx="360768" cy="36076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vál 19"/>
          <p:cNvSpPr/>
          <p:nvPr/>
        </p:nvSpPr>
        <p:spPr>
          <a:xfrm>
            <a:off x="6502873" y="5123452"/>
            <a:ext cx="360768" cy="36076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vál 20"/>
          <p:cNvSpPr/>
          <p:nvPr/>
        </p:nvSpPr>
        <p:spPr>
          <a:xfrm>
            <a:off x="7698656" y="4691688"/>
            <a:ext cx="360768" cy="36076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16632"/>
            <a:ext cx="8534400" cy="1341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7640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4294967295"/>
          </p:nvPr>
        </p:nvSpPr>
        <p:spPr>
          <a:xfrm>
            <a:off x="363040" y="1264392"/>
            <a:ext cx="8417920" cy="50507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 smtClean="0"/>
              <a:t>V následujících násobcích čísel </a:t>
            </a:r>
            <a:r>
              <a:rPr lang="cs-CZ" sz="2400" b="1" dirty="0" smtClean="0">
                <a:solidFill>
                  <a:srgbClr val="FF0000"/>
                </a:solidFill>
              </a:rPr>
              <a:t>1 a 2 </a:t>
            </a:r>
            <a:r>
              <a:rPr lang="cs-CZ" sz="2400" dirty="0" smtClean="0"/>
              <a:t>hledejte nejmenší stejná čísla a zakroužkujte je</a:t>
            </a:r>
            <a:r>
              <a:rPr lang="cs-CZ" sz="2400" b="1" dirty="0" smtClean="0"/>
              <a:t>:</a:t>
            </a:r>
          </a:p>
          <a:p>
            <a:pPr marL="0" indent="0">
              <a:buNone/>
            </a:pPr>
            <a:r>
              <a:rPr lang="sk-SK" sz="2400" b="1" dirty="0" smtClean="0"/>
              <a:t>Násobky čísla 1</a:t>
            </a:r>
            <a:r>
              <a:rPr lang="sk-SK" sz="2400" dirty="0" smtClean="0"/>
              <a:t>: 	1, 2, 3, 4, 5, 6, 7, 8, 9, 10, 11, 12, 13, ...</a:t>
            </a:r>
          </a:p>
          <a:p>
            <a:pPr marL="0" indent="0">
              <a:buNone/>
            </a:pPr>
            <a:r>
              <a:rPr lang="sk-SK" sz="2400" b="1" dirty="0" smtClean="0"/>
              <a:t>Násobky čísla 2</a:t>
            </a:r>
            <a:r>
              <a:rPr lang="sk-SK" sz="2400" dirty="0" smtClean="0"/>
              <a:t>: 	2, 4, 6, 8, 10, 12, 14, 16, 18, 20, 22, ...</a:t>
            </a:r>
          </a:p>
          <a:p>
            <a:pPr marL="0" indent="0">
              <a:buNone/>
            </a:pPr>
            <a:r>
              <a:rPr lang="cs-CZ" sz="2400" b="1" dirty="0" smtClean="0">
                <a:solidFill>
                  <a:srgbClr val="FF0000"/>
                </a:solidFill>
              </a:rPr>
              <a:t>ČÍSLO 2 </a:t>
            </a:r>
            <a:r>
              <a:rPr lang="cs-CZ" sz="2400" dirty="0" smtClean="0"/>
              <a:t>je tedy </a:t>
            </a:r>
            <a:r>
              <a:rPr lang="cs-CZ" sz="2400" b="1" dirty="0" smtClean="0">
                <a:solidFill>
                  <a:srgbClr val="FF0000"/>
                </a:solidFill>
              </a:rPr>
              <a:t>NEJMENŠÍ SPOLEČNÝ NÁSOBEK ČÍSEL 1 a 2</a:t>
            </a:r>
          </a:p>
          <a:p>
            <a:pPr marL="0" indent="0">
              <a:buNone/>
            </a:pPr>
            <a:r>
              <a:rPr lang="sk-SK" sz="2400" dirty="0" smtClean="0"/>
              <a:t>------------------------------------------------------------------------------</a:t>
            </a:r>
          </a:p>
          <a:p>
            <a:pPr marL="0" indent="0">
              <a:buNone/>
            </a:pPr>
            <a:r>
              <a:rPr lang="cs-CZ" sz="2400" dirty="0"/>
              <a:t>V následujících násobcích čísel </a:t>
            </a:r>
            <a:r>
              <a:rPr lang="cs-CZ" sz="2400" b="1" dirty="0" smtClean="0">
                <a:solidFill>
                  <a:srgbClr val="FF0000"/>
                </a:solidFill>
              </a:rPr>
              <a:t>3 </a:t>
            </a:r>
            <a:r>
              <a:rPr lang="cs-CZ" sz="2400" b="1" dirty="0">
                <a:solidFill>
                  <a:srgbClr val="FF0000"/>
                </a:solidFill>
              </a:rPr>
              <a:t>a </a:t>
            </a:r>
            <a:r>
              <a:rPr lang="cs-CZ" sz="2400" b="1" dirty="0" smtClean="0">
                <a:solidFill>
                  <a:srgbClr val="FF0000"/>
                </a:solidFill>
              </a:rPr>
              <a:t>4 </a:t>
            </a:r>
            <a:r>
              <a:rPr lang="cs-CZ" sz="2400" dirty="0"/>
              <a:t>hledejte </a:t>
            </a:r>
            <a:r>
              <a:rPr lang="cs-CZ" sz="2400" dirty="0" smtClean="0"/>
              <a:t>nejmenší stejná </a:t>
            </a:r>
            <a:r>
              <a:rPr lang="cs-CZ" sz="2400" dirty="0"/>
              <a:t>čísla a zakroužkujte je</a:t>
            </a:r>
            <a:r>
              <a:rPr lang="cs-CZ" sz="2400" b="1" dirty="0" smtClean="0"/>
              <a:t>:</a:t>
            </a:r>
            <a:endParaRPr lang="sk-SK" sz="2400" dirty="0" smtClean="0"/>
          </a:p>
          <a:p>
            <a:pPr marL="0" indent="0">
              <a:buNone/>
            </a:pPr>
            <a:r>
              <a:rPr lang="sk-SK" sz="2400" b="1" dirty="0" smtClean="0"/>
              <a:t>Násobky </a:t>
            </a:r>
            <a:r>
              <a:rPr lang="sk-SK" sz="2400" b="1" dirty="0"/>
              <a:t>čísla 3: </a:t>
            </a:r>
            <a:r>
              <a:rPr lang="sk-SK" sz="2400" b="1" dirty="0" smtClean="0"/>
              <a:t>	</a:t>
            </a:r>
            <a:r>
              <a:rPr lang="sk-SK" sz="2400" dirty="0" smtClean="0"/>
              <a:t>3</a:t>
            </a:r>
            <a:r>
              <a:rPr lang="sk-SK" sz="2400" dirty="0"/>
              <a:t>, 6, 9, 12, 15, 18, 21, 24, 27, 30, 33</a:t>
            </a:r>
            <a:r>
              <a:rPr lang="sk-SK" sz="2400" dirty="0" smtClean="0"/>
              <a:t>, 36,</a:t>
            </a:r>
            <a:endParaRPr lang="cs-CZ" sz="2400" dirty="0"/>
          </a:p>
          <a:p>
            <a:pPr marL="0" indent="0">
              <a:buNone/>
            </a:pPr>
            <a:r>
              <a:rPr lang="sk-SK" sz="2400" b="1" dirty="0"/>
              <a:t>Násobky čísla 4</a:t>
            </a:r>
            <a:r>
              <a:rPr lang="sk-SK" sz="2400" dirty="0"/>
              <a:t>: </a:t>
            </a:r>
            <a:r>
              <a:rPr lang="sk-SK" sz="2400" dirty="0" smtClean="0"/>
              <a:t>	4</a:t>
            </a:r>
            <a:r>
              <a:rPr lang="sk-SK" sz="2400" dirty="0"/>
              <a:t>, 8, 12, 16, 20, 24, 28, 32, 36, 40</a:t>
            </a:r>
            <a:r>
              <a:rPr lang="sk-SK" sz="2400" dirty="0" smtClean="0"/>
              <a:t>, ...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FF0000"/>
                </a:solidFill>
              </a:rPr>
              <a:t>ČÍSLO </a:t>
            </a:r>
            <a:r>
              <a:rPr lang="cs-CZ" sz="2400" b="1" dirty="0" smtClean="0">
                <a:solidFill>
                  <a:srgbClr val="FF0000"/>
                </a:solidFill>
              </a:rPr>
              <a:t>12 </a:t>
            </a:r>
            <a:r>
              <a:rPr lang="cs-CZ" sz="2400" dirty="0"/>
              <a:t>je tedy </a:t>
            </a:r>
            <a:r>
              <a:rPr lang="cs-CZ" sz="2400" b="1" dirty="0">
                <a:solidFill>
                  <a:srgbClr val="FF0000"/>
                </a:solidFill>
              </a:rPr>
              <a:t>NEJMENŠÍ SPOLEČNÝ NÁSOBEK ČÍSEL </a:t>
            </a:r>
            <a:r>
              <a:rPr lang="cs-CZ" sz="2400" b="1" dirty="0" smtClean="0">
                <a:solidFill>
                  <a:srgbClr val="FF0000"/>
                </a:solidFill>
              </a:rPr>
              <a:t>3 </a:t>
            </a:r>
            <a:r>
              <a:rPr lang="cs-CZ" sz="2400" b="1" dirty="0">
                <a:solidFill>
                  <a:srgbClr val="FF0000"/>
                </a:solidFill>
              </a:rPr>
              <a:t>a </a:t>
            </a:r>
            <a:r>
              <a:rPr lang="cs-CZ" sz="2400" b="1" dirty="0" smtClean="0">
                <a:solidFill>
                  <a:srgbClr val="FF0000"/>
                </a:solidFill>
              </a:rPr>
              <a:t>4</a:t>
            </a:r>
            <a:endParaRPr lang="cs-CZ" sz="2400" dirty="0"/>
          </a:p>
          <a:p>
            <a:pPr marL="0" indent="0">
              <a:buNone/>
            </a:pPr>
            <a:endParaRPr lang="sk-SK" sz="2400" dirty="0" smtClean="0"/>
          </a:p>
          <a:p>
            <a:pPr marL="0" indent="0">
              <a:buNone/>
            </a:pPr>
            <a:endParaRPr lang="cs-CZ" sz="2800" b="1" dirty="0"/>
          </a:p>
        </p:txBody>
      </p:sp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273700" y="121960"/>
            <a:ext cx="8305800" cy="1143000"/>
          </a:xfrm>
        </p:spPr>
        <p:txBody>
          <a:bodyPr>
            <a:normAutofit/>
          </a:bodyPr>
          <a:lstStyle/>
          <a:p>
            <a:pPr algn="ctr"/>
            <a:endParaRPr lang="cs-CZ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" name="Ovál 3"/>
          <p:cNvSpPr/>
          <p:nvPr/>
        </p:nvSpPr>
        <p:spPr>
          <a:xfrm>
            <a:off x="3369440" y="2082360"/>
            <a:ext cx="360768" cy="36076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vál 12"/>
          <p:cNvSpPr/>
          <p:nvPr/>
        </p:nvSpPr>
        <p:spPr>
          <a:xfrm>
            <a:off x="3028881" y="2547834"/>
            <a:ext cx="360768" cy="36076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vál 17"/>
          <p:cNvSpPr/>
          <p:nvPr/>
        </p:nvSpPr>
        <p:spPr>
          <a:xfrm>
            <a:off x="3784856" y="5112584"/>
            <a:ext cx="360768" cy="36076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vál 18"/>
          <p:cNvSpPr/>
          <p:nvPr/>
        </p:nvSpPr>
        <p:spPr>
          <a:xfrm>
            <a:off x="4065832" y="4654294"/>
            <a:ext cx="360768" cy="36076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400" y="116632"/>
            <a:ext cx="8534400" cy="151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5956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3" grpId="0" animBg="1"/>
      <p:bldP spid="18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4294967295"/>
          </p:nvPr>
        </p:nvSpPr>
        <p:spPr>
          <a:xfrm>
            <a:off x="363040" y="1264392"/>
            <a:ext cx="8417920" cy="50507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800" b="1" dirty="0" smtClean="0"/>
              <a:t>NEJMENŠÍ SPOLEČNÝ NÁSOBEK ČÍSEL 1 a 2 je </a:t>
            </a:r>
            <a:r>
              <a:rPr lang="cs-CZ" sz="2800" b="1" dirty="0"/>
              <a:t>ČÍSLO 2 </a:t>
            </a:r>
            <a:r>
              <a:rPr lang="cs-CZ" sz="2800" dirty="0" smtClean="0"/>
              <a:t>zapíšeme takto:</a:t>
            </a:r>
            <a:r>
              <a:rPr lang="cs-CZ" sz="2800" b="1" dirty="0" smtClean="0">
                <a:solidFill>
                  <a:srgbClr val="FF0000"/>
                </a:solidFill>
              </a:rPr>
              <a:t> 	</a:t>
            </a:r>
            <a:r>
              <a:rPr lang="cs-CZ" sz="2400" b="1" dirty="0" smtClean="0">
                <a:solidFill>
                  <a:srgbClr val="FF0000"/>
                </a:solidFill>
              </a:rPr>
              <a:t>	</a:t>
            </a:r>
            <a:r>
              <a:rPr lang="cs-CZ" sz="4000" b="1" dirty="0" smtClean="0">
                <a:solidFill>
                  <a:srgbClr val="FF0000"/>
                </a:solidFill>
              </a:rPr>
              <a:t>n( 1; 2 ) = 2</a:t>
            </a:r>
          </a:p>
          <a:p>
            <a:pPr marL="0" indent="0">
              <a:buNone/>
            </a:pPr>
            <a:endParaRPr lang="cs-CZ" sz="40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2800" b="1" dirty="0"/>
              <a:t>NEJMENŠÍ SPOLEČNÝ NÁSOBEK ČÍSEL 3 a 4 je číslo 12 </a:t>
            </a:r>
            <a:r>
              <a:rPr lang="cs-CZ" sz="2800" dirty="0" smtClean="0"/>
              <a:t>zapíšeme takto: 		</a:t>
            </a:r>
            <a:r>
              <a:rPr lang="cs-CZ" sz="4000" b="1" dirty="0" smtClean="0">
                <a:solidFill>
                  <a:srgbClr val="FF0000"/>
                </a:solidFill>
              </a:rPr>
              <a:t>n</a:t>
            </a:r>
            <a:r>
              <a:rPr lang="cs-CZ" sz="4000" b="1" dirty="0">
                <a:solidFill>
                  <a:srgbClr val="FF0000"/>
                </a:solidFill>
              </a:rPr>
              <a:t>( </a:t>
            </a:r>
            <a:r>
              <a:rPr lang="cs-CZ" sz="4000" b="1" dirty="0" smtClean="0">
                <a:solidFill>
                  <a:srgbClr val="FF0000"/>
                </a:solidFill>
              </a:rPr>
              <a:t>3; 4 ) = 12</a:t>
            </a:r>
          </a:p>
          <a:p>
            <a:pPr marL="0" indent="0">
              <a:buNone/>
            </a:pPr>
            <a:endParaRPr lang="cs-CZ" sz="24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cs-CZ" sz="2400" b="1" dirty="0" smtClean="0"/>
              <a:t>MALÉ PÍSMENO – JAKO </a:t>
            </a:r>
            <a:r>
              <a:rPr lang="cs-CZ" sz="2400" b="1" dirty="0" smtClean="0">
                <a:solidFill>
                  <a:srgbClr val="FF0000"/>
                </a:solidFill>
              </a:rPr>
              <a:t>NEJMENŠÍ</a:t>
            </a:r>
            <a:r>
              <a:rPr lang="cs-CZ" sz="2400" b="1" dirty="0" smtClean="0"/>
              <a:t>, PÍSMENO </a:t>
            </a:r>
            <a:r>
              <a:rPr lang="cs-CZ" sz="2400" b="1" dirty="0" smtClean="0">
                <a:solidFill>
                  <a:srgbClr val="FF0000"/>
                </a:solidFill>
              </a:rPr>
              <a:t>n</a:t>
            </a:r>
            <a:r>
              <a:rPr lang="cs-CZ" sz="2400" b="1" dirty="0" smtClean="0"/>
              <a:t> – JAKO </a:t>
            </a:r>
            <a:r>
              <a:rPr lang="cs-CZ" sz="2400" b="1" dirty="0" smtClean="0">
                <a:solidFill>
                  <a:srgbClr val="FF0000"/>
                </a:solidFill>
              </a:rPr>
              <a:t>NÁSOBEK</a:t>
            </a:r>
            <a:r>
              <a:rPr lang="cs-CZ" sz="2400" b="1" dirty="0" smtClean="0"/>
              <a:t> </a:t>
            </a:r>
            <a:r>
              <a:rPr lang="cs-CZ" sz="2800" b="1" dirty="0" smtClean="0"/>
              <a:t>VŽDY HLEDÁME NEJMENŠÍ SPOLEČNÝ NÁSOBEK, NEJVĚTŠÍ SPOLEČNÝ NÁSOBEK ČÍSEL NELZE URČIT.</a:t>
            </a:r>
            <a:endParaRPr lang="sk-SK" sz="2800" dirty="0" smtClean="0"/>
          </a:p>
          <a:p>
            <a:pPr marL="0" indent="0">
              <a:buNone/>
            </a:pPr>
            <a:endParaRPr lang="cs-CZ" sz="2800" b="1" dirty="0"/>
          </a:p>
        </p:txBody>
      </p:sp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302912" y="9987"/>
            <a:ext cx="8305800" cy="1143000"/>
          </a:xfrm>
        </p:spPr>
        <p:txBody>
          <a:bodyPr>
            <a:normAutofit/>
          </a:bodyPr>
          <a:lstStyle/>
          <a:p>
            <a:pPr algn="ctr"/>
            <a:endParaRPr lang="cs-CZ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8534400" cy="1341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0676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4294967295"/>
          </p:nvPr>
        </p:nvSpPr>
        <p:spPr>
          <a:xfrm>
            <a:off x="122528" y="1384648"/>
            <a:ext cx="8686064" cy="5291264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ClrTx/>
              <a:buNone/>
            </a:pPr>
            <a:r>
              <a:rPr lang="cs-CZ" sz="2800" b="1" dirty="0" smtClean="0"/>
              <a:t>PRVNÍ ZPŮSOB: </a:t>
            </a:r>
            <a:r>
              <a:rPr lang="cs-CZ" sz="2800" dirty="0" smtClean="0"/>
              <a:t>vypíšeme násobky obou čísel, dokud nenajdeme nejmenší společný násobek.</a:t>
            </a:r>
          </a:p>
          <a:p>
            <a:pPr marL="0" indent="0">
              <a:lnSpc>
                <a:spcPct val="150000"/>
              </a:lnSpc>
              <a:buClrTx/>
              <a:buNone/>
            </a:pPr>
            <a:r>
              <a:rPr lang="cs-CZ" sz="2800" dirty="0" smtClean="0"/>
              <a:t>ukážeme si na příkladu: 	</a:t>
            </a:r>
            <a:r>
              <a:rPr lang="cs-CZ" sz="3600" b="1" dirty="0" smtClean="0">
                <a:solidFill>
                  <a:srgbClr val="FF0000"/>
                </a:solidFill>
              </a:rPr>
              <a:t>n( 5; 12 ) = ?</a:t>
            </a:r>
          </a:p>
          <a:p>
            <a:pPr marL="0" indent="0">
              <a:lnSpc>
                <a:spcPct val="150000"/>
              </a:lnSpc>
              <a:buClrTx/>
              <a:buNone/>
            </a:pPr>
            <a:r>
              <a:rPr lang="cs-CZ" sz="2800" b="1" dirty="0" smtClean="0"/>
              <a:t>Násobky č. 5: </a:t>
            </a:r>
            <a:r>
              <a:rPr lang="cs-CZ" sz="2800" dirty="0"/>
              <a:t>5, 10, 15, 20, 25, 30, 35, 40, 45, 50, 55, 60, </a:t>
            </a:r>
          </a:p>
          <a:p>
            <a:pPr marL="0" indent="0">
              <a:lnSpc>
                <a:spcPct val="150000"/>
              </a:lnSpc>
              <a:buClrTx/>
              <a:buNone/>
            </a:pPr>
            <a:r>
              <a:rPr lang="cs-CZ" sz="2800" b="1" dirty="0"/>
              <a:t>Násobky č. </a:t>
            </a:r>
            <a:r>
              <a:rPr lang="cs-CZ" sz="2800" b="1" dirty="0" smtClean="0"/>
              <a:t>12:</a:t>
            </a:r>
            <a:r>
              <a:rPr lang="cs-CZ" sz="2800" dirty="0"/>
              <a:t> </a:t>
            </a:r>
            <a:r>
              <a:rPr lang="cs-CZ" sz="2800" dirty="0" smtClean="0"/>
              <a:t>12, 24, 36, 48, 60, 72, </a:t>
            </a:r>
          </a:p>
          <a:p>
            <a:pPr marL="0" indent="0">
              <a:lnSpc>
                <a:spcPct val="150000"/>
              </a:lnSpc>
              <a:buClrTx/>
              <a:buNone/>
            </a:pPr>
            <a:r>
              <a:rPr lang="cs-CZ" sz="2800" b="1" dirty="0" smtClean="0">
                <a:solidFill>
                  <a:srgbClr val="FF0000"/>
                </a:solidFill>
              </a:rPr>
              <a:t>ODPOVĚĎ: 		</a:t>
            </a:r>
            <a:r>
              <a:rPr lang="cs-CZ" sz="3200" b="1" dirty="0" smtClean="0">
                <a:solidFill>
                  <a:srgbClr val="FF0000"/>
                </a:solidFill>
              </a:rPr>
              <a:t>n</a:t>
            </a:r>
            <a:r>
              <a:rPr lang="cs-CZ" sz="3200" b="1" dirty="0">
                <a:solidFill>
                  <a:srgbClr val="FF0000"/>
                </a:solidFill>
              </a:rPr>
              <a:t>( 5; 12 ) = </a:t>
            </a:r>
            <a:r>
              <a:rPr lang="cs-CZ" sz="3200" b="1" dirty="0" smtClean="0">
                <a:solidFill>
                  <a:srgbClr val="FF0000"/>
                </a:solidFill>
              </a:rPr>
              <a:t>60</a:t>
            </a:r>
          </a:p>
          <a:p>
            <a:pPr marL="0" indent="0">
              <a:lnSpc>
                <a:spcPct val="150000"/>
              </a:lnSpc>
              <a:buClrTx/>
              <a:buNone/>
            </a:pPr>
            <a:r>
              <a:rPr lang="cs-CZ" sz="2800" i="1" dirty="0" smtClean="0"/>
              <a:t>U VYŠŠÍCH ČÍSEL JE TENTO ZPŮSOB ŘEŠENÍ ZDLOUHAVĚJŠÍ</a:t>
            </a:r>
          </a:p>
          <a:p>
            <a:pPr marL="0" indent="0">
              <a:lnSpc>
                <a:spcPct val="150000"/>
              </a:lnSpc>
              <a:buClrTx/>
              <a:buNone/>
            </a:pPr>
            <a:endParaRPr lang="cs-CZ" sz="2800" i="1" dirty="0" smtClean="0"/>
          </a:p>
          <a:p>
            <a:pPr marL="0" indent="0">
              <a:lnSpc>
                <a:spcPct val="150000"/>
              </a:lnSpc>
              <a:buClrTx/>
              <a:buNone/>
            </a:pPr>
            <a:endParaRPr lang="cs-CZ" sz="2800" dirty="0" smtClean="0"/>
          </a:p>
        </p:txBody>
      </p:sp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423168" y="302344"/>
            <a:ext cx="8305800" cy="1143000"/>
          </a:xfrm>
        </p:spPr>
        <p:txBody>
          <a:bodyPr>
            <a:normAutofit/>
          </a:bodyPr>
          <a:lstStyle/>
          <a:p>
            <a:pPr algn="ctr"/>
            <a:endParaRPr lang="cs-CZ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1" name="Ovál 10"/>
          <p:cNvSpPr/>
          <p:nvPr/>
        </p:nvSpPr>
        <p:spPr>
          <a:xfrm>
            <a:off x="7829421" y="3849896"/>
            <a:ext cx="516008" cy="51841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vál 11"/>
          <p:cNvSpPr/>
          <p:nvPr/>
        </p:nvSpPr>
        <p:spPr>
          <a:xfrm>
            <a:off x="4451744" y="4538602"/>
            <a:ext cx="516008" cy="51841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241" y="260648"/>
            <a:ext cx="8609013" cy="151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7668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7628509" cy="847641"/>
          </a:xfrm>
          <a:solidFill>
            <a:srgbClr val="CCFF66"/>
          </a:solidFill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noAutofit/>
          </a:bodyPr>
          <a:lstStyle/>
          <a:p>
            <a:r>
              <a:rPr lang="cs-CZ" sz="3600" b="1" dirty="0" smtClean="0"/>
              <a:t>ROZKLAD ČÍSLA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NA SOUČIN PRVOČÍSEL (prvočinitelů): </a:t>
            </a:r>
            <a:r>
              <a:rPr lang="cs-CZ" b="1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VODOPÁD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 smtClean="0"/>
              <a:t>	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do rozkladu se nepíše </a:t>
            </a:r>
            <a:r>
              <a:rPr lang="cs-CZ" b="1" dirty="0" smtClean="0"/>
              <a:t>1</a:t>
            </a:r>
            <a:r>
              <a:rPr lang="cs-CZ" dirty="0" smtClean="0"/>
              <a:t> (není prvočíslo!!!)</a:t>
            </a:r>
            <a:endParaRPr lang="cs-CZ" dirty="0"/>
          </a:p>
        </p:txBody>
      </p:sp>
      <p:grpSp>
        <p:nvGrpSpPr>
          <p:cNvPr id="16" name="Skupina 15"/>
          <p:cNvGrpSpPr/>
          <p:nvPr/>
        </p:nvGrpSpPr>
        <p:grpSpPr>
          <a:xfrm>
            <a:off x="1378265" y="2348880"/>
            <a:ext cx="601447" cy="457200"/>
            <a:chOff x="1378265" y="2348880"/>
            <a:chExt cx="601447" cy="457200"/>
          </a:xfrm>
        </p:grpSpPr>
        <p:cxnSp>
          <p:nvCxnSpPr>
            <p:cNvPr id="5" name="Přímá spojnice 4"/>
            <p:cNvCxnSpPr/>
            <p:nvPr/>
          </p:nvCxnSpPr>
          <p:spPr>
            <a:xfrm>
              <a:off x="1691680" y="2348880"/>
              <a:ext cx="288032" cy="457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Přímá spojnice 5"/>
            <p:cNvCxnSpPr/>
            <p:nvPr/>
          </p:nvCxnSpPr>
          <p:spPr>
            <a:xfrm flipH="1">
              <a:off x="1378265" y="2348880"/>
              <a:ext cx="313415" cy="457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ovéPole 10"/>
          <p:cNvSpPr txBox="1"/>
          <p:nvPr/>
        </p:nvSpPr>
        <p:spPr>
          <a:xfrm>
            <a:off x="973043" y="2838159"/>
            <a:ext cx="15746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0070C0"/>
                </a:solidFill>
              </a:rPr>
              <a:t>6</a:t>
            </a:r>
            <a:r>
              <a:rPr lang="cs-CZ" sz="3200" b="1" dirty="0" smtClean="0"/>
              <a:t>    .</a:t>
            </a:r>
            <a:r>
              <a:rPr lang="cs-CZ" sz="3200" dirty="0" smtClean="0"/>
              <a:t>    </a:t>
            </a:r>
            <a:r>
              <a:rPr lang="cs-CZ" sz="3200" b="1" dirty="0" smtClean="0">
                <a:solidFill>
                  <a:srgbClr val="0070C0"/>
                </a:solidFill>
              </a:rPr>
              <a:t>8</a:t>
            </a:r>
            <a:endParaRPr lang="cs-CZ" sz="3200" b="1" dirty="0">
              <a:solidFill>
                <a:srgbClr val="0070C0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1378266" y="1776308"/>
            <a:ext cx="7246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48</a:t>
            </a:r>
            <a:endParaRPr lang="cs-CZ" sz="3200" dirty="0"/>
          </a:p>
        </p:txBody>
      </p:sp>
      <p:grpSp>
        <p:nvGrpSpPr>
          <p:cNvPr id="17" name="Skupina 16"/>
          <p:cNvGrpSpPr/>
          <p:nvPr/>
        </p:nvGrpSpPr>
        <p:grpSpPr>
          <a:xfrm>
            <a:off x="857048" y="3422934"/>
            <a:ext cx="601447" cy="457200"/>
            <a:chOff x="1378265" y="2348880"/>
            <a:chExt cx="601447" cy="457200"/>
          </a:xfrm>
        </p:grpSpPr>
        <p:cxnSp>
          <p:nvCxnSpPr>
            <p:cNvPr id="18" name="Přímá spojnice 17"/>
            <p:cNvCxnSpPr/>
            <p:nvPr/>
          </p:nvCxnSpPr>
          <p:spPr>
            <a:xfrm>
              <a:off x="1691680" y="2348880"/>
              <a:ext cx="288032" cy="457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Přímá spojnice 18"/>
            <p:cNvCxnSpPr/>
            <p:nvPr/>
          </p:nvCxnSpPr>
          <p:spPr>
            <a:xfrm flipH="1">
              <a:off x="1378265" y="2348880"/>
              <a:ext cx="313415" cy="457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Skupina 19"/>
          <p:cNvGrpSpPr/>
          <p:nvPr/>
        </p:nvGrpSpPr>
        <p:grpSpPr>
          <a:xfrm>
            <a:off x="1946203" y="3422934"/>
            <a:ext cx="601447" cy="457200"/>
            <a:chOff x="1378265" y="2348880"/>
            <a:chExt cx="601447" cy="457200"/>
          </a:xfrm>
        </p:grpSpPr>
        <p:cxnSp>
          <p:nvCxnSpPr>
            <p:cNvPr id="21" name="Přímá spojnice 20"/>
            <p:cNvCxnSpPr/>
            <p:nvPr/>
          </p:nvCxnSpPr>
          <p:spPr>
            <a:xfrm>
              <a:off x="1691680" y="2348880"/>
              <a:ext cx="288032" cy="457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Přímá spojnice 21"/>
            <p:cNvCxnSpPr/>
            <p:nvPr/>
          </p:nvCxnSpPr>
          <p:spPr>
            <a:xfrm flipH="1">
              <a:off x="1378265" y="2348880"/>
              <a:ext cx="313415" cy="457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ovéPole 22"/>
          <p:cNvSpPr txBox="1"/>
          <p:nvPr/>
        </p:nvSpPr>
        <p:spPr>
          <a:xfrm>
            <a:off x="539552" y="4077072"/>
            <a:ext cx="11394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2</a:t>
            </a:r>
            <a:r>
              <a:rPr lang="cs-CZ" sz="3200" dirty="0" smtClean="0"/>
              <a:t>  </a:t>
            </a:r>
            <a:r>
              <a:rPr lang="cs-CZ" sz="3200" b="1" dirty="0" smtClean="0"/>
              <a:t>.</a:t>
            </a:r>
            <a:r>
              <a:rPr lang="cs-CZ" sz="3200" dirty="0" smtClean="0"/>
              <a:t>  </a:t>
            </a:r>
            <a:r>
              <a:rPr lang="cs-CZ" sz="3200" b="1" dirty="0" smtClean="0">
                <a:solidFill>
                  <a:srgbClr val="FF0000"/>
                </a:solidFill>
              </a:rPr>
              <a:t>3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1691679" y="4077071"/>
            <a:ext cx="11693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2</a:t>
            </a:r>
            <a:r>
              <a:rPr lang="cs-CZ" sz="3200" dirty="0" smtClean="0"/>
              <a:t>  </a:t>
            </a:r>
            <a:r>
              <a:rPr lang="cs-CZ" sz="3200" b="1" dirty="0" smtClean="0"/>
              <a:t>.</a:t>
            </a:r>
            <a:r>
              <a:rPr lang="cs-CZ" sz="3200" dirty="0" smtClean="0"/>
              <a:t>  </a:t>
            </a:r>
            <a:r>
              <a:rPr lang="cs-CZ" sz="3200" b="1" dirty="0" smtClean="0">
                <a:solidFill>
                  <a:srgbClr val="00B050"/>
                </a:solidFill>
              </a:rPr>
              <a:t>4</a:t>
            </a:r>
            <a:endParaRPr lang="cs-CZ" sz="3200" b="1" dirty="0">
              <a:solidFill>
                <a:srgbClr val="00B050"/>
              </a:solidFill>
            </a:endParaRPr>
          </a:p>
        </p:txBody>
      </p:sp>
      <p:grpSp>
        <p:nvGrpSpPr>
          <p:cNvPr id="25" name="Skupina 24"/>
          <p:cNvGrpSpPr/>
          <p:nvPr/>
        </p:nvGrpSpPr>
        <p:grpSpPr>
          <a:xfrm>
            <a:off x="2259618" y="4634998"/>
            <a:ext cx="601447" cy="457200"/>
            <a:chOff x="1378265" y="2348880"/>
            <a:chExt cx="601447" cy="457200"/>
          </a:xfrm>
        </p:grpSpPr>
        <p:cxnSp>
          <p:nvCxnSpPr>
            <p:cNvPr id="26" name="Přímá spojnice 25"/>
            <p:cNvCxnSpPr/>
            <p:nvPr/>
          </p:nvCxnSpPr>
          <p:spPr>
            <a:xfrm>
              <a:off x="1691680" y="2348880"/>
              <a:ext cx="288032" cy="457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Přímá spojnice 26"/>
            <p:cNvCxnSpPr/>
            <p:nvPr/>
          </p:nvCxnSpPr>
          <p:spPr>
            <a:xfrm flipH="1">
              <a:off x="1378265" y="2348880"/>
              <a:ext cx="313415" cy="457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ovéPole 27"/>
          <p:cNvSpPr txBox="1"/>
          <p:nvPr/>
        </p:nvSpPr>
        <p:spPr>
          <a:xfrm>
            <a:off x="2034964" y="5269930"/>
            <a:ext cx="11521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2</a:t>
            </a:r>
            <a:r>
              <a:rPr lang="cs-CZ" sz="3200" dirty="0" smtClean="0"/>
              <a:t>  </a:t>
            </a:r>
            <a:r>
              <a:rPr lang="cs-CZ" sz="3200" b="1" dirty="0" smtClean="0"/>
              <a:t>.</a:t>
            </a:r>
            <a:r>
              <a:rPr lang="cs-CZ" sz="3200" dirty="0" smtClean="0"/>
              <a:t>  </a:t>
            </a:r>
            <a:r>
              <a:rPr lang="cs-CZ" sz="3200" b="1" dirty="0" smtClean="0">
                <a:solidFill>
                  <a:srgbClr val="FF0000"/>
                </a:solidFill>
              </a:rPr>
              <a:t>2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2225394" y="1776308"/>
            <a:ext cx="27066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= 2 . 2 . 2 . 2 . </a:t>
            </a:r>
            <a:r>
              <a:rPr lang="cs-CZ" sz="3200" dirty="0" smtClean="0"/>
              <a:t>3</a:t>
            </a:r>
            <a:endParaRPr lang="cs-CZ" sz="3200" dirty="0"/>
          </a:p>
        </p:txBody>
      </p:sp>
      <p:sp>
        <p:nvSpPr>
          <p:cNvPr id="30" name="TextovéPole 29"/>
          <p:cNvSpPr txBox="1"/>
          <p:nvPr/>
        </p:nvSpPr>
        <p:spPr>
          <a:xfrm>
            <a:off x="3187091" y="2945880"/>
            <a:ext cx="3617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70C0"/>
                </a:solidFill>
              </a:rPr>
              <a:t>6 a 8 nejsou prvočísla - další rozklad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31" name="TextovéPole 30"/>
          <p:cNvSpPr txBox="1"/>
          <p:nvPr/>
        </p:nvSpPr>
        <p:spPr>
          <a:xfrm>
            <a:off x="3439118" y="4184793"/>
            <a:ext cx="3113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B050"/>
                </a:solidFill>
              </a:rPr>
              <a:t>4 není prvočíslo - další rozklad</a:t>
            </a:r>
            <a:endParaRPr lang="cs-CZ" b="1" dirty="0">
              <a:solidFill>
                <a:srgbClr val="00B050"/>
              </a:solidFill>
            </a:endParaRPr>
          </a:p>
        </p:txBody>
      </p:sp>
      <p:sp>
        <p:nvSpPr>
          <p:cNvPr id="32" name="TextovéPole 31"/>
          <p:cNvSpPr txBox="1"/>
          <p:nvPr/>
        </p:nvSpPr>
        <p:spPr>
          <a:xfrm>
            <a:off x="3601137" y="5377651"/>
            <a:ext cx="2789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koncová čísla jsou prvočísla</a:t>
            </a:r>
            <a:endParaRPr lang="cs-CZ" b="1" dirty="0">
              <a:solidFill>
                <a:srgbClr val="FF0000"/>
              </a:solidFill>
            </a:endParaRPr>
          </a:p>
        </p:txBody>
      </p:sp>
      <p:pic>
        <p:nvPicPr>
          <p:cNvPr id="6151" name="Picture 7" descr="C:\Users\ZS SLOVAN\AppData\Local\Microsoft\Windows\Temporary Internet Files\Content.IE5\Y0CCHCTP\MP90040135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5933" y="2965988"/>
            <a:ext cx="1872208" cy="280694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9037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23" grpId="0"/>
      <p:bldP spid="24" grpId="0"/>
      <p:bldP spid="28" grpId="0"/>
      <p:bldP spid="29" grpId="0"/>
      <p:bldP spid="30" grpId="0"/>
      <p:bldP spid="31" grpId="0"/>
      <p:bldP spid="3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NA SOUČIN PRVOČÍSEL (prvočinitelů</a:t>
            </a:r>
            <a:r>
              <a:rPr lang="cs-CZ" dirty="0" smtClean="0"/>
              <a:t>): </a:t>
            </a:r>
            <a:r>
              <a:rPr lang="cs-CZ" b="1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ROZVOJ</a:t>
            </a:r>
            <a:endParaRPr lang="cs-CZ" dirty="0" smtClean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 marL="0" indent="0">
              <a:buNone/>
            </a:pPr>
            <a:r>
              <a:rPr lang="cs-CZ" dirty="0" smtClean="0">
                <a:effectLst/>
              </a:rPr>
              <a:t>90 = </a:t>
            </a:r>
            <a:r>
              <a:rPr lang="cs-CZ" b="1" dirty="0" smtClean="0">
                <a:solidFill>
                  <a:srgbClr val="00B050"/>
                </a:solidFill>
                <a:effectLst/>
              </a:rPr>
              <a:t>10</a:t>
            </a:r>
            <a:r>
              <a:rPr lang="cs-CZ" dirty="0" smtClean="0">
                <a:effectLst/>
              </a:rPr>
              <a:t> . 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  <a:effectLst/>
              </a:rPr>
              <a:t>9</a:t>
            </a:r>
            <a:r>
              <a:rPr lang="cs-CZ" dirty="0" smtClean="0">
                <a:effectLst/>
              </a:rPr>
              <a:t> = </a:t>
            </a:r>
            <a:r>
              <a:rPr lang="cs-CZ" dirty="0" smtClean="0">
                <a:solidFill>
                  <a:srgbClr val="00B050"/>
                </a:solidFill>
                <a:effectLst/>
              </a:rPr>
              <a:t>2 . 5 </a:t>
            </a:r>
            <a:r>
              <a:rPr lang="cs-CZ" dirty="0" smtClean="0">
                <a:effectLst/>
              </a:rPr>
              <a:t>. </a:t>
            </a:r>
            <a:r>
              <a:rPr lang="cs-CZ" dirty="0" smtClean="0">
                <a:solidFill>
                  <a:schemeClr val="accent6">
                    <a:lumMod val="75000"/>
                  </a:schemeClr>
                </a:solidFill>
                <a:effectLst/>
              </a:rPr>
              <a:t>3 . 3 </a:t>
            </a:r>
            <a:r>
              <a:rPr lang="cs-CZ" dirty="0" smtClean="0">
                <a:effectLst/>
              </a:rPr>
              <a:t>= 2 . 3 . 3 . 5</a:t>
            </a:r>
          </a:p>
          <a:p>
            <a:pPr marL="0" indent="0">
              <a:buNone/>
            </a:pPr>
            <a:endParaRPr lang="cs-CZ" dirty="0">
              <a:effectLst/>
            </a:endParaRPr>
          </a:p>
          <a:p>
            <a:pPr marL="0" indent="0">
              <a:buNone/>
            </a:pPr>
            <a:endParaRPr lang="cs-CZ" dirty="0" smtClean="0">
              <a:effectLst/>
            </a:endParaRPr>
          </a:p>
          <a:p>
            <a:pPr marL="0" indent="0">
              <a:buNone/>
            </a:pPr>
            <a:r>
              <a:rPr lang="cs-CZ" dirty="0" smtClean="0">
                <a:effectLst/>
              </a:rPr>
              <a:t>2 310 = 10 . 231 = </a:t>
            </a:r>
            <a:r>
              <a:rPr lang="cs-CZ" dirty="0" smtClean="0">
                <a:solidFill>
                  <a:srgbClr val="C00000"/>
                </a:solidFill>
                <a:effectLst/>
              </a:rPr>
              <a:t>2 . 5 . 3 </a:t>
            </a:r>
            <a:r>
              <a:rPr lang="cs-CZ" dirty="0" smtClean="0">
                <a:effectLst/>
              </a:rPr>
              <a:t>. 77 = 2 . 5 . 3 . </a:t>
            </a:r>
            <a:r>
              <a:rPr lang="cs-CZ" dirty="0" smtClean="0">
                <a:solidFill>
                  <a:srgbClr val="C00000"/>
                </a:solidFill>
                <a:effectLst/>
              </a:rPr>
              <a:t>11 . 7 </a:t>
            </a:r>
            <a:r>
              <a:rPr lang="cs-CZ" dirty="0" smtClean="0">
                <a:effectLst/>
              </a:rPr>
              <a:t>= 	</a:t>
            </a:r>
          </a:p>
          <a:p>
            <a:pPr marL="0" indent="0">
              <a:buNone/>
            </a:pPr>
            <a:r>
              <a:rPr lang="cs-CZ" dirty="0" smtClean="0">
                <a:effectLst/>
              </a:rPr>
              <a:t>= 2 . 3 . 5 . 7 . 11</a:t>
            </a:r>
            <a:endParaRPr lang="cs-CZ" dirty="0">
              <a:effectLst/>
            </a:endParaRP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solidFill>
            <a:srgbClr val="CCFF66"/>
          </a:solidFill>
          <a:effectLst>
            <a:glow rad="1397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normAutofit fontScale="90000"/>
          </a:bodyPr>
          <a:lstStyle/>
          <a:p>
            <a:r>
              <a:rPr lang="cs-CZ" b="1" dirty="0" smtClean="0"/>
              <a:t>ROZKLAD ČÍSLA</a:t>
            </a:r>
            <a:endParaRPr lang="cs-CZ" b="1" dirty="0"/>
          </a:p>
        </p:txBody>
      </p:sp>
      <p:grpSp>
        <p:nvGrpSpPr>
          <p:cNvPr id="20" name="Skupina 19"/>
          <p:cNvGrpSpPr/>
          <p:nvPr/>
        </p:nvGrpSpPr>
        <p:grpSpPr>
          <a:xfrm>
            <a:off x="1547664" y="2204864"/>
            <a:ext cx="1656184" cy="288032"/>
            <a:chOff x="1547664" y="2204864"/>
            <a:chExt cx="1656184" cy="288032"/>
          </a:xfrm>
        </p:grpSpPr>
        <p:cxnSp>
          <p:nvCxnSpPr>
            <p:cNvPr id="11" name="Přímá spojnice 10"/>
            <p:cNvCxnSpPr/>
            <p:nvPr/>
          </p:nvCxnSpPr>
          <p:spPr>
            <a:xfrm>
              <a:off x="1547664" y="2204864"/>
              <a:ext cx="0" cy="288032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Přímá spojnice 13"/>
            <p:cNvCxnSpPr/>
            <p:nvPr/>
          </p:nvCxnSpPr>
          <p:spPr>
            <a:xfrm>
              <a:off x="1547664" y="2492896"/>
              <a:ext cx="1440160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nice se šipkou 15"/>
            <p:cNvCxnSpPr/>
            <p:nvPr/>
          </p:nvCxnSpPr>
          <p:spPr>
            <a:xfrm flipH="1" flipV="1">
              <a:off x="2771800" y="2204864"/>
              <a:ext cx="216024" cy="288032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Přímá spojnice se šipkou 17"/>
            <p:cNvCxnSpPr/>
            <p:nvPr/>
          </p:nvCxnSpPr>
          <p:spPr>
            <a:xfrm flipV="1">
              <a:off x="2987824" y="2204864"/>
              <a:ext cx="216024" cy="288032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Skupina 20"/>
          <p:cNvGrpSpPr/>
          <p:nvPr/>
        </p:nvGrpSpPr>
        <p:grpSpPr>
          <a:xfrm>
            <a:off x="2123728" y="2204864"/>
            <a:ext cx="2076423" cy="406330"/>
            <a:chOff x="1547664" y="2086566"/>
            <a:chExt cx="1656184" cy="406330"/>
          </a:xfrm>
        </p:grpSpPr>
        <p:cxnSp>
          <p:nvCxnSpPr>
            <p:cNvPr id="22" name="Přímá spojnice 21"/>
            <p:cNvCxnSpPr/>
            <p:nvPr/>
          </p:nvCxnSpPr>
          <p:spPr>
            <a:xfrm>
              <a:off x="1547664" y="2086566"/>
              <a:ext cx="0" cy="406330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Přímá spojnice 22"/>
            <p:cNvCxnSpPr/>
            <p:nvPr/>
          </p:nvCxnSpPr>
          <p:spPr>
            <a:xfrm>
              <a:off x="1547664" y="2492896"/>
              <a:ext cx="1467125" cy="0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Přímá spojnice se šipkou 23"/>
            <p:cNvCxnSpPr/>
            <p:nvPr/>
          </p:nvCxnSpPr>
          <p:spPr>
            <a:xfrm flipH="1" flipV="1">
              <a:off x="2879813" y="2086566"/>
              <a:ext cx="134976" cy="406330"/>
            </a:xfrm>
            <a:prstGeom prst="straightConnector1">
              <a:avLst/>
            </a:prstGeom>
            <a:ln w="28575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Přímá spojnice se šipkou 24"/>
            <p:cNvCxnSpPr/>
            <p:nvPr/>
          </p:nvCxnSpPr>
          <p:spPr>
            <a:xfrm flipV="1">
              <a:off x="3014790" y="2086566"/>
              <a:ext cx="189058" cy="406330"/>
            </a:xfrm>
            <a:prstGeom prst="straightConnector1">
              <a:avLst/>
            </a:prstGeom>
            <a:ln w="28575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Skupina 31"/>
          <p:cNvGrpSpPr/>
          <p:nvPr/>
        </p:nvGrpSpPr>
        <p:grpSpPr>
          <a:xfrm>
            <a:off x="2100662" y="3933056"/>
            <a:ext cx="2122261" cy="288032"/>
            <a:chOff x="1547664" y="2204864"/>
            <a:chExt cx="1656184" cy="288032"/>
          </a:xfrm>
        </p:grpSpPr>
        <p:cxnSp>
          <p:nvCxnSpPr>
            <p:cNvPr id="33" name="Přímá spojnice 32"/>
            <p:cNvCxnSpPr/>
            <p:nvPr/>
          </p:nvCxnSpPr>
          <p:spPr>
            <a:xfrm>
              <a:off x="1547664" y="2204864"/>
              <a:ext cx="0" cy="2880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Přímá spojnice 33"/>
            <p:cNvCxnSpPr/>
            <p:nvPr/>
          </p:nvCxnSpPr>
          <p:spPr>
            <a:xfrm>
              <a:off x="1547664" y="2492896"/>
              <a:ext cx="14401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Přímá spojnice se šipkou 34"/>
            <p:cNvCxnSpPr/>
            <p:nvPr/>
          </p:nvCxnSpPr>
          <p:spPr>
            <a:xfrm flipH="1" flipV="1">
              <a:off x="2771800" y="2204864"/>
              <a:ext cx="216024" cy="28803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Přímá spojnice se šipkou 35"/>
            <p:cNvCxnSpPr/>
            <p:nvPr/>
          </p:nvCxnSpPr>
          <p:spPr>
            <a:xfrm flipV="1">
              <a:off x="2987824" y="2204864"/>
              <a:ext cx="216024" cy="28803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Skupina 36"/>
          <p:cNvGrpSpPr/>
          <p:nvPr/>
        </p:nvGrpSpPr>
        <p:grpSpPr>
          <a:xfrm>
            <a:off x="2879812" y="3933056"/>
            <a:ext cx="2491608" cy="423664"/>
            <a:chOff x="1547664" y="2204864"/>
            <a:chExt cx="1656184" cy="288032"/>
          </a:xfrm>
        </p:grpSpPr>
        <p:cxnSp>
          <p:nvCxnSpPr>
            <p:cNvPr id="38" name="Přímá spojnice 37"/>
            <p:cNvCxnSpPr/>
            <p:nvPr/>
          </p:nvCxnSpPr>
          <p:spPr>
            <a:xfrm>
              <a:off x="1547664" y="2204864"/>
              <a:ext cx="0" cy="2880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Přímá spojnice 38"/>
            <p:cNvCxnSpPr/>
            <p:nvPr/>
          </p:nvCxnSpPr>
          <p:spPr>
            <a:xfrm>
              <a:off x="1547664" y="2492896"/>
              <a:ext cx="14401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Přímá spojnice se šipkou 39"/>
            <p:cNvCxnSpPr/>
            <p:nvPr/>
          </p:nvCxnSpPr>
          <p:spPr>
            <a:xfrm flipH="1" flipV="1">
              <a:off x="2771800" y="2204864"/>
              <a:ext cx="216024" cy="28803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Přímá spojnice se šipkou 40"/>
            <p:cNvCxnSpPr/>
            <p:nvPr/>
          </p:nvCxnSpPr>
          <p:spPr>
            <a:xfrm flipV="1">
              <a:off x="2987824" y="2204864"/>
              <a:ext cx="216024" cy="28803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Skupina 49"/>
          <p:cNvGrpSpPr/>
          <p:nvPr/>
        </p:nvGrpSpPr>
        <p:grpSpPr>
          <a:xfrm>
            <a:off x="5198826" y="4077068"/>
            <a:ext cx="2973574" cy="432051"/>
            <a:chOff x="1547664" y="2199161"/>
            <a:chExt cx="1599631" cy="293735"/>
          </a:xfrm>
        </p:grpSpPr>
        <p:cxnSp>
          <p:nvCxnSpPr>
            <p:cNvPr id="51" name="Přímá spojnice 50"/>
            <p:cNvCxnSpPr/>
            <p:nvPr/>
          </p:nvCxnSpPr>
          <p:spPr>
            <a:xfrm>
              <a:off x="1547664" y="2204864"/>
              <a:ext cx="0" cy="2880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Přímá spojnice 51"/>
            <p:cNvCxnSpPr/>
            <p:nvPr/>
          </p:nvCxnSpPr>
          <p:spPr>
            <a:xfrm>
              <a:off x="1547664" y="2492896"/>
              <a:ext cx="14401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Přímá spojnice se šipkou 52"/>
            <p:cNvCxnSpPr/>
            <p:nvPr/>
          </p:nvCxnSpPr>
          <p:spPr>
            <a:xfrm flipH="1" flipV="1">
              <a:off x="2803166" y="2199161"/>
              <a:ext cx="184660" cy="29373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Přímá spojnice se šipkou 53"/>
            <p:cNvCxnSpPr/>
            <p:nvPr/>
          </p:nvCxnSpPr>
          <p:spPr>
            <a:xfrm flipV="1">
              <a:off x="2987824" y="2199164"/>
              <a:ext cx="159471" cy="29373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TextovéPole 55"/>
          <p:cNvSpPr txBox="1"/>
          <p:nvPr/>
        </p:nvSpPr>
        <p:spPr>
          <a:xfrm>
            <a:off x="827584" y="5085184"/>
            <a:ext cx="2459776" cy="400110"/>
          </a:xfrm>
          <a:prstGeom prst="rect">
            <a:avLst/>
          </a:prstGeom>
          <a:solidFill>
            <a:srgbClr val="CCFF66"/>
          </a:solidFill>
        </p:spPr>
        <p:txBody>
          <a:bodyPr wrap="none" rtlCol="0">
            <a:spAutoFit/>
          </a:bodyPr>
          <a:lstStyle/>
          <a:p>
            <a:r>
              <a:rPr lang="cs-CZ" sz="2000" dirty="0" smtClean="0"/>
              <a:t>vzestupné uspořádání</a:t>
            </a:r>
            <a:endParaRPr lang="cs-CZ" sz="2000" dirty="0"/>
          </a:p>
        </p:txBody>
      </p:sp>
      <p:pic>
        <p:nvPicPr>
          <p:cNvPr id="7177" name="Picture 9" descr="C:\Users\ZS SLOVAN\AppData\Local\Microsoft\Windows\Temporary Internet Files\Content.IE5\R0D00I7U\MC90001447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6894" y="1632649"/>
            <a:ext cx="1590064" cy="1183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8" name="Picture 10" descr="C:\Users\ZS SLOVAN\AppData\Local\Microsoft\Windows\Temporary Internet Files\Content.IE5\XCOO5537\MC90032674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4695" y="4869160"/>
            <a:ext cx="1815998" cy="1367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Skupina 8"/>
          <p:cNvGrpSpPr/>
          <p:nvPr/>
        </p:nvGrpSpPr>
        <p:grpSpPr>
          <a:xfrm>
            <a:off x="3159571" y="3028629"/>
            <a:ext cx="2196435" cy="616396"/>
            <a:chOff x="3159571" y="3028629"/>
            <a:chExt cx="2196435" cy="616396"/>
          </a:xfrm>
        </p:grpSpPr>
        <p:sp>
          <p:nvSpPr>
            <p:cNvPr id="43" name="TextovéPole 42"/>
            <p:cNvSpPr txBox="1"/>
            <p:nvPr/>
          </p:nvSpPr>
          <p:spPr>
            <a:xfrm>
              <a:off x="3159571" y="3028629"/>
              <a:ext cx="2196435" cy="400110"/>
            </a:xfrm>
            <a:prstGeom prst="rect">
              <a:avLst/>
            </a:prstGeom>
            <a:solidFill>
              <a:srgbClr val="FFFF00"/>
            </a:solidFill>
          </p:spPr>
          <p:txBody>
            <a:bodyPr wrap="none" rtlCol="0">
              <a:spAutoFit/>
            </a:bodyPr>
            <a:lstStyle/>
            <a:p>
              <a:r>
                <a:rPr lang="cs-CZ" sz="2000" dirty="0" smtClean="0"/>
                <a:t>prvočísla - opíšeme</a:t>
              </a:r>
              <a:endParaRPr lang="cs-CZ" sz="2000" dirty="0"/>
            </a:p>
          </p:txBody>
        </p:sp>
        <p:sp>
          <p:nvSpPr>
            <p:cNvPr id="8" name="Levá složená závorka 7"/>
            <p:cNvSpPr/>
            <p:nvPr/>
          </p:nvSpPr>
          <p:spPr>
            <a:xfrm rot="5400000">
              <a:off x="4057974" y="2904863"/>
              <a:ext cx="215718" cy="1264605"/>
            </a:xfrm>
            <a:prstGeom prst="leftBrace">
              <a:avLst>
                <a:gd name="adj1" fmla="val 56783"/>
                <a:gd name="adj2" fmla="val 50000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tx1"/>
                  </a:solidFill>
                </a:ln>
              </a:endParaRPr>
            </a:p>
          </p:txBody>
        </p:sp>
      </p:grpSp>
      <p:grpSp>
        <p:nvGrpSpPr>
          <p:cNvPr id="10" name="Skupina 9"/>
          <p:cNvGrpSpPr/>
          <p:nvPr/>
        </p:nvGrpSpPr>
        <p:grpSpPr>
          <a:xfrm>
            <a:off x="7166325" y="3028629"/>
            <a:ext cx="1111202" cy="615831"/>
            <a:chOff x="7166325" y="3028629"/>
            <a:chExt cx="1111202" cy="615831"/>
          </a:xfrm>
        </p:grpSpPr>
        <p:sp>
          <p:nvSpPr>
            <p:cNvPr id="55" name="TextovéPole 54"/>
            <p:cNvSpPr txBox="1"/>
            <p:nvPr/>
          </p:nvSpPr>
          <p:spPr>
            <a:xfrm>
              <a:off x="7166325" y="3028629"/>
              <a:ext cx="1111202" cy="400110"/>
            </a:xfrm>
            <a:prstGeom prst="rect">
              <a:avLst/>
            </a:prstGeom>
            <a:solidFill>
              <a:srgbClr val="FFFF00"/>
            </a:solidFill>
          </p:spPr>
          <p:txBody>
            <a:bodyPr wrap="none" rtlCol="0">
              <a:spAutoFit/>
            </a:bodyPr>
            <a:lstStyle/>
            <a:p>
              <a:r>
                <a:rPr lang="cs-CZ" sz="2000" dirty="0" smtClean="0"/>
                <a:t>prvočísla</a:t>
              </a:r>
              <a:endParaRPr lang="cs-CZ" sz="2000" dirty="0"/>
            </a:p>
          </p:txBody>
        </p:sp>
        <p:sp>
          <p:nvSpPr>
            <p:cNvPr id="42" name="Levá složená závorka 41"/>
            <p:cNvSpPr/>
            <p:nvPr/>
          </p:nvSpPr>
          <p:spPr>
            <a:xfrm rot="5400000">
              <a:off x="7666630" y="3033563"/>
              <a:ext cx="215720" cy="1006074"/>
            </a:xfrm>
            <a:prstGeom prst="leftBrace">
              <a:avLst>
                <a:gd name="adj1" fmla="val 56783"/>
                <a:gd name="adj2" fmla="val 50000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tx1"/>
                  </a:solidFill>
                </a:ln>
              </a:endParaRPr>
            </a:p>
          </p:txBody>
        </p:sp>
      </p:grpSp>
      <p:sp>
        <p:nvSpPr>
          <p:cNvPr id="44" name="TextovéPole 43"/>
          <p:cNvSpPr txBox="1"/>
          <p:nvPr/>
        </p:nvSpPr>
        <p:spPr>
          <a:xfrm>
            <a:off x="4454333" y="2292841"/>
            <a:ext cx="2459776" cy="400110"/>
          </a:xfrm>
          <a:prstGeom prst="rect">
            <a:avLst/>
          </a:prstGeom>
          <a:solidFill>
            <a:srgbClr val="CCFF66"/>
          </a:solidFill>
        </p:spPr>
        <p:txBody>
          <a:bodyPr wrap="none" rtlCol="0">
            <a:spAutoFit/>
          </a:bodyPr>
          <a:lstStyle/>
          <a:p>
            <a:r>
              <a:rPr lang="cs-CZ" sz="2000" dirty="0" smtClean="0"/>
              <a:t>vzestupné uspořádání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982337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4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solidFill>
            <a:srgbClr val="66FFFF"/>
          </a:solidFill>
          <a:effectLst>
            <a:glow rad="139700">
              <a:srgbClr val="FFFF00">
                <a:alpha val="40000"/>
              </a:srgb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normAutofit fontScale="90000"/>
          </a:bodyPr>
          <a:lstStyle/>
          <a:p>
            <a:r>
              <a:rPr lang="cs-CZ" b="1" dirty="0" smtClean="0"/>
              <a:t>SPOLEČNÉ NÁSOBKY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93382"/>
          </a:xfrm>
          <a:prstGeom prst="wedgeRectCallout">
            <a:avLst/>
          </a:prstGeo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dirty="0" smtClean="0"/>
              <a:t>Pán utíká po schodech a bere je po dvou. </a:t>
            </a:r>
            <a:br>
              <a:rPr lang="cs-CZ" sz="2400" dirty="0" smtClean="0"/>
            </a:br>
            <a:r>
              <a:rPr lang="cs-CZ" sz="2400" dirty="0" smtClean="0"/>
              <a:t>Za ním běží pes a ten bere schody po třech.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 smtClean="0"/>
              <a:t>Na které schody šlápnou oba dva?</a:t>
            </a: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2800" dirty="0" smtClean="0"/>
              <a:t>Pán: 2, 4, </a:t>
            </a:r>
            <a:r>
              <a:rPr lang="cs-CZ" sz="2800" dirty="0" smtClean="0">
                <a:solidFill>
                  <a:srgbClr val="FF0000"/>
                </a:solidFill>
              </a:rPr>
              <a:t>6</a:t>
            </a:r>
            <a:r>
              <a:rPr lang="cs-CZ" sz="2800" dirty="0" smtClean="0"/>
              <a:t>, 8, 10, </a:t>
            </a:r>
            <a:r>
              <a:rPr lang="cs-CZ" sz="2800" dirty="0" smtClean="0">
                <a:solidFill>
                  <a:srgbClr val="FF0000"/>
                </a:solidFill>
              </a:rPr>
              <a:t>12</a:t>
            </a:r>
            <a:r>
              <a:rPr lang="cs-CZ" sz="2800" dirty="0" smtClean="0"/>
              <a:t>, 14, 16, </a:t>
            </a:r>
            <a:r>
              <a:rPr lang="cs-CZ" sz="2800" dirty="0" smtClean="0">
                <a:solidFill>
                  <a:srgbClr val="FF0000"/>
                </a:solidFill>
              </a:rPr>
              <a:t>18</a:t>
            </a:r>
            <a:r>
              <a:rPr lang="cs-CZ" sz="2800" dirty="0" smtClean="0"/>
              <a:t>, 20, 22, </a:t>
            </a:r>
            <a:r>
              <a:rPr lang="cs-CZ" sz="2800" dirty="0" smtClean="0">
                <a:solidFill>
                  <a:srgbClr val="FF0000"/>
                </a:solidFill>
              </a:rPr>
              <a:t>24</a:t>
            </a:r>
            <a:r>
              <a:rPr lang="cs-CZ" sz="2800" dirty="0" smtClean="0"/>
              <a:t>,...</a:t>
            </a:r>
          </a:p>
          <a:p>
            <a:pPr marL="0" indent="0">
              <a:buNone/>
            </a:pPr>
            <a:r>
              <a:rPr lang="cs-CZ" sz="2800" dirty="0" smtClean="0"/>
              <a:t>Pes: 3, </a:t>
            </a:r>
            <a:r>
              <a:rPr lang="cs-CZ" sz="2800" dirty="0" smtClean="0">
                <a:solidFill>
                  <a:srgbClr val="FF0000"/>
                </a:solidFill>
              </a:rPr>
              <a:t>6</a:t>
            </a:r>
            <a:r>
              <a:rPr lang="cs-CZ" sz="2800" dirty="0" smtClean="0"/>
              <a:t>, 9, </a:t>
            </a:r>
            <a:r>
              <a:rPr lang="cs-CZ" sz="2800" dirty="0" smtClean="0">
                <a:solidFill>
                  <a:srgbClr val="FF0000"/>
                </a:solidFill>
              </a:rPr>
              <a:t>12</a:t>
            </a:r>
            <a:r>
              <a:rPr lang="cs-CZ" sz="2800" dirty="0" smtClean="0"/>
              <a:t>, 15, </a:t>
            </a:r>
            <a:r>
              <a:rPr lang="cs-CZ" sz="2800" dirty="0" smtClean="0">
                <a:solidFill>
                  <a:srgbClr val="FF0000"/>
                </a:solidFill>
              </a:rPr>
              <a:t>18</a:t>
            </a:r>
            <a:r>
              <a:rPr lang="cs-CZ" sz="2800" dirty="0" smtClean="0"/>
              <a:t>, 21, </a:t>
            </a:r>
            <a:r>
              <a:rPr lang="cs-CZ" sz="2800" dirty="0" smtClean="0">
                <a:solidFill>
                  <a:srgbClr val="FF0000"/>
                </a:solidFill>
              </a:rPr>
              <a:t>24</a:t>
            </a:r>
            <a:r>
              <a:rPr lang="cs-CZ" sz="2800" dirty="0" smtClean="0"/>
              <a:t>,... </a:t>
            </a:r>
          </a:p>
          <a:p>
            <a:pPr marL="0" indent="0">
              <a:buNone/>
            </a:pPr>
            <a:r>
              <a:rPr lang="cs-CZ" sz="2800" dirty="0" smtClean="0"/>
              <a:t>Společné </a:t>
            </a:r>
            <a:r>
              <a:rPr lang="cs-CZ" sz="2800" dirty="0" smtClean="0"/>
              <a:t>násobky:</a:t>
            </a:r>
            <a:endParaRPr lang="cs-CZ" sz="2800" dirty="0" smtClean="0"/>
          </a:p>
          <a:p>
            <a:pPr marL="0" indent="0" algn="ctr">
              <a:buNone/>
            </a:pPr>
            <a:r>
              <a:rPr lang="cs-CZ" dirty="0" smtClean="0">
                <a:latin typeface="Cambria Math"/>
                <a:ea typeface="Cambria Math"/>
              </a:rPr>
              <a:t>n (2,3)= ( </a:t>
            </a:r>
            <a:r>
              <a:rPr lang="cs-CZ" b="1" dirty="0" smtClean="0">
                <a:solidFill>
                  <a:srgbClr val="00B05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Cambria Math"/>
                <a:ea typeface="Cambria Math"/>
              </a:rPr>
              <a:t>6</a:t>
            </a:r>
            <a:r>
              <a:rPr lang="cs-CZ" dirty="0" smtClean="0">
                <a:latin typeface="Cambria Math"/>
                <a:ea typeface="Cambria Math"/>
              </a:rPr>
              <a:t>, 12, 18, 24</a:t>
            </a:r>
            <a:r>
              <a:rPr lang="cs-CZ" dirty="0" smtClean="0">
                <a:latin typeface="Cambria Math"/>
                <a:ea typeface="Cambria Math"/>
              </a:rPr>
              <a:t>,...) </a:t>
            </a:r>
            <a:endParaRPr lang="cs-CZ" dirty="0" smtClean="0">
              <a:latin typeface="Cambria Math"/>
              <a:ea typeface="Cambria Math"/>
            </a:endParaRP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2800" u="sng" dirty="0" smtClean="0"/>
              <a:t>Oba dva šlápnou na 6 schod, 12 schod, 18 schod, ... </a:t>
            </a:r>
            <a:endParaRPr lang="cs-CZ" sz="2800" u="sng" dirty="0"/>
          </a:p>
        </p:txBody>
      </p:sp>
      <p:pic>
        <p:nvPicPr>
          <p:cNvPr id="8194" name="Picture 2" descr="C:\Users\ZS SLOVAN\AppData\Local\Microsoft\Windows\Temporary Internet Files\Content.IE5\Y0CCHCTP\MP900446573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1" y="1124744"/>
            <a:ext cx="2358949" cy="1821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1342341" y="5229200"/>
            <a:ext cx="2798202" cy="369332"/>
          </a:xfrm>
          <a:prstGeom prst="wedgeRectCallout">
            <a:avLst>
              <a:gd name="adj1" fmla="val 49562"/>
              <a:gd name="adj2" fmla="val -140068"/>
            </a:avLst>
          </a:prstGeom>
          <a:solidFill>
            <a:srgbClr val="CCFF66"/>
          </a:solidFill>
        </p:spPr>
        <p:txBody>
          <a:bodyPr wrap="none" rtlCol="0">
            <a:spAutoFit/>
          </a:bodyPr>
          <a:lstStyle/>
          <a:p>
            <a:r>
              <a:rPr lang="cs-CZ" b="1" dirty="0" smtClean="0"/>
              <a:t>nejmenší společný násobek</a:t>
            </a:r>
            <a:endParaRPr lang="cs-CZ" b="1" dirty="0"/>
          </a:p>
        </p:txBody>
      </p:sp>
      <p:grpSp>
        <p:nvGrpSpPr>
          <p:cNvPr id="7" name="Skupina 6"/>
          <p:cNvGrpSpPr/>
          <p:nvPr/>
        </p:nvGrpSpPr>
        <p:grpSpPr>
          <a:xfrm>
            <a:off x="4572004" y="4845950"/>
            <a:ext cx="4447176" cy="970930"/>
            <a:chOff x="2644665" y="5790842"/>
            <a:chExt cx="4447176" cy="970930"/>
          </a:xfrm>
        </p:grpSpPr>
        <p:sp>
          <p:nvSpPr>
            <p:cNvPr id="5" name="Obdélníkový popisek 4"/>
            <p:cNvSpPr/>
            <p:nvPr/>
          </p:nvSpPr>
          <p:spPr>
            <a:xfrm>
              <a:off x="3436748" y="6148487"/>
              <a:ext cx="3655093" cy="613285"/>
            </a:xfrm>
            <a:prstGeom prst="wedgeRectCallout">
              <a:avLst>
                <a:gd name="adj1" fmla="val -44452"/>
                <a:gd name="adj2" fmla="val -68525"/>
              </a:avLst>
            </a:prstGeom>
            <a:solidFill>
              <a:srgbClr val="66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 smtClean="0">
                  <a:solidFill>
                    <a:schemeClr val="tx1"/>
                  </a:solidFill>
                </a:rPr>
                <a:t>ostatní spol. násobky jsou </a:t>
              </a:r>
              <a:r>
                <a:rPr lang="cs-CZ" b="1" dirty="0" smtClean="0">
                  <a:solidFill>
                    <a:schemeClr val="tx1"/>
                  </a:solidFill>
                </a:rPr>
                <a:t>násobky nejmenšího spol. násobku</a:t>
              </a:r>
              <a:endParaRPr lang="cs-CZ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Levá složená závorka 5"/>
            <p:cNvSpPr/>
            <p:nvPr/>
          </p:nvSpPr>
          <p:spPr>
            <a:xfrm rot="16200000">
              <a:off x="3449898" y="4985609"/>
              <a:ext cx="316874" cy="1927339"/>
            </a:xfrm>
            <a:prstGeom prst="leftBrace">
              <a:avLst>
                <a:gd name="adj1" fmla="val 68274"/>
                <a:gd name="adj2" fmla="val 50000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770747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3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369</Words>
  <Application>Microsoft Office PowerPoint</Application>
  <PresentationFormat>Předvádění na obrazovce (4:3)</PresentationFormat>
  <Paragraphs>132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ROZKLAD ČÍSLA</vt:lpstr>
      <vt:lpstr>ROZKLAD ČÍSLA</vt:lpstr>
      <vt:lpstr>SPOLEČNÉ NÁSOBKY</vt:lpstr>
      <vt:lpstr>NEJMENŠÍ SPOLEČNÝ NÁSOBEK</vt:lpstr>
      <vt:lpstr>Pracovní úkol: NEJMENŠÍ SPOLEČNÝ NÁSOBEK - záhady </vt:lpstr>
      <vt:lpstr>Pracovní úkol: NEJMENŠÍ SPOLEČNÝ NÁSOBEK - záhady </vt:lpstr>
      <vt:lpstr>SLOVNÍ ÚLOHA                                                                                                                                                                                                       </vt:lpstr>
      <vt:lpstr>SLOVNÍ ÚLOHA - řešení                                                                                                                                                                                                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ZS SLOVAN</dc:creator>
  <cp:lastModifiedBy>Alena</cp:lastModifiedBy>
  <cp:revision>14</cp:revision>
  <dcterms:created xsi:type="dcterms:W3CDTF">2013-02-22T15:44:09Z</dcterms:created>
  <dcterms:modified xsi:type="dcterms:W3CDTF">2021-04-11T07:36:38Z</dcterms:modified>
</cp:coreProperties>
</file>