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DE4F-DD28-4813-83A8-732C110F0FB0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A4875D2-76DA-48D8-8453-5EF03051F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DE4F-DD28-4813-83A8-732C110F0FB0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75D2-76DA-48D8-8453-5EF03051F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DE4F-DD28-4813-83A8-732C110F0FB0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75D2-76DA-48D8-8453-5EF03051F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DE4F-DD28-4813-83A8-732C110F0FB0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A4875D2-76DA-48D8-8453-5EF03051F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DE4F-DD28-4813-83A8-732C110F0FB0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75D2-76DA-48D8-8453-5EF03051FA7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DE4F-DD28-4813-83A8-732C110F0FB0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75D2-76DA-48D8-8453-5EF03051F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DE4F-DD28-4813-83A8-732C110F0FB0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A4875D2-76DA-48D8-8453-5EF03051FA7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DE4F-DD28-4813-83A8-732C110F0FB0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75D2-76DA-48D8-8453-5EF03051F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DE4F-DD28-4813-83A8-732C110F0FB0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75D2-76DA-48D8-8453-5EF03051F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DE4F-DD28-4813-83A8-732C110F0FB0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75D2-76DA-48D8-8453-5EF03051F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DE4F-DD28-4813-83A8-732C110F0FB0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75D2-76DA-48D8-8453-5EF03051FA7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A05DE4F-DD28-4813-83A8-732C110F0FB0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A4875D2-76DA-48D8-8453-5EF03051FA7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časy,důchodci,firmy,fotografie,hodinky,hodiny,kapesní hodinky,odcházející do důchodu,odchody do důchodu,oslavy,uznání,zvláštní příležitos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0"/>
            <a:ext cx="4248472" cy="4248472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1000" y="836713"/>
            <a:ext cx="8458200" cy="5239074"/>
          </a:xfrm>
        </p:spPr>
        <p:txBody>
          <a:bodyPr>
            <a:normAutofit/>
          </a:bodyPr>
          <a:lstStyle/>
          <a:p>
            <a:r>
              <a:rPr lang="cs-CZ" sz="4400" b="1" dirty="0" smtClean="0">
                <a:solidFill>
                  <a:schemeClr val="tx1"/>
                </a:solidFill>
                <a:latin typeface="Arial Black" pitchFamily="34" charset="0"/>
              </a:rPr>
              <a:t>čas</a:t>
            </a:r>
            <a:endParaRPr lang="cs-CZ" sz="44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4797152"/>
            <a:ext cx="5616624" cy="842392"/>
          </a:xfrm>
        </p:spPr>
        <p:txBody>
          <a:bodyPr>
            <a:normAutofit fontScale="40000" lnSpcReduction="20000"/>
          </a:bodyPr>
          <a:lstStyle/>
          <a:p>
            <a:r>
              <a:rPr lang="cs-CZ" sz="8000" dirty="0" smtClean="0">
                <a:solidFill>
                  <a:schemeClr val="tx1"/>
                </a:solidFill>
                <a:latin typeface="Arial Black" pitchFamily="34" charset="0"/>
              </a:rPr>
              <a:t>Opakování kapitoly </a:t>
            </a:r>
            <a:r>
              <a:rPr lang="cs-CZ" sz="8000" dirty="0" smtClean="0">
                <a:solidFill>
                  <a:schemeClr val="tx1"/>
                </a:solidFill>
                <a:latin typeface="Arial Black" pitchFamily="34" charset="0"/>
              </a:rPr>
              <a:t>čas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66CC"/>
                </a:solidFill>
                <a:effectLst/>
              </a:rPr>
              <a:t>5. </a:t>
            </a:r>
            <a:br>
              <a:rPr lang="cs-CZ" sz="2800" dirty="0" smtClean="0">
                <a:solidFill>
                  <a:srgbClr val="0066CC"/>
                </a:solidFill>
                <a:effectLst/>
              </a:rPr>
            </a:br>
            <a:r>
              <a:rPr lang="cs-CZ" sz="2800" dirty="0" smtClean="0">
                <a:solidFill>
                  <a:srgbClr val="0066CC"/>
                </a:solidFill>
                <a:effectLst/>
              </a:rPr>
              <a:t>Kamión přijel do Prahy v 18 h 14 min 50 s. Cesta trvala 5 h 17 min 20 s.</a:t>
            </a:r>
            <a:br>
              <a:rPr lang="cs-CZ" sz="2800" dirty="0" smtClean="0">
                <a:solidFill>
                  <a:srgbClr val="0066CC"/>
                </a:solidFill>
                <a:effectLst/>
              </a:rPr>
            </a:br>
            <a:r>
              <a:rPr lang="cs-CZ" sz="2800" dirty="0" smtClean="0">
                <a:solidFill>
                  <a:srgbClr val="0066CC"/>
                </a:solidFill>
                <a:effectLst/>
              </a:rPr>
              <a:t>V kolik hodin kamión vyjel?</a:t>
            </a:r>
            <a:endParaRPr lang="cs-CZ" sz="2800" dirty="0">
              <a:solidFill>
                <a:srgbClr val="0066CC"/>
              </a:solidFill>
              <a:effectLst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714348" y="2643182"/>
            <a:ext cx="2786082" cy="92869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u="sng" dirty="0" smtClean="0">
                <a:solidFill>
                  <a:srgbClr val="FF0000"/>
                </a:solidFill>
              </a:rPr>
              <a:t>odpověď</a:t>
            </a:r>
            <a:endParaRPr lang="cs-CZ" sz="3200" b="1" u="sng" dirty="0">
              <a:solidFill>
                <a:srgbClr val="FF0000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28596" y="4143380"/>
            <a:ext cx="3927380" cy="92869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</a:rPr>
              <a:t>Kamión vyjel                 ve 12 h 57 min 30 s</a:t>
            </a:r>
            <a:endParaRPr lang="cs-CZ" sz="2800" b="1" dirty="0">
              <a:solidFill>
                <a:srgbClr val="FF0000"/>
              </a:solidFill>
            </a:endParaRPr>
          </a:p>
        </p:txBody>
      </p:sp>
      <p:pic>
        <p:nvPicPr>
          <p:cNvPr id="6" name="Obrázek 5" descr="MC900056695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071810"/>
            <a:ext cx="4143404" cy="2740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20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solidFill>
                  <a:srgbClr val="0033CC"/>
                </a:solidFill>
                <a:effectLst/>
              </a:rPr>
              <a:t>6. Jana našla v jízdním řádu, že rychlík vyjíždí z Plzně v 6 h 34 minuty. Příjezd              do Prahy je v 8 h 9 minut.</a:t>
            </a:r>
            <a:br>
              <a:rPr lang="cs-CZ" sz="3200" dirty="0" smtClean="0">
                <a:solidFill>
                  <a:srgbClr val="0033CC"/>
                </a:solidFill>
                <a:effectLst/>
              </a:rPr>
            </a:br>
            <a:r>
              <a:rPr lang="cs-CZ" sz="3200" dirty="0" smtClean="0">
                <a:solidFill>
                  <a:srgbClr val="0033CC"/>
                </a:solidFill>
                <a:effectLst/>
              </a:rPr>
              <a:t>Jak dlouho trvá cesta rychlíkem?</a:t>
            </a:r>
            <a:br>
              <a:rPr lang="cs-CZ" sz="3200" dirty="0" smtClean="0">
                <a:solidFill>
                  <a:srgbClr val="0033CC"/>
                </a:solidFill>
                <a:effectLst/>
              </a:rPr>
            </a:br>
            <a:r>
              <a:rPr lang="cs-CZ" sz="3200" u="sng" dirty="0" smtClean="0">
                <a:solidFill>
                  <a:srgbClr val="0033CC"/>
                </a:solidFill>
                <a:effectLst/>
              </a:rPr>
              <a:t>Vyberte správnou odpověď:</a:t>
            </a:r>
            <a:endParaRPr lang="cs-CZ" sz="3200" u="sng" dirty="0">
              <a:solidFill>
                <a:srgbClr val="0033CC"/>
              </a:solidFill>
              <a:effectLst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85720" y="3071810"/>
            <a:ext cx="3071834" cy="1143008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1 h 30 minut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5000628" y="2714620"/>
            <a:ext cx="3071834" cy="1143008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1 h 25 minut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928662" y="4714884"/>
            <a:ext cx="3071834" cy="1143008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1 h 35 minut</a:t>
            </a:r>
            <a:endParaRPr lang="cs-CZ" sz="3200" b="1" dirty="0">
              <a:solidFill>
                <a:srgbClr val="FF0000"/>
              </a:solidFill>
            </a:endParaRPr>
          </a:p>
        </p:txBody>
      </p:sp>
      <p:pic>
        <p:nvPicPr>
          <p:cNvPr id="7" name="Obrázek 6" descr="ABC2b7f92_vl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4143380"/>
            <a:ext cx="3349328" cy="227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70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Zapiš, jak se značí následující veličina a doplň její jednotky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jednotka základní</a:t>
            </a:r>
          </a:p>
          <a:p>
            <a:endParaRPr lang="cs-CZ" dirty="0" smtClean="0"/>
          </a:p>
          <a:p>
            <a:r>
              <a:rPr lang="cs-CZ" dirty="0" smtClean="0"/>
              <a:t>jednotky odvozená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339752" y="1772816"/>
            <a:ext cx="259228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latin typeface="Arial Black" pitchFamily="34" charset="0"/>
              </a:rPr>
              <a:t>t</a:t>
            </a:r>
            <a:endParaRPr lang="cs-CZ" sz="40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355976" y="3789040"/>
            <a:ext cx="302433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latin typeface="Arial Black" pitchFamily="34" charset="0"/>
              </a:rPr>
              <a:t>Sekunda, značíme s</a:t>
            </a:r>
          </a:p>
        </p:txBody>
      </p:sp>
      <p:sp>
        <p:nvSpPr>
          <p:cNvPr id="6" name="Obdélník 5"/>
          <p:cNvSpPr/>
          <p:nvPr/>
        </p:nvSpPr>
        <p:spPr>
          <a:xfrm>
            <a:off x="4355976" y="5085184"/>
            <a:ext cx="352839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latin typeface="Arial Black" pitchFamily="34" charset="0"/>
              </a:rPr>
              <a:t>Hodina – </a:t>
            </a:r>
            <a:r>
              <a:rPr lang="cs-CZ" sz="2800" b="1" dirty="0" err="1" smtClean="0">
                <a:solidFill>
                  <a:srgbClr val="002060"/>
                </a:solidFill>
                <a:latin typeface="Arial Black" pitchFamily="34" charset="0"/>
              </a:rPr>
              <a:t>h</a:t>
            </a:r>
            <a:r>
              <a:rPr lang="cs-CZ" sz="2800" b="1" dirty="0" smtClean="0">
                <a:solidFill>
                  <a:srgbClr val="002060"/>
                </a:solidFill>
                <a:latin typeface="Arial Black" pitchFamily="34" charset="0"/>
              </a:rPr>
              <a:t>., minuta – min., </a:t>
            </a:r>
            <a:br>
              <a:rPr lang="cs-CZ" sz="2800" b="1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cs-CZ" sz="2800" b="1" dirty="0" smtClean="0">
                <a:solidFill>
                  <a:srgbClr val="002060"/>
                </a:solidFill>
                <a:latin typeface="Arial Black" pitchFamily="34" charset="0"/>
              </a:rPr>
              <a:t>den – d….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časy,Fotografie,hodiny,objekty,písky,přesýpací hodiny"/>
          <p:cNvPicPr>
            <a:picLocks noChangeAspect="1" noChangeArrowheads="1"/>
          </p:cNvPicPr>
          <p:nvPr/>
        </p:nvPicPr>
        <p:blipFill>
          <a:blip r:embed="rId2" cstate="print"/>
          <a:srcRect l="26316" t="5263" r="26316" b="5263"/>
          <a:stretch>
            <a:fillRect/>
          </a:stretch>
        </p:blipFill>
        <p:spPr bwMode="auto">
          <a:xfrm>
            <a:off x="7884368" y="692696"/>
            <a:ext cx="648072" cy="1224136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 do vět vhodné jednotky: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Rok trvá 365 _______.</a:t>
            </a:r>
          </a:p>
          <a:p>
            <a:r>
              <a:rPr lang="cs-CZ" dirty="0" smtClean="0"/>
              <a:t>Atlet uběhl sto metrů za 10,5 _____.</a:t>
            </a:r>
          </a:p>
          <a:p>
            <a:r>
              <a:rPr lang="cs-CZ" dirty="0" smtClean="0"/>
              <a:t>Vyučovací hodina trvá 45 _______.</a:t>
            </a:r>
          </a:p>
          <a:p>
            <a:r>
              <a:rPr lang="cs-CZ" dirty="0" smtClean="0"/>
              <a:t>Pracovní doba většiny povolání je 8 ______.</a:t>
            </a:r>
          </a:p>
          <a:p>
            <a:r>
              <a:rPr lang="cs-CZ" dirty="0" smtClean="0"/>
              <a:t>Třetina hokejového zápasu se hraje 20 ____.</a:t>
            </a:r>
          </a:p>
          <a:p>
            <a:r>
              <a:rPr lang="cs-CZ" dirty="0" smtClean="0"/>
              <a:t>Lunární měsíc je dlouhý 28 __________.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347864" y="1556792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dní</a:t>
            </a:r>
            <a:endParaRPr lang="cs-CZ" sz="2800" b="1" dirty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084168" y="2060848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sekund</a:t>
            </a:r>
          </a:p>
        </p:txBody>
      </p:sp>
      <p:sp>
        <p:nvSpPr>
          <p:cNvPr id="6" name="Obdélník 5"/>
          <p:cNvSpPr/>
          <p:nvPr/>
        </p:nvSpPr>
        <p:spPr>
          <a:xfrm>
            <a:off x="7308304" y="3212976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hodin</a:t>
            </a:r>
          </a:p>
        </p:txBody>
      </p:sp>
      <p:sp>
        <p:nvSpPr>
          <p:cNvPr id="7" name="Obdélník 6"/>
          <p:cNvSpPr/>
          <p:nvPr/>
        </p:nvSpPr>
        <p:spPr>
          <a:xfrm>
            <a:off x="5508104" y="2708920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minut</a:t>
            </a:r>
          </a:p>
        </p:txBody>
      </p:sp>
      <p:sp>
        <p:nvSpPr>
          <p:cNvPr id="8" name="Obdélník 7"/>
          <p:cNvSpPr/>
          <p:nvPr/>
        </p:nvSpPr>
        <p:spPr>
          <a:xfrm>
            <a:off x="5868144" y="4437112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dní</a:t>
            </a:r>
          </a:p>
        </p:txBody>
      </p:sp>
      <p:sp>
        <p:nvSpPr>
          <p:cNvPr id="9" name="Obdélník 8"/>
          <p:cNvSpPr/>
          <p:nvPr/>
        </p:nvSpPr>
        <p:spPr>
          <a:xfrm>
            <a:off x="7812360" y="3861048"/>
            <a:ext cx="11521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minut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Převeď na uvedenou jednotku času: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 min = ________s</a:t>
            </a:r>
          </a:p>
          <a:p>
            <a:r>
              <a:rPr lang="cs-CZ" dirty="0" smtClean="0"/>
              <a:t>15 min 10 s = ________s</a:t>
            </a:r>
          </a:p>
          <a:p>
            <a:r>
              <a:rPr lang="cs-CZ" dirty="0" smtClean="0"/>
              <a:t>3 300 min = _________h</a:t>
            </a:r>
          </a:p>
          <a:p>
            <a:r>
              <a:rPr lang="cs-CZ" dirty="0" smtClean="0"/>
              <a:t>2 h = _________min</a:t>
            </a:r>
          </a:p>
          <a:p>
            <a:r>
              <a:rPr lang="cs-CZ" dirty="0" smtClean="0"/>
              <a:t>2,5 h = _________min</a:t>
            </a:r>
          </a:p>
          <a:p>
            <a:r>
              <a:rPr lang="cs-CZ" dirty="0" smtClean="0"/>
              <a:t>1 d = _________h</a:t>
            </a:r>
          </a:p>
          <a:p>
            <a:r>
              <a:rPr lang="cs-CZ" dirty="0" smtClean="0"/>
              <a:t>0,25 h = ________min</a:t>
            </a:r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2483768" y="1556792"/>
            <a:ext cx="151216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1 200</a:t>
            </a:r>
            <a:endParaRPr lang="cs-CZ" sz="2800" b="1" dirty="0">
              <a:solidFill>
                <a:schemeClr val="bg2">
                  <a:lumMod val="1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419872" y="2132856"/>
            <a:ext cx="151216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910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3203848" y="2708920"/>
            <a:ext cx="151216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55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1835696" y="3284984"/>
            <a:ext cx="151216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120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2195736" y="4437112"/>
            <a:ext cx="151216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24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2195736" y="3861048"/>
            <a:ext cx="151216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150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2339752" y="5013176"/>
            <a:ext cx="151216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15</a:t>
            </a:r>
          </a:p>
        </p:txBody>
      </p:sp>
      <p:pic>
        <p:nvPicPr>
          <p:cNvPr id="12" name="Obrázek 11" descr="MB900387950.JPG"/>
          <p:cNvPicPr>
            <a:picLocks noChangeAspect="1"/>
          </p:cNvPicPr>
          <p:nvPr/>
        </p:nvPicPr>
        <p:blipFill>
          <a:blip r:embed="rId2" cstate="print"/>
          <a:srcRect l="-355" t="15789" r="4198" b="15790"/>
          <a:stretch>
            <a:fillRect/>
          </a:stretch>
        </p:blipFill>
        <p:spPr>
          <a:xfrm>
            <a:off x="5868144" y="2060848"/>
            <a:ext cx="2304256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MB900438570.JPG"/>
          <p:cNvPicPr>
            <a:picLocks noChangeAspect="1"/>
          </p:cNvPicPr>
          <p:nvPr/>
        </p:nvPicPr>
        <p:blipFill>
          <a:blip r:embed="rId2" cstate="print"/>
          <a:srcRect l="15750" t="3937" r="17314"/>
          <a:stretch>
            <a:fillRect/>
          </a:stretch>
        </p:blipFill>
        <p:spPr>
          <a:xfrm>
            <a:off x="4716016" y="4653136"/>
            <a:ext cx="1224136" cy="175679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Čím změříš čas, budeš-li chtít zjistit: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 jak dlouho uběhne kůň dráhu Velké pardubické  ____________</a:t>
            </a:r>
          </a:p>
          <a:p>
            <a:r>
              <a:rPr lang="cs-CZ" dirty="0" smtClean="0"/>
              <a:t>dobu, po kterou se vaří knedlíky________</a:t>
            </a:r>
          </a:p>
          <a:p>
            <a:r>
              <a:rPr lang="cs-CZ" dirty="0" smtClean="0"/>
              <a:t>délku jednoho měsíce __________</a:t>
            </a:r>
          </a:p>
          <a:p>
            <a:r>
              <a:rPr lang="cs-CZ" dirty="0" smtClean="0"/>
              <a:t>konec vyučovací hodiny __________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3275856" y="2060848"/>
            <a:ext cx="201622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stopky</a:t>
            </a:r>
            <a:endParaRPr lang="cs-CZ" sz="2400" b="1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Elipsa 4"/>
          <p:cNvSpPr/>
          <p:nvPr/>
        </p:nvSpPr>
        <p:spPr>
          <a:xfrm>
            <a:off x="6660232" y="2564904"/>
            <a:ext cx="22322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minutka</a:t>
            </a:r>
          </a:p>
        </p:txBody>
      </p:sp>
      <p:sp>
        <p:nvSpPr>
          <p:cNvPr id="6" name="Elipsa 5"/>
          <p:cNvSpPr/>
          <p:nvPr/>
        </p:nvSpPr>
        <p:spPr>
          <a:xfrm>
            <a:off x="4932040" y="3140968"/>
            <a:ext cx="244827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kalendář</a:t>
            </a:r>
          </a:p>
        </p:txBody>
      </p:sp>
      <p:sp>
        <p:nvSpPr>
          <p:cNvPr id="7" name="Elipsa 6"/>
          <p:cNvSpPr/>
          <p:nvPr/>
        </p:nvSpPr>
        <p:spPr>
          <a:xfrm>
            <a:off x="5364088" y="3789040"/>
            <a:ext cx="259228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hodinky</a:t>
            </a:r>
          </a:p>
        </p:txBody>
      </p:sp>
      <p:pic>
        <p:nvPicPr>
          <p:cNvPr id="8" name="Obrázek 7" descr="MB900386749.JPG"/>
          <p:cNvPicPr>
            <a:picLocks noChangeAspect="1"/>
          </p:cNvPicPr>
          <p:nvPr/>
        </p:nvPicPr>
        <p:blipFill>
          <a:blip r:embed="rId3" cstate="print"/>
          <a:srcRect l="19687" t="15750" r="21251" b="9439"/>
          <a:stretch>
            <a:fillRect/>
          </a:stretch>
        </p:blipFill>
        <p:spPr>
          <a:xfrm>
            <a:off x="1259632" y="4869160"/>
            <a:ext cx="1080120" cy="1368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Vyřeš slovní úlohy: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Př.1 Pavel zahájil výstup z Pomezních bud na Sněžku v 10:32. V kolik hodin bude na vrcholu, jestliže mu cesty na vrchol trvá 138 minut? Najdi nadmořskou výšku Sněžky.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řešení: </a:t>
            </a:r>
          </a:p>
        </p:txBody>
      </p:sp>
      <p:sp>
        <p:nvSpPr>
          <p:cNvPr id="4" name="Obdélník 3"/>
          <p:cNvSpPr/>
          <p:nvPr/>
        </p:nvSpPr>
        <p:spPr>
          <a:xfrm>
            <a:off x="2123728" y="3789040"/>
            <a:ext cx="626469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002060"/>
                </a:solidFill>
              </a:rPr>
              <a:t>138 – ( 2 . 60) = 18  → Pavel šel 2 hodiny 18 minut, když vyšel  v 10: 32,</a:t>
            </a:r>
            <a:br>
              <a:rPr lang="cs-CZ" sz="2400" b="1" dirty="0" smtClean="0">
                <a:solidFill>
                  <a:srgbClr val="002060"/>
                </a:solidFill>
              </a:rPr>
            </a:br>
            <a:r>
              <a:rPr lang="cs-CZ" sz="2400" b="1" u="sng" dirty="0" smtClean="0">
                <a:solidFill>
                  <a:srgbClr val="002060"/>
                </a:solidFill>
              </a:rPr>
              <a:t>na vrchol  dojde v 12 : 50</a:t>
            </a:r>
            <a:r>
              <a:rPr lang="cs-CZ" sz="2400" b="1" dirty="0" smtClean="0">
                <a:solidFill>
                  <a:srgbClr val="002060"/>
                </a:solidFill>
              </a:rPr>
              <a:t>. </a:t>
            </a:r>
          </a:p>
          <a:p>
            <a:pPr algn="ctr"/>
            <a:r>
              <a:rPr lang="cs-CZ" sz="2400" b="1" dirty="0" smtClean="0">
                <a:solidFill>
                  <a:srgbClr val="002060"/>
                </a:solidFill>
              </a:rPr>
              <a:t>Sněžka má nadmořskou výšku  1 602 m.</a:t>
            </a:r>
            <a:endParaRPr lang="cs-CZ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23850" y="188913"/>
            <a:ext cx="7561263" cy="618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3200"/>
              <a:t>Př.2 : Seřaď jednotlivé časové úseky od nejmenšího k největšímu.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cs-CZ" sz="3200"/>
              <a:t>3 min, 95 s, 1/6 min, 1/10 h, 150 s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cs-CZ" sz="3200"/>
              <a:t>400 s, 0,2 h, 7 min, 1/12 h.</a:t>
            </a:r>
          </a:p>
          <a:p>
            <a:pPr eaLnBrk="1" hangingPunct="1">
              <a:spcBef>
                <a:spcPct val="50000"/>
              </a:spcBef>
            </a:pPr>
            <a:endParaRPr lang="cs-CZ" sz="3200"/>
          </a:p>
          <a:p>
            <a:pPr eaLnBrk="1" hangingPunct="1">
              <a:spcBef>
                <a:spcPct val="50000"/>
              </a:spcBef>
            </a:pPr>
            <a:r>
              <a:rPr lang="cs-CZ" sz="3200"/>
              <a:t>Př.3 : Doplň znaky </a:t>
            </a:r>
            <a:r>
              <a:rPr lang="en-US" sz="3200">
                <a:cs typeface="Arial" charset="0"/>
              </a:rPr>
              <a:t>&lt;</a:t>
            </a:r>
            <a:r>
              <a:rPr lang="cs-CZ" sz="3200">
                <a:cs typeface="Arial" charset="0"/>
              </a:rPr>
              <a:t>, = , </a:t>
            </a:r>
            <a:r>
              <a:rPr lang="en-US" sz="3200">
                <a:cs typeface="Arial" charset="0"/>
              </a:rPr>
              <a:t>&gt;</a:t>
            </a:r>
            <a:r>
              <a:rPr lang="cs-CZ" sz="3200">
                <a:cs typeface="Arial" charset="0"/>
              </a:rPr>
              <a:t> :</a:t>
            </a:r>
          </a:p>
          <a:p>
            <a:pPr eaLnBrk="1" hangingPunct="1">
              <a:spcBef>
                <a:spcPct val="50000"/>
              </a:spcBef>
            </a:pPr>
            <a:r>
              <a:rPr lang="cs-CZ" sz="3200">
                <a:cs typeface="Arial" charset="0"/>
              </a:rPr>
              <a:t>a)50 min          0,5 h</a:t>
            </a:r>
          </a:p>
          <a:p>
            <a:pPr eaLnBrk="1" hangingPunct="1">
              <a:spcBef>
                <a:spcPct val="50000"/>
              </a:spcBef>
            </a:pPr>
            <a:r>
              <a:rPr lang="cs-CZ" sz="3200">
                <a:cs typeface="Arial" charset="0"/>
              </a:rPr>
              <a:t>b)0,4 h          1 800 s</a:t>
            </a:r>
          </a:p>
          <a:p>
            <a:pPr eaLnBrk="1" hangingPunct="1">
              <a:spcBef>
                <a:spcPct val="50000"/>
              </a:spcBef>
            </a:pPr>
            <a:r>
              <a:rPr lang="cs-CZ" sz="3200">
                <a:cs typeface="Arial" charset="0"/>
              </a:rPr>
              <a:t>c)450 s          9 min.</a:t>
            </a:r>
            <a:endParaRPr lang="en-US" sz="3200">
              <a:cs typeface="Arial" charset="0"/>
            </a:endParaRP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2339975" y="4437063"/>
            <a:ext cx="576263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1979613" y="5229225"/>
            <a:ext cx="576262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1979613" y="5876925"/>
            <a:ext cx="576262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58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250825" y="0"/>
            <a:ext cx="7634288" cy="862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3200" dirty="0"/>
              <a:t>Řešení příkladu 2 :</a:t>
            </a:r>
          </a:p>
          <a:p>
            <a:pPr eaLnBrk="1" hangingPunct="1">
              <a:spcBef>
                <a:spcPct val="50000"/>
              </a:spcBef>
            </a:pPr>
            <a:r>
              <a:rPr lang="cs-CZ" sz="3200" dirty="0"/>
              <a:t>a)1/6 min, 95 s, 150 s, 3 min, 1/10 hod</a:t>
            </a:r>
          </a:p>
          <a:p>
            <a:pPr eaLnBrk="1" hangingPunct="1">
              <a:spcBef>
                <a:spcPct val="50000"/>
              </a:spcBef>
            </a:pPr>
            <a:r>
              <a:rPr lang="cs-CZ" sz="3200" dirty="0"/>
              <a:t>b)1/12 h, 400 s, 7 min, 0,2 h</a:t>
            </a:r>
          </a:p>
          <a:p>
            <a:pPr eaLnBrk="1" hangingPunct="1">
              <a:spcBef>
                <a:spcPct val="50000"/>
              </a:spcBef>
            </a:pPr>
            <a:endParaRPr lang="cs-CZ" sz="3200" dirty="0"/>
          </a:p>
          <a:p>
            <a:pPr eaLnBrk="1" hangingPunct="1">
              <a:spcBef>
                <a:spcPct val="50000"/>
              </a:spcBef>
            </a:pPr>
            <a:r>
              <a:rPr lang="cs-CZ" sz="3200" dirty="0"/>
              <a:t>Řešení příkladu 3 :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cs-CZ" sz="3200" dirty="0">
                <a:cs typeface="Arial" charset="0"/>
              </a:rPr>
              <a:t>50 min </a:t>
            </a:r>
            <a:r>
              <a:rPr lang="en-US" sz="3200" dirty="0">
                <a:cs typeface="Arial" charset="0"/>
              </a:rPr>
              <a:t>&gt;</a:t>
            </a:r>
            <a:r>
              <a:rPr lang="cs-CZ" sz="3200" dirty="0">
                <a:cs typeface="Arial" charset="0"/>
              </a:rPr>
              <a:t> 0,5 h</a:t>
            </a:r>
          </a:p>
          <a:p>
            <a:pPr eaLnBrk="1" hangingPunct="1">
              <a:spcBef>
                <a:spcPct val="50000"/>
              </a:spcBef>
            </a:pPr>
            <a:r>
              <a:rPr lang="cs-CZ" sz="3200" dirty="0">
                <a:cs typeface="Arial" charset="0"/>
              </a:rPr>
              <a:t>b)0,4 h </a:t>
            </a:r>
            <a:r>
              <a:rPr lang="en-US" sz="3200" dirty="0">
                <a:cs typeface="Arial" charset="0"/>
              </a:rPr>
              <a:t>&lt;</a:t>
            </a:r>
            <a:r>
              <a:rPr lang="cs-CZ" sz="3200" dirty="0">
                <a:cs typeface="Arial" charset="0"/>
              </a:rPr>
              <a:t> 1 800 s</a:t>
            </a:r>
          </a:p>
          <a:p>
            <a:pPr eaLnBrk="1" hangingPunct="1">
              <a:spcBef>
                <a:spcPct val="50000"/>
              </a:spcBef>
            </a:pPr>
            <a:r>
              <a:rPr lang="cs-CZ" sz="3200" dirty="0">
                <a:cs typeface="Arial" charset="0"/>
              </a:rPr>
              <a:t>c)450 s </a:t>
            </a:r>
            <a:r>
              <a:rPr lang="en-US" sz="3200" dirty="0">
                <a:cs typeface="Arial" charset="0"/>
              </a:rPr>
              <a:t>&lt;</a:t>
            </a:r>
            <a:r>
              <a:rPr lang="cs-CZ" sz="3200" dirty="0">
                <a:cs typeface="Arial" charset="0"/>
              </a:rPr>
              <a:t> 9 min.</a:t>
            </a:r>
            <a:endParaRPr lang="en-US" sz="3200" dirty="0"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cs-CZ" sz="3200" dirty="0"/>
          </a:p>
          <a:p>
            <a:pPr eaLnBrk="1" hangingPunct="1">
              <a:spcBef>
                <a:spcPct val="50000"/>
              </a:spcBef>
            </a:pPr>
            <a:endParaRPr lang="cs-CZ" sz="3200" dirty="0"/>
          </a:p>
          <a:p>
            <a:pPr eaLnBrk="1" hangingPunct="1">
              <a:spcBef>
                <a:spcPct val="50000"/>
              </a:spcBef>
            </a:pPr>
            <a:endParaRPr lang="cs-CZ" sz="3200" dirty="0"/>
          </a:p>
          <a:p>
            <a:pPr eaLnBrk="1" hangingPunct="1">
              <a:spcBef>
                <a:spcPct val="50000"/>
              </a:spcBef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07559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cs-CZ" sz="2400" dirty="0" smtClean="0">
                <a:solidFill>
                  <a:srgbClr val="009900"/>
                </a:solidFill>
                <a:effectLst/>
              </a:rPr>
              <a:t>Př.4 Vítěz maratónského běhu proběhl trať za 2 h 12 min 11s. O kolik horší čas měl závodník s časem 2 h 17 min 9s?</a:t>
            </a:r>
            <a:br>
              <a:rPr lang="cs-CZ" sz="2400" dirty="0" smtClean="0">
                <a:solidFill>
                  <a:srgbClr val="009900"/>
                </a:solidFill>
                <a:effectLst/>
              </a:rPr>
            </a:br>
            <a:r>
              <a:rPr lang="cs-CZ" sz="2400" dirty="0" smtClean="0">
                <a:solidFill>
                  <a:srgbClr val="009900"/>
                </a:solidFill>
                <a:effectLst/>
              </a:rPr>
              <a:t>Úlohu vyřešte a vyberte správnou odpověď:</a:t>
            </a:r>
            <a:endParaRPr lang="cs-CZ" sz="2400" dirty="0">
              <a:solidFill>
                <a:srgbClr val="009900"/>
              </a:solidFill>
              <a:effectLst/>
            </a:endParaRPr>
          </a:p>
        </p:txBody>
      </p:sp>
      <p:sp>
        <p:nvSpPr>
          <p:cNvPr id="4" name="Elipsa 3"/>
          <p:cNvSpPr/>
          <p:nvPr/>
        </p:nvSpPr>
        <p:spPr>
          <a:xfrm>
            <a:off x="785786" y="1928802"/>
            <a:ext cx="3714776" cy="178595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rgbClr val="FF0000"/>
                </a:solidFill>
              </a:rPr>
              <a:t>4 min 2 s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5" name="Elipsa 4"/>
          <p:cNvSpPr/>
          <p:nvPr/>
        </p:nvSpPr>
        <p:spPr>
          <a:xfrm>
            <a:off x="5072066" y="1714488"/>
            <a:ext cx="3714776" cy="178595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rgbClr val="FF0000"/>
                </a:solidFill>
              </a:rPr>
              <a:t>4 min 58 s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6" name="Elipsa 5"/>
          <p:cNvSpPr/>
          <p:nvPr/>
        </p:nvSpPr>
        <p:spPr>
          <a:xfrm>
            <a:off x="785786" y="4143380"/>
            <a:ext cx="3714776" cy="178595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rgbClr val="FF0000"/>
                </a:solidFill>
              </a:rPr>
              <a:t>5 min 58 s</a:t>
            </a:r>
            <a:endParaRPr lang="cs-CZ" sz="3600" dirty="0">
              <a:solidFill>
                <a:srgbClr val="FF0000"/>
              </a:solidFill>
            </a:endParaRPr>
          </a:p>
        </p:txBody>
      </p:sp>
      <p:pic>
        <p:nvPicPr>
          <p:cNvPr id="7" name="Obrázek 6" descr="MP9004328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3714752"/>
            <a:ext cx="3902768" cy="292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30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442</TotalTime>
  <Words>434</Words>
  <Application>Microsoft Office PowerPoint</Application>
  <PresentationFormat>Předvádění na obrazovce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Cesta</vt:lpstr>
      <vt:lpstr>čas</vt:lpstr>
      <vt:lpstr>Zapiš, jak se značí následující veličina a doplň její jednotky</vt:lpstr>
      <vt:lpstr>Doplň do vět vhodné jednotky:</vt:lpstr>
      <vt:lpstr>Převeď na uvedenou jednotku času:</vt:lpstr>
      <vt:lpstr>Čím změříš čas, budeš-li chtít zjistit:</vt:lpstr>
      <vt:lpstr>Vyřeš slovní úlohy:</vt:lpstr>
      <vt:lpstr>Prezentace aplikace PowerPoint</vt:lpstr>
      <vt:lpstr>Prezentace aplikace PowerPoint</vt:lpstr>
      <vt:lpstr>Př.4 Vítěz maratónského běhu proběhl trať za 2 h 12 min 11s. O kolik horší čas měl závodník s časem 2 h 17 min 9s? Úlohu vyřešte a vyberte správnou odpověď:</vt:lpstr>
      <vt:lpstr>5.  Kamión přijel do Prahy v 18 h 14 min 50 s. Cesta trvala 5 h 17 min 20 s. V kolik hodin kamión vyjel?</vt:lpstr>
      <vt:lpstr>6. Jana našla v jízdním řádu, že rychlík vyjíždí z Plzně v 6 h 34 minuty. Příjezd              do Prahy je v 8 h 9 minut. Jak dlouho trvá cesta rychlíkem? Vyberte správnou odpověď: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čas</dc:title>
  <dc:creator>ZŠ a MŠ při dětské léčebně</dc:creator>
  <cp:lastModifiedBy>Alena</cp:lastModifiedBy>
  <cp:revision>54</cp:revision>
  <dcterms:created xsi:type="dcterms:W3CDTF">2012-01-02T13:17:49Z</dcterms:created>
  <dcterms:modified xsi:type="dcterms:W3CDTF">2021-04-10T12:39:44Z</dcterms:modified>
</cp:coreProperties>
</file>