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4" r:id="rId4"/>
    <p:sldId id="273" r:id="rId5"/>
    <p:sldId id="277" r:id="rId6"/>
    <p:sldId id="261" r:id="rId7"/>
    <p:sldId id="278" r:id="rId8"/>
    <p:sldId id="279" r:id="rId9"/>
    <p:sldId id="270" r:id="rId10"/>
    <p:sldId id="269" r:id="rId11"/>
    <p:sldId id="268" r:id="rId12"/>
    <p:sldId id="265" r:id="rId13"/>
    <p:sldId id="266" r:id="rId14"/>
    <p:sldId id="276" r:id="rId15"/>
    <p:sldId id="272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8237-8192-4173-94F6-A46D5308BBDC}" type="datetimeFigureOut">
              <a:rPr lang="cs-CZ" smtClean="0"/>
              <a:t>08.05.2020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A87C9-C47E-48CB-AD49-04CCDEBA1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92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A87C9-C47E-48CB-AD49-04CCDEBA1625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21D114-5864-4EA6-8B5B-6BBDAF8B778B}" type="slidenum">
              <a:rPr lang="cs-CZ" sz="1200" smtClean="0"/>
              <a:pPr eaLnBrk="1" hangingPunct="1"/>
              <a:t>4</a:t>
            </a:fld>
            <a:endParaRPr lang="cs-CZ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71E043-DF63-4E62-B988-D28896BF0165}" type="slidenum">
              <a:rPr lang="cs-CZ" sz="1200" smtClean="0"/>
              <a:pPr eaLnBrk="1" hangingPunct="1"/>
              <a:t>5</a:t>
            </a:fld>
            <a:endParaRPr lang="cs-CZ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64B190-B17F-432F-8628-76FA8142C374}" type="slidenum">
              <a:rPr lang="cs-CZ" sz="1200" smtClean="0"/>
              <a:pPr eaLnBrk="1" hangingPunct="1"/>
              <a:t>7</a:t>
            </a:fld>
            <a:endParaRPr lang="cs-CZ" sz="1200" smtClean="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AD411D-02D1-4BD0-80A9-6BCD76D54CB0}" type="slidenum">
              <a:rPr lang="cs-CZ" sz="1200" smtClean="0"/>
              <a:pPr eaLnBrk="1" hangingPunct="1"/>
              <a:t>8</a:t>
            </a:fld>
            <a:endParaRPr lang="cs-CZ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140A5-235A-4576-99FF-EF0812FF56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575814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DFD306-B8D5-469B-A7E0-F4E4578A90BE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150DDD-DF41-43D6-8DD7-10704E893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/>
              <a:t>MĚŘENÍ </a:t>
            </a:r>
            <a:r>
              <a:rPr lang="cs-CZ" sz="6000" b="1" dirty="0" err="1" smtClean="0"/>
              <a:t>ČasU</a:t>
            </a:r>
            <a:r>
              <a:rPr lang="cs-CZ" sz="6000" b="1" dirty="0" smtClean="0"/>
              <a:t> </a:t>
            </a:r>
            <a:endParaRPr lang="cs-CZ" sz="6000" b="1" dirty="0"/>
          </a:p>
        </p:txBody>
      </p:sp>
      <p:pic>
        <p:nvPicPr>
          <p:cNvPr id="4099" name="Picture 3" descr="C:\Documents and Settings\pc\Local Settings\Temporary Internet Files\Content.IE5\SHU3STQF\MP9001491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2474912" cy="3657601"/>
          </a:xfrm>
          <a:prstGeom prst="rect">
            <a:avLst/>
          </a:prstGeom>
          <a:noFill/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8333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Nejprve si projdi prezentaci, </a:t>
            </a:r>
          </a:p>
          <a:p>
            <a:r>
              <a:rPr lang="cs-CZ" dirty="0" smtClean="0"/>
              <a:t>zápis do sešitu je na konci</a:t>
            </a:r>
          </a:p>
          <a:p>
            <a:r>
              <a:rPr lang="cs-CZ" dirty="0" smtClean="0"/>
              <a:t>K procvičení využij další prezentaci ,</a:t>
            </a:r>
          </a:p>
          <a:p>
            <a:r>
              <a:rPr lang="cs-CZ" dirty="0" smtClean="0"/>
              <a:t>Potom vypracuj pracovní list, který pošli ke kontrole.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kapuma\AppData\Local\Microsoft\Windows\Temporary Internet Files\Content.IE5\JZ2J62VH\MP90040140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/>
          <a:stretch/>
        </p:blipFill>
        <p:spPr bwMode="auto">
          <a:xfrm>
            <a:off x="35496" y="5225484"/>
            <a:ext cx="1993721" cy="158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kapuma\AppData\Local\Microsoft\Windows\Temporary Internet Files\Content.IE5\O4YLHDM7\MP90038676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8656"/>
          <a:stretch/>
        </p:blipFill>
        <p:spPr bwMode="auto">
          <a:xfrm>
            <a:off x="1619672" y="4005063"/>
            <a:ext cx="157489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cs-CZ" dirty="0" smtClean="0"/>
              <a:t>Měření času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4664"/>
          </a:xfrm>
        </p:spPr>
        <p:txBody>
          <a:bodyPr/>
          <a:lstStyle/>
          <a:p>
            <a:r>
              <a:rPr lang="cs-CZ" dirty="0" smtClean="0"/>
              <a:t>K měření času se používají </a:t>
            </a:r>
            <a:r>
              <a:rPr lang="cs-CZ" b="1" dirty="0" smtClean="0"/>
              <a:t>hodiny</a:t>
            </a:r>
            <a:r>
              <a:rPr lang="cs-CZ" dirty="0" smtClean="0"/>
              <a:t>:</a:t>
            </a:r>
          </a:p>
          <a:p>
            <a:endParaRPr lang="cs-CZ" dirty="0"/>
          </a:p>
        </p:txBody>
      </p:sp>
      <p:pic>
        <p:nvPicPr>
          <p:cNvPr id="1028" name="Picture 4" descr="C:\Users\kapuma\AppData\Local\Microsoft\Windows\Temporary Internet Files\Content.IE5\MMN3550C\MP90040284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38182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puma\AppData\Local\Microsoft\Windows\Temporary Internet Files\Content.IE5\MMN3550C\MP90030952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7"/>
          <a:stretch/>
        </p:blipFill>
        <p:spPr bwMode="auto">
          <a:xfrm>
            <a:off x="2051720" y="1340768"/>
            <a:ext cx="160041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puma\AppData\Local\Microsoft\Windows\Temporary Internet Files\Content.IE5\O4YLHDM7\MP90040012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0" y="4365104"/>
            <a:ext cx="1680204" cy="21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puma\AppData\Local\Microsoft\Windows\Temporary Internet Files\Content.IE5\JZ2J62VH\MP90040309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2928"/>
            <a:ext cx="1704386" cy="11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puma\AppData\Local\Microsoft\Windows\Temporary Internet Files\Content.IE5\O4YLHDM7\MP90038745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6" y="4769070"/>
            <a:ext cx="2764904" cy="19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kapuma\AppData\Local\Microsoft\Windows\Temporary Internet Files\Content.IE5\MMN3550C\MP90040320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4154"/>
            <a:ext cx="1478730" cy="221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kapuma\AppData\Local\Microsoft\Windows\Temporary Internet Files\Content.IE5\RSB87FN5\MP90028983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55" y="3279696"/>
            <a:ext cx="2044824" cy="13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kapuma\AppData\Local\Microsoft\Windows\Temporary Internet Files\Content.IE5\MMN3550C\MP900409034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r="35468"/>
          <a:stretch/>
        </p:blipFill>
        <p:spPr bwMode="auto">
          <a:xfrm>
            <a:off x="7740352" y="184475"/>
            <a:ext cx="1312586" cy="46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kapuma\AppData\Local\Microsoft\Windows\Temporary Internet Files\Content.IE5\JZ2J62VH\MP900423744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08051"/>
            <a:ext cx="1890043" cy="19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kapuma\AppData\Local\Microsoft\Windows\Temporary Internet Files\Content.IE5\MMN3550C\MP900402416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57055"/>
            <a:ext cx="1751269" cy="21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63688" y="3573016"/>
            <a:ext cx="441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Dokážeš jednotlivé druhy hodin pojmenovat?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829654" y="1124744"/>
            <a:ext cx="122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náramkové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117199" y="1403484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stopky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16016" y="4829377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cs-CZ" dirty="0" smtClean="0">
                <a:solidFill>
                  <a:srgbClr val="FF0000"/>
                </a:solidFill>
              </a:rPr>
              <a:t>topky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590730" y="6237312"/>
            <a:ext cx="118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metronom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915904" y="1387498"/>
            <a:ext cx="66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věžní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947507" y="33477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stolní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884368" y="1891181"/>
            <a:ext cx="105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nástěnné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731960" y="1654853"/>
            <a:ext cx="89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kapesní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962799" y="4355812"/>
            <a:ext cx="89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kapesní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5258" y="537321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sluneční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31688" y="4139788"/>
            <a:ext cx="107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přesýpací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79712" y="565195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budík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Pásmový 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Střední sluneční čas </a:t>
            </a:r>
            <a:r>
              <a:rPr lang="cs-CZ" dirty="0" smtClean="0"/>
              <a:t>– každý den má                    24 hodin</a:t>
            </a:r>
          </a:p>
          <a:p>
            <a:r>
              <a:rPr lang="cs-CZ" dirty="0" smtClean="0"/>
              <a:t>Obvod Země rozdělen na 24 pásem širokých 15°     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místní pásmový čas</a:t>
            </a:r>
          </a:p>
          <a:p>
            <a:r>
              <a:rPr lang="cs-CZ" dirty="0" smtClean="0"/>
              <a:t>Nultý poledník – Greenwich       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světový čas (UT)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Středoevropský čas (SEČ)</a:t>
            </a:r>
            <a:r>
              <a:rPr lang="cs-CZ" dirty="0" smtClean="0"/>
              <a:t> – UT + 1h </a:t>
            </a:r>
          </a:p>
          <a:p>
            <a:r>
              <a:rPr lang="cs-CZ" dirty="0" smtClean="0"/>
              <a:t>Smluvený čas – </a:t>
            </a:r>
            <a:r>
              <a:rPr lang="cs-CZ" b="1" dirty="0" smtClean="0"/>
              <a:t>letní čas </a:t>
            </a:r>
            <a:r>
              <a:rPr lang="cs-CZ" dirty="0" smtClean="0"/>
              <a:t>– SEČ + 1h</a:t>
            </a:r>
          </a:p>
          <a:p>
            <a:r>
              <a:rPr lang="cs-CZ" dirty="0" smtClean="0"/>
              <a:t>Přizpůsoben hranicím států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403648" y="3095249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004048" y="3573016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kalendáře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0474" y="957307"/>
            <a:ext cx="7239000" cy="4846320"/>
          </a:xfrm>
        </p:spPr>
        <p:txBody>
          <a:bodyPr>
            <a:normAutofit/>
          </a:bodyPr>
          <a:lstStyle/>
          <a:p>
            <a:r>
              <a:rPr lang="cs-CZ" dirty="0" smtClean="0"/>
              <a:t>Vychází z délky tropického roku (365,25964 dní)</a:t>
            </a:r>
          </a:p>
          <a:p>
            <a:r>
              <a:rPr lang="cs-CZ" dirty="0" smtClean="0"/>
              <a:t>Egyptský</a:t>
            </a:r>
          </a:p>
          <a:p>
            <a:r>
              <a:rPr lang="cs-CZ" dirty="0" smtClean="0"/>
              <a:t>Lunární</a:t>
            </a:r>
          </a:p>
          <a:p>
            <a:r>
              <a:rPr lang="cs-CZ" dirty="0" smtClean="0"/>
              <a:t>Juliánský (chyba 1 den za 128 let, od r.325  do konce 16. stol. vzrostla chyba na 10 dní)</a:t>
            </a:r>
          </a:p>
          <a:p>
            <a:r>
              <a:rPr lang="cs-CZ" dirty="0" smtClean="0"/>
              <a:t>Gregoriánský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4" y="4005064"/>
            <a:ext cx="4968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4869160"/>
            <a:ext cx="81137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Gregoriánský kalendář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Reformou z r.1582 nařízenou papežem Řehořem XIII. juliánský kalendář opraven                   o 10 dní</a:t>
            </a:r>
          </a:p>
          <a:p>
            <a:r>
              <a:rPr lang="cs-CZ" dirty="0" smtClean="0"/>
              <a:t>Každé čtyři roky přestupný rok, dělitelnost 4</a:t>
            </a:r>
          </a:p>
          <a:p>
            <a:r>
              <a:rPr lang="cs-CZ" dirty="0" smtClean="0"/>
              <a:t>Roky 1600, 1700, … přestupné pouze tehdy, jestliže jsou dělitelné 400</a:t>
            </a:r>
          </a:p>
          <a:p>
            <a:r>
              <a:rPr lang="cs-CZ" dirty="0" smtClean="0"/>
              <a:t>Gregoriánský rok je o 0,000 305 dne delší než tropický</a:t>
            </a:r>
          </a:p>
          <a:p>
            <a:r>
              <a:rPr lang="cs-CZ" dirty="0" smtClean="0"/>
              <a:t>Chyba 1 den za 3 280 let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0099"/>
                </a:solidFill>
              </a:rPr>
              <a:t>Značka: t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0099"/>
                </a:solidFill>
              </a:rPr>
              <a:t>Základní jednotka: sekunda </a:t>
            </a:r>
            <a:r>
              <a:rPr lang="en-US" sz="3200" b="1" dirty="0" smtClean="0">
                <a:solidFill>
                  <a:srgbClr val="000099"/>
                </a:solidFill>
              </a:rPr>
              <a:t>[</a:t>
            </a:r>
            <a:r>
              <a:rPr lang="cs-CZ" sz="3200" b="1" dirty="0" smtClean="0">
                <a:solidFill>
                  <a:srgbClr val="000099"/>
                </a:solidFill>
              </a:rPr>
              <a:t>s</a:t>
            </a:r>
            <a:r>
              <a:rPr lang="en-US" sz="3200" b="1" dirty="0" smtClean="0">
                <a:solidFill>
                  <a:srgbClr val="000099"/>
                </a:solidFill>
              </a:rPr>
              <a:t>]</a:t>
            </a:r>
            <a:endParaRPr lang="cs-CZ" sz="3200" b="1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0099"/>
                </a:solidFill>
              </a:rPr>
              <a:t>Ze sekundy se odvozují delší jednotky času: minuta, hodina, den.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0099"/>
                </a:solidFill>
              </a:rPr>
              <a:t>Krátké doby se měří v milisekundách.</a:t>
            </a:r>
            <a:endParaRPr lang="cs-CZ" sz="3200" b="1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0099"/>
                </a:solidFill>
              </a:rPr>
              <a:t>Měřidla času : sluneční , digitální , přesýpací, kyvadlové, nástěnné, náramkové, stopky, metronom,….</a:t>
            </a:r>
            <a:endParaRPr lang="cs-CZ" sz="3200" b="1" dirty="0">
              <a:solidFill>
                <a:srgbClr val="00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868346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cs-CZ" sz="2800" u="sng" dirty="0" smtClean="0">
                <a:solidFill>
                  <a:srgbClr val="FF0000"/>
                </a:solidFill>
                <a:effectLst/>
              </a:rPr>
              <a:t>ZAPIŠTE SI následující tři listy prezentace :    </a:t>
            </a:r>
            <a:br>
              <a:rPr lang="cs-CZ" sz="2800" u="sng" dirty="0" smtClean="0">
                <a:solidFill>
                  <a:srgbClr val="FF0000"/>
                </a:solidFill>
                <a:effectLst/>
              </a:rPr>
            </a:br>
            <a:r>
              <a:rPr lang="cs-CZ" sz="2800" u="sng" dirty="0" smtClean="0">
                <a:solidFill>
                  <a:srgbClr val="FF0000"/>
                </a:solidFill>
                <a:effectLst/>
              </a:rPr>
              <a:t>  </a:t>
            </a:r>
            <a:r>
              <a:rPr lang="cs-CZ" sz="3100" dirty="0" smtClean="0">
                <a:solidFill>
                  <a:srgbClr val="0000FF"/>
                </a:solidFill>
                <a:effectLst/>
              </a:rPr>
              <a:t>ČAS-základní fyzikální veličina</a:t>
            </a:r>
            <a:endParaRPr lang="cs-CZ" sz="3100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28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93978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effectLst/>
              </a:rPr>
              <a:t>Tabulka jednotek času:</a:t>
            </a:r>
            <a:endParaRPr lang="cs-CZ" sz="28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14348" y="1397000"/>
          <a:ext cx="7929618" cy="4399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7454"/>
                <a:gridCol w="1500198"/>
                <a:gridCol w="4071966"/>
              </a:tblGrid>
              <a:tr h="86360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jednotka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značka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převody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360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1 d=24 h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360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hodina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1 h=60 </a:t>
                      </a:r>
                      <a:r>
                        <a:rPr lang="cs-CZ" sz="2800" b="1" baseline="0" dirty="0" smtClean="0">
                          <a:solidFill>
                            <a:schemeClr val="tx1"/>
                          </a:solidFill>
                        </a:rPr>
                        <a:t>min=3 600 s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360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minuta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1 min=60 s</a:t>
                      </a:r>
                    </a:p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1 min=1/60 h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360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milisekunda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tx1"/>
                          </a:solidFill>
                        </a:rPr>
                        <a:t>1 ms=0,001</a:t>
                      </a:r>
                      <a:r>
                        <a:rPr lang="cs-CZ" sz="2800" b="1" baseline="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7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316179" cy="548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cs-CZ" dirty="0" smtClean="0"/>
              <a:t>Měření času v minulosti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/>
              <a:t>Střídání dne a noci</a:t>
            </a:r>
          </a:p>
          <a:p>
            <a:r>
              <a:rPr lang="cs-CZ" dirty="0" smtClean="0"/>
              <a:t>Střídání ročních období</a:t>
            </a:r>
          </a:p>
          <a:p>
            <a:r>
              <a:rPr lang="cs-CZ" dirty="0" smtClean="0"/>
              <a:t>Měsíční fáze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Přesýpací hodiny</a:t>
            </a:r>
          </a:p>
          <a:p>
            <a:r>
              <a:rPr lang="cs-CZ" dirty="0" smtClean="0"/>
              <a:t>Kyvadlové hodiny</a:t>
            </a:r>
          </a:p>
          <a:p>
            <a:r>
              <a:rPr lang="cs-CZ" dirty="0" smtClean="0"/>
              <a:t>Svíčka</a:t>
            </a:r>
          </a:p>
          <a:p>
            <a:r>
              <a:rPr lang="cs-CZ" dirty="0" smtClean="0"/>
              <a:t>Sluneční hodiny, …</a:t>
            </a:r>
          </a:p>
          <a:p>
            <a:r>
              <a:rPr lang="cs-CZ" sz="2800" b="1" dirty="0" smtClean="0">
                <a:latin typeface="Monotype Corsiva" pitchFamily="66" charset="0"/>
              </a:rPr>
              <a:t>MECHANICKÉ  </a:t>
            </a:r>
            <a:r>
              <a:rPr lang="cs-CZ" sz="2800" b="1" dirty="0">
                <a:latin typeface="Monotype Corsiva" pitchFamily="66" charset="0"/>
              </a:rPr>
              <a:t>KOLEČKOVÉ HODINY  -  ORLOJ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22262" cy="327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HODINY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SLUNEČNÍ                </a:t>
            </a:r>
            <a:r>
              <a:rPr lang="cs-CZ" dirty="0" smtClean="0"/>
              <a:t>VODNÍ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6" y="1844824"/>
            <a:ext cx="3521075" cy="245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6" y="4330468"/>
            <a:ext cx="2610048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1694835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739668"/>
            <a:ext cx="17192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995936" y="4562547"/>
            <a:ext cx="412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voda kapala z jedné nádoby do druhé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95936" y="51517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vodní hodiny s ozubenými koly a číselníkem</a:t>
            </a:r>
          </a:p>
        </p:txBody>
      </p:sp>
    </p:spTree>
    <p:extLst>
      <p:ext uri="{BB962C8B-B14F-4D97-AF65-F5344CB8AC3E}">
        <p14:creationId xmlns:p14="http://schemas.microsoft.com/office/powerpoint/2010/main" val="3236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936" y="288498"/>
            <a:ext cx="3810000" cy="57717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/>
              <a:t>PŘESÝPACÍ </a:t>
            </a:r>
            <a:r>
              <a:rPr lang="cs-CZ" sz="2800" dirty="0" smtClean="0"/>
              <a:t>HODINY</a:t>
            </a:r>
          </a:p>
          <a:p>
            <a:pPr>
              <a:buFont typeface="Wingdings" pitchFamily="2" charset="2"/>
              <a:buChar char="Ø"/>
            </a:pPr>
            <a:endParaRPr lang="cs-CZ" sz="2800" dirty="0"/>
          </a:p>
          <a:p>
            <a:pPr>
              <a:buFont typeface="Wingdings" pitchFamily="2" charset="2"/>
              <a:buChar char="Ø"/>
            </a:pPr>
            <a:endParaRPr lang="cs-CZ" sz="2800" dirty="0" smtClean="0"/>
          </a:p>
          <a:p>
            <a:pPr>
              <a:buFont typeface="Wingdings" pitchFamily="2" charset="2"/>
              <a:buChar char="Ø"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000" dirty="0"/>
              <a:t>čas se měří pomocí písku</a:t>
            </a:r>
          </a:p>
          <a:p>
            <a:r>
              <a:rPr lang="cs-CZ" sz="2000" dirty="0"/>
              <a:t>písek se přesýpá z jedné </a:t>
            </a:r>
          </a:p>
          <a:p>
            <a:pPr>
              <a:buNone/>
            </a:pPr>
            <a:r>
              <a:rPr lang="cs-CZ" sz="2000" dirty="0"/>
              <a:t>	nádoby  do druhé</a:t>
            </a:r>
          </a:p>
          <a:p>
            <a:pPr>
              <a:buNone/>
            </a:pPr>
            <a:r>
              <a:rPr lang="cs-CZ" sz="2000" dirty="0"/>
              <a:t>	působením gravitace</a:t>
            </a:r>
          </a:p>
          <a:p>
            <a:pPr>
              <a:buFont typeface="Wingdings" pitchFamily="2" charset="2"/>
              <a:buChar char="Ø"/>
            </a:pPr>
            <a:endParaRPr lang="cs-CZ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2097552" cy="32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811244" y="116632"/>
            <a:ext cx="3368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KYVADLOVÉ HODINY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37384"/>
            <a:ext cx="2351451" cy="47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7559"/>
            <a:ext cx="485298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2509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800" b="1" smtClean="0">
                <a:latin typeface="Monotype Corsiva" pitchFamily="66" charset="0"/>
              </a:rPr>
              <a:t>Kapesní hodinky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543800" cy="4495800"/>
          </a:xfrm>
        </p:spPr>
        <p:txBody>
          <a:bodyPr/>
          <a:lstStyle/>
          <a:p>
            <a:pPr eaLnBrk="1" hangingPunct="1"/>
            <a:r>
              <a:rPr lang="cs-CZ" sz="2800" smtClean="0"/>
              <a:t>nejstarší dochované jsou z roku 1500 n.l.</a:t>
            </a:r>
          </a:p>
          <a:p>
            <a:pPr eaLnBrk="1" hangingPunct="1"/>
            <a:r>
              <a:rPr lang="cs-CZ" sz="2800" smtClean="0"/>
              <a:t>n</a:t>
            </a:r>
            <a:r>
              <a:rPr lang="cs-CZ" sz="2800" smtClean="0">
                <a:cs typeface="Times New Roman" pitchFamily="18" charset="0"/>
              </a:rPr>
              <a:t>ení tam žádné </a:t>
            </a:r>
            <a:r>
              <a:rPr lang="cs-CZ" sz="2800" smtClean="0"/>
              <a:t>k</a:t>
            </a:r>
            <a:r>
              <a:rPr lang="cs-CZ" sz="2800" smtClean="0">
                <a:cs typeface="Times New Roman" pitchFamily="18" charset="0"/>
              </a:rPr>
              <a:t>yvadlo, je tam kolečko </a:t>
            </a:r>
            <a:r>
              <a:rPr lang="cs-CZ" sz="2800" smtClean="0"/>
              <a:t>s </a:t>
            </a:r>
            <a:r>
              <a:rPr lang="cs-CZ" sz="2800" smtClean="0">
                <a:cs typeface="Times New Roman" pitchFamily="18" charset="0"/>
              </a:rPr>
              <a:t>pérkem, které se pořád otáčí tam a zase zpátky</a:t>
            </a:r>
            <a:endParaRPr lang="cs-CZ" sz="2800" smtClean="0"/>
          </a:p>
          <a:p>
            <a:pPr eaLnBrk="1" hangingPunct="1"/>
            <a:r>
              <a:rPr lang="cs-CZ" sz="2800" smtClean="0"/>
              <a:t>n</a:t>
            </a:r>
            <a:r>
              <a:rPr lang="cs-CZ" sz="2800" smtClean="0">
                <a:cs typeface="Times New Roman" pitchFamily="18" charset="0"/>
              </a:rPr>
              <a:t>ení ani chvilku na pokoji</a:t>
            </a:r>
            <a:r>
              <a:rPr lang="cs-CZ" sz="2800" smtClean="0"/>
              <a:t> </a:t>
            </a:r>
            <a:r>
              <a:rPr lang="cs-CZ" sz="2800" smtClean="0">
                <a:cs typeface="Times New Roman" pitchFamily="18" charset="0"/>
              </a:rPr>
              <a:t>-</a:t>
            </a:r>
            <a:r>
              <a:rPr lang="cs-CZ" sz="2800" smtClean="0"/>
              <a:t> </a:t>
            </a:r>
            <a:r>
              <a:rPr lang="cs-CZ" sz="2800" smtClean="0">
                <a:cs typeface="Times New Roman" pitchFamily="18" charset="0"/>
              </a:rPr>
              <a:t>říká se mu nepokoj</a:t>
            </a: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</p:txBody>
      </p:sp>
      <p:pic>
        <p:nvPicPr>
          <p:cNvPr id="13316" name="Picture 8" descr="D:\Dokumenty\Obrázky\688px-MontreGousset001.jpg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4149080"/>
            <a:ext cx="38100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9386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Měření času dnes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Hodiny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Atomové hodiny </a:t>
            </a:r>
            <a:r>
              <a:rPr lang="cs-CZ" dirty="0" smtClean="0"/>
              <a:t>(</a:t>
            </a:r>
            <a:r>
              <a:rPr lang="cs-CZ" dirty="0" err="1" smtClean="0"/>
              <a:t>využ</a:t>
            </a:r>
            <a:r>
              <a:rPr lang="cs-CZ" dirty="0" smtClean="0"/>
              <a:t>. kmitání atomů, vysílání časového údaje)</a:t>
            </a:r>
          </a:p>
          <a:p>
            <a:endParaRPr lang="cs-CZ" dirty="0"/>
          </a:p>
          <a:p>
            <a:r>
              <a:rPr lang="cs-CZ" dirty="0" smtClean="0"/>
              <a:t>Mobilní telefon</a:t>
            </a:r>
          </a:p>
          <a:p>
            <a:r>
              <a:rPr lang="cs-CZ" dirty="0" smtClean="0"/>
              <a:t>PC</a:t>
            </a:r>
          </a:p>
          <a:p>
            <a:r>
              <a:rPr lang="cs-CZ" dirty="0" smtClean="0"/>
              <a:t>Displej v automobilu, …</a:t>
            </a:r>
          </a:p>
          <a:p>
            <a:endParaRPr lang="cs-CZ" dirty="0"/>
          </a:p>
        </p:txBody>
      </p:sp>
      <p:pic>
        <p:nvPicPr>
          <p:cNvPr id="3081" name="Picture 9" descr="C:\Documents and Settings\pc\Local Settings\Temporary Internet Files\Content.IE5\492JSDE3\MP9004340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23195"/>
            <a:ext cx="2448272" cy="16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 b="1" smtClean="0">
                <a:latin typeface="Monotype Corsiva" pitchFamily="66" charset="0"/>
              </a:rPr>
              <a:t>Atomové hodiny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měří čas na základě</a:t>
            </a:r>
          </a:p>
          <a:p>
            <a:pPr eaLnBrk="1" hangingPunct="1">
              <a:buFontTx/>
              <a:buNone/>
            </a:pPr>
            <a:r>
              <a:rPr lang="cs-CZ" smtClean="0"/>
              <a:t>	rezonanční frekvence</a:t>
            </a:r>
          </a:p>
          <a:p>
            <a:pPr eaLnBrk="1" hangingPunct="1">
              <a:buFontTx/>
              <a:buNone/>
            </a:pPr>
            <a:r>
              <a:rPr lang="cs-CZ" smtClean="0"/>
              <a:t>	atomů</a:t>
            </a:r>
          </a:p>
          <a:p>
            <a:pPr eaLnBrk="1" hangingPunct="1"/>
            <a:r>
              <a:rPr lang="cs-CZ" smtClean="0"/>
              <a:t>jsou to nejpřesnější</a:t>
            </a:r>
          </a:p>
          <a:p>
            <a:pPr eaLnBrk="1" hangingPunct="1">
              <a:buFontTx/>
              <a:buNone/>
            </a:pPr>
            <a:r>
              <a:rPr lang="cs-CZ" smtClean="0"/>
              <a:t>	hodiny</a:t>
            </a:r>
          </a:p>
        </p:txBody>
      </p:sp>
      <p:pic>
        <p:nvPicPr>
          <p:cNvPr id="16388" name="Picture 4" descr="D:\Dokumenty\Obrázky\220px-Atomic_clo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912496" cy="426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1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800" b="1" smtClean="0">
                <a:latin typeface="Monotype Corsiva" pitchFamily="66" charset="0"/>
              </a:rPr>
              <a:t>Krystalové (digitální) hodinky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4676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cs-CZ" sz="2800" smtClean="0"/>
              <a:t>V </a:t>
            </a:r>
            <a:r>
              <a:rPr lang="cs-CZ" sz="2800" smtClean="0">
                <a:cs typeface="Times New Roman" pitchFamily="18" charset="0"/>
              </a:rPr>
              <a:t>19.</a:t>
            </a:r>
            <a:r>
              <a:rPr lang="cs-CZ" sz="2800" smtClean="0"/>
              <a:t> </a:t>
            </a:r>
            <a:r>
              <a:rPr lang="cs-CZ" sz="2800" smtClean="0">
                <a:cs typeface="Times New Roman" pitchFamily="18" charset="0"/>
              </a:rPr>
              <a:t>století vědec Pierre Curie s bratrem Jacquess</a:t>
            </a:r>
            <a:endParaRPr lang="cs-CZ" sz="2800" smtClean="0"/>
          </a:p>
          <a:p>
            <a:pPr eaLnBrk="1" hangingPunct="1">
              <a:buFontTx/>
              <a:buNone/>
            </a:pPr>
            <a:r>
              <a:rPr lang="cs-CZ" sz="2800" smtClean="0">
                <a:cs typeface="Times New Roman" pitchFamily="18" charset="0"/>
              </a:rPr>
              <a:t>zjistili, že elektrický proud vyvolává velmi rychlé </a:t>
            </a:r>
            <a:endParaRPr lang="cs-CZ" sz="2800" smtClean="0"/>
          </a:p>
          <a:p>
            <a:pPr eaLnBrk="1" hangingPunct="1">
              <a:buFontTx/>
              <a:buNone/>
            </a:pPr>
            <a:r>
              <a:rPr lang="cs-CZ" sz="2800" smtClean="0">
                <a:cs typeface="Times New Roman" pitchFamily="18" charset="0"/>
              </a:rPr>
              <a:t>chvění v některých minerálech</a:t>
            </a:r>
            <a:endParaRPr lang="cs-CZ" sz="2800" smtClean="0"/>
          </a:p>
          <a:p>
            <a:pPr eaLnBrk="1" hangingPunct="1">
              <a:buFontTx/>
              <a:buNone/>
            </a:pPr>
            <a:r>
              <a:rPr lang="cs-CZ" sz="2800" smtClean="0">
                <a:cs typeface="Times New Roman" pitchFamily="18" charset="0"/>
              </a:rPr>
              <a:t>- např.</a:t>
            </a:r>
            <a:r>
              <a:rPr lang="cs-CZ" sz="2800" smtClean="0"/>
              <a:t> k</a:t>
            </a:r>
            <a:r>
              <a:rPr lang="cs-CZ" sz="2800" smtClean="0">
                <a:cs typeface="Times New Roman" pitchFamily="18" charset="0"/>
              </a:rPr>
              <a:t>řemen.</a:t>
            </a:r>
            <a:r>
              <a:rPr lang="cs-CZ" sz="2800" smtClean="0"/>
              <a:t> </a:t>
            </a:r>
            <a:r>
              <a:rPr lang="cs-CZ" sz="2800" smtClean="0">
                <a:cs typeface="Times New Roman" pitchFamily="18" charset="0"/>
              </a:rPr>
              <a:t>Tyto vibrace</a:t>
            </a:r>
            <a:endParaRPr lang="cs-CZ" sz="2800" smtClean="0"/>
          </a:p>
          <a:p>
            <a:pPr eaLnBrk="1" hangingPunct="1">
              <a:buFontTx/>
              <a:buNone/>
            </a:pPr>
            <a:r>
              <a:rPr lang="cs-CZ" sz="2800" smtClean="0">
                <a:cs typeface="Times New Roman" pitchFamily="18" charset="0"/>
              </a:rPr>
              <a:t>lze po</a:t>
            </a:r>
            <a:r>
              <a:rPr lang="cs-CZ" sz="2800" smtClean="0"/>
              <a:t>u</a:t>
            </a:r>
            <a:r>
              <a:rPr lang="cs-CZ" sz="2800" smtClean="0">
                <a:cs typeface="Times New Roman" pitchFamily="18" charset="0"/>
              </a:rPr>
              <a:t>žít k pohonu hodin. </a:t>
            </a:r>
            <a:endParaRPr lang="cs-CZ" sz="2800" smtClean="0"/>
          </a:p>
          <a:p>
            <a:pPr eaLnBrk="1" hangingPunct="1">
              <a:buFontTx/>
              <a:buNone/>
            </a:pPr>
            <a:r>
              <a:rPr lang="cs-CZ" sz="2800" smtClean="0">
                <a:cs typeface="Times New Roman" pitchFamily="18" charset="0"/>
              </a:rPr>
              <a:t>V roce 1927 byly vyr</a:t>
            </a:r>
            <a:r>
              <a:rPr lang="cs-CZ" sz="2800" smtClean="0"/>
              <a:t>o</a:t>
            </a:r>
            <a:r>
              <a:rPr lang="cs-CZ" sz="2800" smtClean="0">
                <a:cs typeface="Times New Roman" pitchFamily="18" charset="0"/>
              </a:rPr>
              <a:t>b</a:t>
            </a:r>
            <a:r>
              <a:rPr lang="cs-CZ" sz="2800" smtClean="0"/>
              <a:t>e</a:t>
            </a:r>
            <a:r>
              <a:rPr lang="cs-CZ" sz="2800" smtClean="0">
                <a:cs typeface="Times New Roman" pitchFamily="18" charset="0"/>
              </a:rPr>
              <a:t>ny první</a:t>
            </a:r>
            <a:endParaRPr lang="cs-CZ" sz="2800" smtClean="0"/>
          </a:p>
          <a:p>
            <a:pPr eaLnBrk="1" hangingPunct="1">
              <a:buFontTx/>
              <a:buNone/>
            </a:pPr>
            <a:r>
              <a:rPr lang="cs-CZ" sz="2800" smtClean="0">
                <a:cs typeface="Times New Roman" pitchFamily="18" charset="0"/>
              </a:rPr>
              <a:t>hodiny řízené křemíkovým </a:t>
            </a:r>
            <a:endParaRPr lang="cs-CZ" sz="2800" smtClean="0"/>
          </a:p>
          <a:p>
            <a:pPr eaLnBrk="1" hangingPunct="1">
              <a:buFontTx/>
              <a:buNone/>
            </a:pPr>
            <a:r>
              <a:rPr lang="cs-CZ" sz="2800" smtClean="0">
                <a:cs typeface="Times New Roman" pitchFamily="18" charset="0"/>
              </a:rPr>
              <a:t>krystalem. </a:t>
            </a:r>
            <a:endParaRPr lang="cs-CZ" sz="2800" smtClean="0"/>
          </a:p>
        </p:txBody>
      </p:sp>
      <p:pic>
        <p:nvPicPr>
          <p:cNvPr id="14340" name="Picture 5" descr="D:\Dokumenty\Obrázky\digitální hodin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4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0" y="4077072"/>
            <a:ext cx="8172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800" dirty="0"/>
              <a:t>k přesnému měření krátkých dějů používáme </a:t>
            </a:r>
            <a:r>
              <a:rPr lang="cs-CZ" sz="2800" dirty="0">
                <a:solidFill>
                  <a:srgbClr val="FF0000"/>
                </a:solidFill>
              </a:rPr>
              <a:t>stopky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metronom</a:t>
            </a:r>
            <a:r>
              <a:rPr lang="cs-CZ" sz="2800" dirty="0"/>
              <a:t> slouží k odměřování stejných dob a je využíván zejména hudebníky  </a:t>
            </a:r>
          </a:p>
        </p:txBody>
      </p:sp>
      <p:pic>
        <p:nvPicPr>
          <p:cNvPr id="4099" name="Picture 6" descr="DSC04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00400" cy="2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DSC04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23528" y="33265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Měření časového úseku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329</TotalTime>
  <Words>454</Words>
  <Application>Microsoft Office PowerPoint</Application>
  <PresentationFormat>Předvádění na obrazovce (4:3)</PresentationFormat>
  <Paragraphs>124</Paragraphs>
  <Slides>16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Bohatý</vt:lpstr>
      <vt:lpstr>MĚŘENÍ ČasU </vt:lpstr>
      <vt:lpstr>Měření času v minulosti</vt:lpstr>
      <vt:lpstr>HODINY  SLUNEČNÍ                VODNÍ</vt:lpstr>
      <vt:lpstr>Prezentace aplikace PowerPoint</vt:lpstr>
      <vt:lpstr>Kapesní hodinky</vt:lpstr>
      <vt:lpstr>Měření času dnes</vt:lpstr>
      <vt:lpstr>Atomové hodiny</vt:lpstr>
      <vt:lpstr>Krystalové (digitální) hodinky</vt:lpstr>
      <vt:lpstr>Prezentace aplikace PowerPoint</vt:lpstr>
      <vt:lpstr>Měření času</vt:lpstr>
      <vt:lpstr>Pásmový čas</vt:lpstr>
      <vt:lpstr>kalendáře </vt:lpstr>
      <vt:lpstr>Gregoriánský kalendář</vt:lpstr>
      <vt:lpstr> ZAPIŠTE SI následující tři listy prezentace :       ČAS-základní fyzikální veličina</vt:lpstr>
      <vt:lpstr>Tabulka jednotek času: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</dc:title>
  <dc:creator>uživatel</dc:creator>
  <cp:lastModifiedBy>Alena</cp:lastModifiedBy>
  <cp:revision>43</cp:revision>
  <dcterms:created xsi:type="dcterms:W3CDTF">2012-02-27T14:26:18Z</dcterms:created>
  <dcterms:modified xsi:type="dcterms:W3CDTF">2020-05-08T08:27:27Z</dcterms:modified>
</cp:coreProperties>
</file>