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67" r:id="rId2"/>
    <p:sldId id="260" r:id="rId3"/>
    <p:sldId id="261" r:id="rId4"/>
    <p:sldId id="256" r:id="rId5"/>
    <p:sldId id="257" r:id="rId6"/>
    <p:sldId id="258" r:id="rId7"/>
    <p:sldId id="263" r:id="rId8"/>
    <p:sldId id="264" r:id="rId9"/>
    <p:sldId id="262" r:id="rId10"/>
    <p:sldId id="269" r:id="rId11"/>
    <p:sldId id="265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9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01833-79B8-497F-9C88-37F46F8D2445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64C7D-D6C1-4454-AE26-5DF688E33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875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64C7D-D6C1-4454-AE26-5DF688E3371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878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06.11.2020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06.11.2020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06.11.2020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06.11.2020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06.11.2020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06.11.2020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06.11.2020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06.11.2020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06.11.2020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06.11.2020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06.11.2020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06.11.2020</a:t>
            </a:fld>
            <a:endParaRPr lang="cs-CZ" dirty="0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dirty="0" smtClean="0">
                <a:solidFill>
                  <a:srgbClr val="FF0000"/>
                </a:solidFill>
              </a:rPr>
              <a:t>DESETINNÁ ČÍSLA</a:t>
            </a:r>
            <a:endParaRPr lang="cs-CZ" sz="6600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OPAKOVÁNÍ UČIVA Z 5.TŘÍDY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656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Zápis do sešitu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Desetinná čísla</a:t>
            </a:r>
          </a:p>
          <a:p>
            <a:endParaRPr lang="cs-CZ" dirty="0"/>
          </a:p>
          <a:p>
            <a:r>
              <a:rPr lang="cs-CZ" dirty="0" smtClean="0"/>
              <a:t>Překresli si </a:t>
            </a:r>
            <a:r>
              <a:rPr lang="cs-CZ" smtClean="0"/>
              <a:t>list č.7 a 8</a:t>
            </a:r>
            <a:endParaRPr lang="cs-CZ" dirty="0" smtClean="0"/>
          </a:p>
          <a:p>
            <a:r>
              <a:rPr lang="cs-CZ" dirty="0" smtClean="0"/>
              <a:t>Vyřeš příklady na následujících dvou listech prezentace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630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Napiš čísla.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a</a:t>
            </a:r>
            <a:r>
              <a:rPr lang="cs-CZ" dirty="0" smtClean="0"/>
              <a:t>) jedna celá jedna desetina;________</a:t>
            </a:r>
          </a:p>
          <a:p>
            <a:r>
              <a:rPr lang="cs-CZ" dirty="0" smtClean="0"/>
              <a:t>b) sedmnáct celých padesát tři setin;________</a:t>
            </a:r>
          </a:p>
          <a:p>
            <a:r>
              <a:rPr lang="cs-CZ" dirty="0" smtClean="0"/>
              <a:t>c) čtyři sta devadesát tři tisíce sedm set osmdesát pět celých čtyři desetiny;__________</a:t>
            </a:r>
          </a:p>
          <a:p>
            <a:r>
              <a:rPr lang="cs-CZ" dirty="0" smtClean="0"/>
              <a:t>d) sedm celých tři sta osm tisícin; _________</a:t>
            </a:r>
          </a:p>
          <a:p>
            <a:r>
              <a:rPr lang="cs-CZ" dirty="0" smtClean="0"/>
              <a:t>e) šedesát čtyři celých pět setin; ________</a:t>
            </a:r>
          </a:p>
          <a:p>
            <a:r>
              <a:rPr lang="cs-CZ" dirty="0" smtClean="0"/>
              <a:t>f) pět celých osmdesát šest tisícin _______</a:t>
            </a:r>
          </a:p>
          <a:p>
            <a:r>
              <a:rPr lang="cs-CZ" dirty="0" smtClean="0"/>
              <a:t>g) žádná celá šest desetin______</a:t>
            </a:r>
          </a:p>
          <a:p>
            <a:r>
              <a:rPr lang="cs-CZ" dirty="0" smtClean="0"/>
              <a:t>h) žádná celá jedna setina______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64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Napiš číslo, které má: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s-CZ" dirty="0" smtClean="0"/>
              <a:t>a) 3 desítky, 4 jednotky, 4 desetiny, 5 setin</a:t>
            </a:r>
          </a:p>
          <a:p>
            <a:r>
              <a:rPr lang="cs-CZ" dirty="0" smtClean="0"/>
              <a:t>b) 7 desítek, 1 jednotku, 3 desetiny, 4 setiny</a:t>
            </a:r>
          </a:p>
          <a:p>
            <a:r>
              <a:rPr lang="cs-CZ" dirty="0" smtClean="0"/>
              <a:t>c)                    2 jednotky, 0 desetin, 0 setin</a:t>
            </a:r>
          </a:p>
          <a:p>
            <a:r>
              <a:rPr lang="cs-CZ" dirty="0" smtClean="0"/>
              <a:t>d) 2 desítky, 2 jednotky, 5 desetin, 1 setina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101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620688"/>
            <a:ext cx="76307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Desetinný zlomek</a:t>
            </a:r>
          </a:p>
          <a:p>
            <a:endParaRPr lang="cs-CZ" sz="4000" b="1" dirty="0"/>
          </a:p>
        </p:txBody>
      </p:sp>
      <p:sp>
        <p:nvSpPr>
          <p:cNvPr id="4" name="Šipka doprava 3"/>
          <p:cNvSpPr/>
          <p:nvPr/>
        </p:nvSpPr>
        <p:spPr>
          <a:xfrm>
            <a:off x="179512" y="1432200"/>
            <a:ext cx="68878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971600" y="1393612"/>
            <a:ext cx="7702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je zlomek se jmenovatelem 10, 100, 1000,atd.</a:t>
            </a:r>
            <a:endParaRPr lang="cs-CZ" sz="28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043608" y="3853497"/>
            <a:ext cx="7488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Každý desetinný zlomek můžeme zapsat jako </a:t>
            </a:r>
            <a:r>
              <a:rPr lang="cs-CZ" sz="3200" b="1" dirty="0" smtClean="0"/>
              <a:t>desetinné číslo</a:t>
            </a:r>
            <a:r>
              <a:rPr lang="cs-CZ" sz="3200" dirty="0" smtClean="0"/>
              <a:t>.</a:t>
            </a:r>
            <a:endParaRPr lang="cs-CZ" sz="3200" dirty="0"/>
          </a:p>
        </p:txBody>
      </p:sp>
      <p:sp>
        <p:nvSpPr>
          <p:cNvPr id="12" name="Šipka doprava 11"/>
          <p:cNvSpPr/>
          <p:nvPr/>
        </p:nvSpPr>
        <p:spPr>
          <a:xfrm>
            <a:off x="179512" y="3845420"/>
            <a:ext cx="76117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811937" y="5013176"/>
            <a:ext cx="80085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0,1          0,01       0,001</a:t>
            </a:r>
            <a:endParaRPr lang="cs-CZ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871716" y="2005586"/>
                <a:ext cx="1107996" cy="16535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5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5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54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cs-CZ" sz="5400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716" y="2005586"/>
                <a:ext cx="1107996" cy="16535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3779912" y="2069210"/>
                <a:ext cx="1491114" cy="16535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5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5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5400" b="0" i="1" smtClean="0">
                              <a:latin typeface="Cambria Math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cs-CZ" sz="5400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2069210"/>
                <a:ext cx="1491114" cy="16535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6588224" y="2069210"/>
                <a:ext cx="1874231" cy="16535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5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5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5400" b="0" i="1" smtClean="0">
                              <a:latin typeface="Cambria Math"/>
                            </a:rPr>
                            <m:t>1000</m:t>
                          </m:r>
                        </m:den>
                      </m:f>
                    </m:oMath>
                  </m:oMathPara>
                </a14:m>
                <a:endParaRPr lang="cs-CZ" sz="5400" dirty="0"/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2069210"/>
                <a:ext cx="1874231" cy="165353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6021288"/>
            <a:ext cx="3051956" cy="648072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24369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11" grpId="0"/>
      <p:bldP spid="12" grpId="0" animBg="1"/>
      <p:bldP spid="21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548680"/>
            <a:ext cx="82433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/>
              <a:t>Desetinné číslo má </a:t>
            </a:r>
            <a:r>
              <a:rPr lang="cs-CZ" sz="4000" b="1" dirty="0" smtClean="0">
                <a:solidFill>
                  <a:srgbClr val="00B050"/>
                </a:solidFill>
              </a:rPr>
              <a:t>celou část</a:t>
            </a:r>
            <a:r>
              <a:rPr lang="cs-CZ" sz="4000" dirty="0" smtClean="0">
                <a:solidFill>
                  <a:srgbClr val="00B050"/>
                </a:solidFill>
              </a:rPr>
              <a:t> </a:t>
            </a:r>
            <a:r>
              <a:rPr lang="cs-CZ" sz="4000" dirty="0" smtClean="0"/>
              <a:t>a </a:t>
            </a:r>
            <a:r>
              <a:rPr lang="cs-CZ" sz="4000" b="1" dirty="0" smtClean="0">
                <a:solidFill>
                  <a:srgbClr val="00B050"/>
                </a:solidFill>
              </a:rPr>
              <a:t>desetinnou část</a:t>
            </a:r>
            <a:r>
              <a:rPr lang="cs-CZ" sz="4000" dirty="0" smtClean="0"/>
              <a:t>, které jsou od sebe odděleny </a:t>
            </a:r>
            <a:r>
              <a:rPr lang="cs-CZ" sz="4000" b="1" dirty="0" smtClean="0">
                <a:solidFill>
                  <a:srgbClr val="FF0000"/>
                </a:solidFill>
              </a:rPr>
              <a:t>desetinnou čárkou</a:t>
            </a:r>
            <a:r>
              <a:rPr lang="cs-CZ" sz="4000" dirty="0" smtClean="0"/>
              <a:t>.</a:t>
            </a:r>
            <a:endParaRPr lang="cs-CZ" sz="4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144957" y="2564904"/>
            <a:ext cx="23631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9600" dirty="0" smtClean="0"/>
              <a:t>2,35</a:t>
            </a:r>
            <a:endParaRPr lang="cs-CZ" sz="9600" dirty="0"/>
          </a:p>
        </p:txBody>
      </p:sp>
      <p:sp>
        <p:nvSpPr>
          <p:cNvPr id="4" name="Šipka doprava 3"/>
          <p:cNvSpPr/>
          <p:nvPr/>
        </p:nvSpPr>
        <p:spPr>
          <a:xfrm>
            <a:off x="422256" y="2445976"/>
            <a:ext cx="2562584" cy="1775112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</a:rPr>
              <a:t>CELÁ ČÁST</a:t>
            </a:r>
            <a:endParaRPr lang="cs-CZ" sz="2800" b="1" dirty="0">
              <a:solidFill>
                <a:srgbClr val="002060"/>
              </a:solidFill>
            </a:endParaRPr>
          </a:p>
        </p:txBody>
      </p:sp>
      <p:sp>
        <p:nvSpPr>
          <p:cNvPr id="5" name="Šipka doleva 4"/>
          <p:cNvSpPr/>
          <p:nvPr/>
        </p:nvSpPr>
        <p:spPr>
          <a:xfrm>
            <a:off x="5652120" y="2492896"/>
            <a:ext cx="2736304" cy="1644104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</a:rPr>
              <a:t>DESETINNÁ ČÁST</a:t>
            </a:r>
            <a:endParaRPr lang="cs-CZ" sz="2800" b="1" dirty="0">
              <a:solidFill>
                <a:srgbClr val="002060"/>
              </a:solidFill>
            </a:endParaRPr>
          </a:p>
        </p:txBody>
      </p:sp>
      <p:sp>
        <p:nvSpPr>
          <p:cNvPr id="7" name="Šipka ohnutá nahoru 6"/>
          <p:cNvSpPr/>
          <p:nvPr/>
        </p:nvSpPr>
        <p:spPr>
          <a:xfrm flipH="1">
            <a:off x="3592989" y="4022636"/>
            <a:ext cx="2723187" cy="1566604"/>
          </a:xfrm>
          <a:prstGeom prst="bentUpArrow">
            <a:avLst>
              <a:gd name="adj1" fmla="val 50000"/>
              <a:gd name="adj2" fmla="val 25000"/>
              <a:gd name="adj3" fmla="val 25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002060"/>
                </a:solidFill>
              </a:rPr>
              <a:t>DESETINNÁ ČÁRKA</a:t>
            </a:r>
            <a:endParaRPr lang="cs-CZ" sz="2400" b="1" dirty="0">
              <a:solidFill>
                <a:srgbClr val="002060"/>
              </a:solidFill>
            </a:endParaRPr>
          </a:p>
        </p:txBody>
      </p:sp>
      <p:pic>
        <p:nvPicPr>
          <p:cNvPr id="8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532" y="6021288"/>
            <a:ext cx="3051956" cy="648072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29138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789030"/>
              </p:ext>
            </p:extLst>
          </p:nvPr>
        </p:nvGraphicFramePr>
        <p:xfrm>
          <a:off x="1307976" y="1412776"/>
          <a:ext cx="815752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5752"/>
              </a:tblGrid>
              <a:tr h="370840"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505649"/>
              </p:ext>
            </p:extLst>
          </p:nvPr>
        </p:nvGraphicFramePr>
        <p:xfrm>
          <a:off x="2460104" y="1412776"/>
          <a:ext cx="815752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5752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388940"/>
              </p:ext>
            </p:extLst>
          </p:nvPr>
        </p:nvGraphicFramePr>
        <p:xfrm>
          <a:off x="3612232" y="1376784"/>
          <a:ext cx="815752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5752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786053"/>
              </p:ext>
            </p:extLst>
          </p:nvPr>
        </p:nvGraphicFramePr>
        <p:xfrm>
          <a:off x="4764360" y="1376784"/>
          <a:ext cx="815752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5752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88783"/>
              </p:ext>
            </p:extLst>
          </p:nvPr>
        </p:nvGraphicFramePr>
        <p:xfrm>
          <a:off x="5916488" y="1376784"/>
          <a:ext cx="815752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5752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340374"/>
              </p:ext>
            </p:extLst>
          </p:nvPr>
        </p:nvGraphicFramePr>
        <p:xfrm>
          <a:off x="7068616" y="1381864"/>
          <a:ext cx="815752" cy="3703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5752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1232011" y="5229200"/>
            <a:ext cx="9637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dirty="0" smtClean="0"/>
              <a:t>0,1</a:t>
            </a:r>
            <a:endParaRPr lang="cs-CZ" sz="4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2384139" y="5229200"/>
            <a:ext cx="9637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dirty="0" smtClean="0"/>
              <a:t>0,3</a:t>
            </a:r>
            <a:endParaRPr lang="cs-CZ" sz="48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536267" y="5229200"/>
            <a:ext cx="9637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dirty="0" smtClean="0"/>
              <a:t>0,5</a:t>
            </a:r>
            <a:endParaRPr lang="cs-CZ" sz="48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716016" y="5229200"/>
            <a:ext cx="9637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dirty="0" smtClean="0"/>
              <a:t>0,7</a:t>
            </a:r>
            <a:endParaRPr lang="cs-CZ" sz="48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940152" y="5229200"/>
            <a:ext cx="9637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dirty="0" smtClean="0"/>
              <a:t>0,9</a:t>
            </a:r>
            <a:endParaRPr lang="cs-CZ" sz="48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315108" y="5229200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dirty="0" smtClean="0"/>
              <a:t>1</a:t>
            </a:r>
            <a:endParaRPr lang="cs-CZ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1347426" y="332656"/>
                <a:ext cx="732893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3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32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426" y="332656"/>
                <a:ext cx="732893" cy="101752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2542963" y="332656"/>
                <a:ext cx="732893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3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sz="32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2963" y="332656"/>
                <a:ext cx="732893" cy="101752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3690956" y="313243"/>
                <a:ext cx="732893" cy="10275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32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cs-CZ" sz="32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0956" y="313243"/>
                <a:ext cx="732893" cy="102752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4788024" y="326451"/>
                <a:ext cx="732893" cy="10143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32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cs-CZ" sz="32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26451"/>
                <a:ext cx="732893" cy="101431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6005886" y="323245"/>
                <a:ext cx="732893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32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cs-CZ" sz="32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5886" y="323245"/>
                <a:ext cx="732893" cy="101752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7092280" y="326451"/>
                <a:ext cx="732893" cy="10143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3200" b="0" i="1" smtClean="0"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cs-CZ" sz="32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80" y="326451"/>
                <a:ext cx="732893" cy="101431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Picture 3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6021288"/>
            <a:ext cx="3051956" cy="648072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89270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882722"/>
              </p:ext>
            </p:extLst>
          </p:nvPr>
        </p:nvGraphicFramePr>
        <p:xfrm>
          <a:off x="611562" y="1628800"/>
          <a:ext cx="352839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839"/>
                <a:gridCol w="352839"/>
                <a:gridCol w="352839"/>
                <a:gridCol w="352839"/>
                <a:gridCol w="352839"/>
                <a:gridCol w="352839"/>
                <a:gridCol w="352839"/>
                <a:gridCol w="352839"/>
                <a:gridCol w="352839"/>
                <a:gridCol w="352839"/>
              </a:tblGrid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370744"/>
              </p:ext>
            </p:extLst>
          </p:nvPr>
        </p:nvGraphicFramePr>
        <p:xfrm>
          <a:off x="4932042" y="1628800"/>
          <a:ext cx="352839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839"/>
                <a:gridCol w="352839"/>
                <a:gridCol w="352839"/>
                <a:gridCol w="352839"/>
                <a:gridCol w="352839"/>
                <a:gridCol w="352839"/>
                <a:gridCol w="352839"/>
                <a:gridCol w="352839"/>
                <a:gridCol w="352839"/>
                <a:gridCol w="352839"/>
              </a:tblGrid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720876" y="5169966"/>
            <a:ext cx="14109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dirty="0" smtClean="0"/>
              <a:t>0,01</a:t>
            </a:r>
            <a:endParaRPr lang="cs-CZ" sz="5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897340" y="5157192"/>
            <a:ext cx="14109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dirty="0" smtClean="0"/>
              <a:t>0,10</a:t>
            </a:r>
            <a:endParaRPr lang="cs-CZ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5961206" y="-27384"/>
                <a:ext cx="1491114" cy="16535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5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5400" b="0" i="1" smtClean="0"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cs-CZ" sz="5400" b="0" i="1" smtClean="0">
                              <a:latin typeface="Cambria Math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cs-CZ" sz="5400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206" y="-27384"/>
                <a:ext cx="1491114" cy="16535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1640726" y="-27384"/>
                <a:ext cx="1491114" cy="16535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5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5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5400" b="0" i="1" smtClean="0">
                              <a:latin typeface="Cambria Math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cs-CZ" sz="5400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0726" y="-27384"/>
                <a:ext cx="1491114" cy="16535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093296"/>
            <a:ext cx="3051956" cy="648072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75056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005275"/>
              </p:ext>
            </p:extLst>
          </p:nvPr>
        </p:nvGraphicFramePr>
        <p:xfrm>
          <a:off x="611562" y="1700808"/>
          <a:ext cx="352839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839"/>
                <a:gridCol w="352839"/>
                <a:gridCol w="352839"/>
                <a:gridCol w="352839"/>
                <a:gridCol w="352839"/>
                <a:gridCol w="352839"/>
                <a:gridCol w="352839"/>
                <a:gridCol w="352839"/>
                <a:gridCol w="352839"/>
                <a:gridCol w="352839"/>
              </a:tblGrid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2807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432844" y="5313982"/>
            <a:ext cx="14109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dirty="0" smtClean="0"/>
              <a:t>0,53</a:t>
            </a:r>
            <a:endParaRPr lang="cs-CZ" sz="5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6412540" y="5301208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dirty="0" smtClean="0"/>
              <a:t>1</a:t>
            </a:r>
            <a:endParaRPr lang="cs-CZ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640726" y="20568"/>
                <a:ext cx="1491114" cy="16703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5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5400" b="0" i="1" smtClean="0">
                              <a:latin typeface="Cambria Math"/>
                            </a:rPr>
                            <m:t>53</m:t>
                          </m:r>
                        </m:num>
                        <m:den>
                          <m:r>
                            <a:rPr lang="cs-CZ" sz="5400" b="0" i="1" smtClean="0">
                              <a:latin typeface="Cambria Math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cs-CZ" sz="54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0726" y="20568"/>
                <a:ext cx="1491114" cy="16703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5934845" y="-27384"/>
                <a:ext cx="1491114" cy="16481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5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5400" b="0" i="1" smtClean="0">
                              <a:latin typeface="Cambria Math"/>
                            </a:rPr>
                            <m:t>100</m:t>
                          </m:r>
                        </m:num>
                        <m:den>
                          <m:r>
                            <a:rPr lang="cs-CZ" sz="5400" b="0" i="1" smtClean="0">
                              <a:latin typeface="Cambria Math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cs-CZ" sz="5400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4845" y="-27384"/>
                <a:ext cx="1491114" cy="164814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017366"/>
              </p:ext>
            </p:extLst>
          </p:nvPr>
        </p:nvGraphicFramePr>
        <p:xfrm>
          <a:off x="4932042" y="1700808"/>
          <a:ext cx="352839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839"/>
                <a:gridCol w="352839"/>
                <a:gridCol w="352839"/>
                <a:gridCol w="352839"/>
                <a:gridCol w="352839"/>
                <a:gridCol w="352839"/>
                <a:gridCol w="352839"/>
                <a:gridCol w="352839"/>
                <a:gridCol w="352839"/>
                <a:gridCol w="352839"/>
              </a:tblGrid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02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14" name="Picture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6165304"/>
            <a:ext cx="3051956" cy="648072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168112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368927" y="1859340"/>
            <a:ext cx="414728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9600" dirty="0" smtClean="0">
                <a:solidFill>
                  <a:srgbClr val="C00000"/>
                </a:solidFill>
              </a:rPr>
              <a:t>1,234….</a:t>
            </a:r>
            <a:endParaRPr lang="cs-CZ" sz="9600" dirty="0">
              <a:solidFill>
                <a:srgbClr val="C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11758" y="548680"/>
            <a:ext cx="726064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8800" b="1" dirty="0" smtClean="0">
                <a:solidFill>
                  <a:srgbClr val="002060"/>
                </a:solidFill>
              </a:rPr>
              <a:t>Desetinné číslo</a:t>
            </a:r>
            <a:endParaRPr lang="cs-CZ" sz="8800" b="1" dirty="0">
              <a:solidFill>
                <a:srgbClr val="002060"/>
              </a:solidFill>
            </a:endParaRPr>
          </a:p>
        </p:txBody>
      </p:sp>
      <p:sp>
        <p:nvSpPr>
          <p:cNvPr id="5" name="Šipka ohnutá nahoru 4"/>
          <p:cNvSpPr/>
          <p:nvPr/>
        </p:nvSpPr>
        <p:spPr>
          <a:xfrm flipH="1">
            <a:off x="4860032" y="3284984"/>
            <a:ext cx="1223252" cy="73152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300192" y="3356992"/>
            <a:ext cx="21887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b="1" dirty="0" smtClean="0"/>
              <a:t>tisíciny</a:t>
            </a:r>
            <a:endParaRPr lang="cs-CZ" sz="5400" b="1" dirty="0"/>
          </a:p>
        </p:txBody>
      </p:sp>
      <p:sp>
        <p:nvSpPr>
          <p:cNvPr id="7" name="Šipka ohnutá nahoru 6"/>
          <p:cNvSpPr/>
          <p:nvPr/>
        </p:nvSpPr>
        <p:spPr>
          <a:xfrm flipH="1">
            <a:off x="3995936" y="3429000"/>
            <a:ext cx="2389968" cy="130758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6732240" y="4005064"/>
            <a:ext cx="19018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b="1" dirty="0" smtClean="0"/>
              <a:t>setiny</a:t>
            </a:r>
            <a:endParaRPr lang="cs-CZ" sz="5400" b="1" dirty="0"/>
          </a:p>
        </p:txBody>
      </p:sp>
      <p:sp>
        <p:nvSpPr>
          <p:cNvPr id="10" name="Šipka ohnutá nahoru 9"/>
          <p:cNvSpPr/>
          <p:nvPr/>
        </p:nvSpPr>
        <p:spPr>
          <a:xfrm flipH="1">
            <a:off x="3131840" y="3650744"/>
            <a:ext cx="3024336" cy="1835538"/>
          </a:xfrm>
          <a:prstGeom prst="bentUpArrow">
            <a:avLst>
              <a:gd name="adj1" fmla="val 25000"/>
              <a:gd name="adj2" fmla="val 25415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6300192" y="4843422"/>
            <a:ext cx="26216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b="1" dirty="0" smtClean="0"/>
              <a:t>desetiny</a:t>
            </a:r>
            <a:endParaRPr lang="cs-CZ" sz="5400" b="1" dirty="0"/>
          </a:p>
        </p:txBody>
      </p:sp>
      <p:pic>
        <p:nvPicPr>
          <p:cNvPr id="12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6021288"/>
            <a:ext cx="3051956" cy="648072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37822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6" grpId="0"/>
      <p:bldP spid="7" grpId="0" animBg="1"/>
      <p:bldP spid="9" grpId="0"/>
      <p:bldP spid="10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29747" y="1052736"/>
            <a:ext cx="7776864" cy="954107"/>
          </a:xfrm>
          <a:prstGeom prst="rect">
            <a:avLst/>
          </a:prstGeom>
          <a:solidFill>
            <a:srgbClr val="FFCCFF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Každý desetinný zlomek můžeme zapsat jako DESETINNÉ ČÍSLO.</a:t>
            </a:r>
            <a:endParaRPr lang="cs-CZ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529747" y="2243823"/>
                <a:ext cx="1440161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1" i="0" smtClean="0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cs-CZ" sz="2400" b="1" i="0" smtClean="0">
                              <a:latin typeface="Cambria Math"/>
                            </a:rPr>
                            <m:t>𝟏𝟎</m:t>
                          </m:r>
                        </m:den>
                      </m:f>
                      <m:r>
                        <a:rPr lang="cs-CZ" sz="2400" b="1" i="0" smtClean="0">
                          <a:latin typeface="Cambria Math"/>
                        </a:rPr>
                        <m:t>=</m:t>
                      </m:r>
                      <m:r>
                        <a:rPr lang="cs-CZ" sz="24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cs-CZ" sz="24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r>
                        <a:rPr lang="cs-CZ" sz="24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cs-CZ" sz="2400" b="1" dirty="0">
                  <a:solidFill>
                    <a:srgbClr val="FF0000"/>
                  </a:solidFill>
                  <a:latin typeface="Constantia" pitchFamily="18" charset="0"/>
                </a:endParaRPr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47" y="2243823"/>
                <a:ext cx="1440161" cy="7861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529747" y="3282482"/>
                <a:ext cx="1665989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1" i="0" smtClean="0">
                              <a:latin typeface="Cambria Math"/>
                            </a:rPr>
                            <m:t>𝟏𝟔</m:t>
                          </m:r>
                        </m:num>
                        <m:den>
                          <m:r>
                            <a:rPr lang="cs-CZ" sz="2400" b="1" i="0" smtClean="0">
                              <a:latin typeface="Cambria Math"/>
                            </a:rPr>
                            <m:t>𝟏𝟎</m:t>
                          </m:r>
                        </m:den>
                      </m:f>
                      <m:r>
                        <a:rPr lang="cs-CZ" sz="2400" b="1" i="0" smtClean="0">
                          <a:latin typeface="Cambria Math"/>
                        </a:rPr>
                        <m:t>=</m:t>
                      </m:r>
                      <m:r>
                        <a:rPr lang="cs-CZ" sz="24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  <m:r>
                        <a:rPr lang="cs-CZ" sz="24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r>
                        <a:rPr lang="cs-CZ" sz="24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cs-CZ" sz="2400" b="1" dirty="0">
                  <a:solidFill>
                    <a:srgbClr val="FF0000"/>
                  </a:solidFill>
                  <a:latin typeface="Constantia" pitchFamily="18" charset="0"/>
                </a:endParaRPr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47" y="3282482"/>
                <a:ext cx="1665989" cy="7861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529747" y="4321141"/>
                <a:ext cx="1882013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1" i="0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cs-CZ" sz="2400" b="1" i="0" smtClean="0">
                              <a:latin typeface="Cambria Math"/>
                            </a:rPr>
                            <m:t>𝟏𝟎𝟎</m:t>
                          </m:r>
                        </m:den>
                      </m:f>
                      <m:r>
                        <a:rPr lang="cs-CZ" sz="2400" b="1" i="0" smtClean="0">
                          <a:latin typeface="Cambria Math"/>
                        </a:rPr>
                        <m:t>=</m:t>
                      </m:r>
                      <m:r>
                        <a:rPr lang="cs-CZ" sz="2400" b="1" i="0" smtClean="0">
                          <a:solidFill>
                            <a:srgbClr val="0070C0"/>
                          </a:solidFill>
                          <a:latin typeface="Cambria Math"/>
                        </a:rPr>
                        <m:t>𝟎</m:t>
                      </m:r>
                      <m:r>
                        <a:rPr lang="cs-CZ" sz="2400" b="1" i="0" smtClean="0">
                          <a:solidFill>
                            <a:srgbClr val="0070C0"/>
                          </a:solidFill>
                          <a:latin typeface="Cambria Math"/>
                        </a:rPr>
                        <m:t>,</m:t>
                      </m:r>
                      <m:r>
                        <a:rPr lang="cs-CZ" sz="2400" b="1" i="0" smtClean="0">
                          <a:solidFill>
                            <a:srgbClr val="0070C0"/>
                          </a:solidFill>
                          <a:latin typeface="Cambria Math"/>
                        </a:rPr>
                        <m:t>𝟎𝟏</m:t>
                      </m:r>
                    </m:oMath>
                  </m:oMathPara>
                </a14:m>
                <a:endParaRPr lang="cs-CZ" sz="2400" b="1" dirty="0">
                  <a:solidFill>
                    <a:srgbClr val="0070C0"/>
                  </a:solidFill>
                  <a:latin typeface="Constantia" pitchFamily="18" charset="0"/>
                </a:endParaRP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47" y="4321141"/>
                <a:ext cx="1882013" cy="7861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529747" y="5359800"/>
                <a:ext cx="1882013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1" i="0" smtClean="0">
                              <a:latin typeface="Cambria Math"/>
                            </a:rPr>
                            <m:t>𝟏𝟏𝟓</m:t>
                          </m:r>
                        </m:num>
                        <m:den>
                          <m:r>
                            <a:rPr lang="cs-CZ" sz="2400" b="1" i="0" smtClean="0">
                              <a:latin typeface="Cambria Math"/>
                            </a:rPr>
                            <m:t>𝟏𝟎𝟎</m:t>
                          </m:r>
                        </m:den>
                      </m:f>
                      <m:r>
                        <a:rPr lang="cs-CZ" sz="2400" b="1" i="0" smtClean="0">
                          <a:latin typeface="Cambria Math"/>
                        </a:rPr>
                        <m:t>=</m:t>
                      </m:r>
                      <m:r>
                        <a:rPr lang="cs-CZ" sz="2400" b="1" i="0" smtClean="0">
                          <a:solidFill>
                            <a:srgbClr val="0070C0"/>
                          </a:solidFill>
                          <a:latin typeface="Cambria Math"/>
                        </a:rPr>
                        <m:t>𝟏</m:t>
                      </m:r>
                      <m:r>
                        <a:rPr lang="cs-CZ" sz="2400" b="1" i="0" smtClean="0">
                          <a:solidFill>
                            <a:srgbClr val="0070C0"/>
                          </a:solidFill>
                          <a:latin typeface="Cambria Math"/>
                        </a:rPr>
                        <m:t>,</m:t>
                      </m:r>
                      <m:r>
                        <a:rPr lang="cs-CZ" sz="2400" b="1" i="0" smtClean="0">
                          <a:solidFill>
                            <a:srgbClr val="0070C0"/>
                          </a:solidFill>
                          <a:latin typeface="Cambria Math"/>
                        </a:rPr>
                        <m:t>𝟏𝟓</m:t>
                      </m:r>
                    </m:oMath>
                  </m:oMathPara>
                </a14:m>
                <a:endParaRPr lang="cs-CZ" sz="2400" b="1" dirty="0">
                  <a:solidFill>
                    <a:srgbClr val="0070C0"/>
                  </a:solidFill>
                  <a:latin typeface="Constantia" pitchFamily="18" charset="0"/>
                </a:endParaRP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47" y="5359800"/>
                <a:ext cx="1882013" cy="7861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3059832" y="2420888"/>
            <a:ext cx="4104456" cy="400110"/>
          </a:xfrm>
          <a:prstGeom prst="rect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nula (žádná) celá dvě desetiny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059832" y="3498098"/>
            <a:ext cx="4104456" cy="400110"/>
          </a:xfrm>
          <a:prstGeom prst="rect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jedna celá šest desetin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059832" y="5552833"/>
            <a:ext cx="4104456" cy="400110"/>
          </a:xfrm>
          <a:prstGeom prst="rect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jedna celá patnáct setin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059832" y="4514174"/>
            <a:ext cx="4104456" cy="400110"/>
          </a:xfrm>
          <a:prstGeom prst="rect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nula (žádná) celá jedna setina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850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 rot="10800000" flipV="1">
            <a:off x="1182336" y="548681"/>
            <a:ext cx="69847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Desetinné číslo, které má v zápisu za desetinnou čárkou pouze desetiny,  má </a:t>
            </a:r>
            <a:r>
              <a:rPr lang="cs-CZ" sz="3200" dirty="0" smtClean="0">
                <a:solidFill>
                  <a:srgbClr val="FF0000"/>
                </a:solidFill>
              </a:rPr>
              <a:t>jedno desetinné místo</a:t>
            </a:r>
            <a:r>
              <a:rPr lang="cs-CZ" sz="3200" dirty="0" smtClean="0"/>
              <a:t>.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87624" y="2276872"/>
            <a:ext cx="10599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dirty="0" smtClean="0"/>
              <a:t>0,</a:t>
            </a:r>
            <a:r>
              <a:rPr lang="cs-CZ" sz="5400" dirty="0" smtClean="0">
                <a:solidFill>
                  <a:srgbClr val="FF0000"/>
                </a:solidFill>
              </a:rPr>
              <a:t>1</a:t>
            </a:r>
            <a:endParaRPr lang="cs-CZ" sz="5400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305052" y="2276872"/>
            <a:ext cx="14109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dirty="0" smtClean="0"/>
              <a:t>25,</a:t>
            </a:r>
            <a:r>
              <a:rPr lang="cs-CZ" sz="5400" dirty="0" smtClean="0">
                <a:solidFill>
                  <a:srgbClr val="FF0000"/>
                </a:solidFill>
              </a:rPr>
              <a:t>6</a:t>
            </a:r>
            <a:endParaRPr lang="cs-CZ" sz="5400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618291" y="2276872"/>
            <a:ext cx="17620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dirty="0" smtClean="0"/>
              <a:t>132,</a:t>
            </a:r>
            <a:r>
              <a:rPr lang="cs-CZ" sz="5400" dirty="0" smtClean="0">
                <a:solidFill>
                  <a:srgbClr val="FF0000"/>
                </a:solidFill>
              </a:rPr>
              <a:t>7</a:t>
            </a:r>
            <a:endParaRPr lang="cs-CZ" sz="5400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259632" y="3212976"/>
            <a:ext cx="68407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Desetinné číslo, které má v zápisu za desetinnou čárkou i setiny, má </a:t>
            </a:r>
            <a:r>
              <a:rPr lang="cs-CZ" sz="3200" dirty="0" smtClean="0">
                <a:solidFill>
                  <a:srgbClr val="0070C0"/>
                </a:solidFill>
              </a:rPr>
              <a:t>dvě desetinná místa</a:t>
            </a:r>
            <a:r>
              <a:rPr lang="cs-CZ" sz="3200" dirty="0" smtClean="0"/>
              <a:t>.</a:t>
            </a:r>
            <a:endParaRPr lang="cs-CZ" sz="3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259632" y="4725144"/>
            <a:ext cx="14109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dirty="0" smtClean="0"/>
              <a:t>0,</a:t>
            </a:r>
            <a:r>
              <a:rPr lang="cs-CZ" sz="5400" dirty="0" smtClean="0">
                <a:solidFill>
                  <a:srgbClr val="0070C0"/>
                </a:solidFill>
              </a:rPr>
              <a:t>04</a:t>
            </a:r>
            <a:endParaRPr lang="cs-CZ" sz="5400" dirty="0">
              <a:solidFill>
                <a:srgbClr val="0070C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491880" y="4725144"/>
            <a:ext cx="14109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dirty="0" smtClean="0"/>
              <a:t>0,</a:t>
            </a:r>
            <a:r>
              <a:rPr lang="cs-CZ" sz="5400" dirty="0" smtClean="0">
                <a:solidFill>
                  <a:srgbClr val="0070C0"/>
                </a:solidFill>
              </a:rPr>
              <a:t>26</a:t>
            </a:r>
            <a:endParaRPr lang="cs-CZ" sz="5400" dirty="0">
              <a:solidFill>
                <a:srgbClr val="0070C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690299" y="4725144"/>
            <a:ext cx="17620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dirty="0" smtClean="0"/>
              <a:t>13,</a:t>
            </a:r>
            <a:r>
              <a:rPr lang="cs-CZ" sz="5400" dirty="0" smtClean="0">
                <a:solidFill>
                  <a:srgbClr val="0070C0"/>
                </a:solidFill>
              </a:rPr>
              <a:t>07</a:t>
            </a:r>
            <a:endParaRPr lang="cs-CZ" sz="5400" dirty="0">
              <a:solidFill>
                <a:srgbClr val="0070C0"/>
              </a:solidFill>
            </a:endParaRPr>
          </a:p>
        </p:txBody>
      </p:sp>
      <p:pic>
        <p:nvPicPr>
          <p:cNvPr id="11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093296"/>
            <a:ext cx="3051956" cy="648072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13" name="TextovéPole 12"/>
          <p:cNvSpPr txBox="1"/>
          <p:nvPr/>
        </p:nvSpPr>
        <p:spPr>
          <a:xfrm>
            <a:off x="201426" y="6381328"/>
            <a:ext cx="401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Autor: Mgr. Naděžda </a:t>
            </a:r>
            <a:r>
              <a:rPr lang="cs-CZ" dirty="0" err="1" smtClean="0"/>
              <a:t>Štýbrová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95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261</TotalTime>
  <Words>395</Words>
  <Application>Microsoft Office PowerPoint</Application>
  <PresentationFormat>Předvádění na obrazovce (4:3)</PresentationFormat>
  <Paragraphs>78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Aspekt</vt:lpstr>
      <vt:lpstr>DESETINNÁ ČÍSLA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Zápis do sešitu </vt:lpstr>
      <vt:lpstr>Napiš čísla.</vt:lpstr>
      <vt:lpstr>Napiš číslo, které má: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Škola</dc:creator>
  <cp:lastModifiedBy>Alena</cp:lastModifiedBy>
  <cp:revision>23</cp:revision>
  <dcterms:created xsi:type="dcterms:W3CDTF">2012-01-21T12:43:50Z</dcterms:created>
  <dcterms:modified xsi:type="dcterms:W3CDTF">2020-11-06T15:36:35Z</dcterms:modified>
</cp:coreProperties>
</file>