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73" r:id="rId11"/>
    <p:sldId id="274" r:id="rId12"/>
    <p:sldId id="275" r:id="rId13"/>
    <p:sldId id="265" r:id="rId14"/>
    <p:sldId id="268" r:id="rId15"/>
    <p:sldId id="270" r:id="rId16"/>
    <p:sldId id="27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000099"/>
    <a:srgbClr val="0000FF"/>
    <a:srgbClr val="660066"/>
    <a:srgbClr val="FFCCFF"/>
    <a:srgbClr val="800080"/>
    <a:srgbClr val="CCFFCC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B5475A-BB7F-42A7-8BAF-2811C3E0FCC1}" type="datetimeFigureOut">
              <a:rPr lang="cs-CZ" smtClean="0"/>
              <a:pPr/>
              <a:t>24.04.2021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D9C3FD-1806-4049-AEB2-91CB833803B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ptak-loskutak.cz/wp-content/uploads/2011/05/plyn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643042" y="3214686"/>
            <a:ext cx="6357982" cy="61162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60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Teplota  </a:t>
            </a:r>
            <a:endParaRPr kumimoji="0" lang="cs-CZ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body" idx="1"/>
          </p:nvPr>
        </p:nvSpPr>
        <p:spPr>
          <a:xfrm>
            <a:off x="395288" y="836613"/>
            <a:ext cx="8497887" cy="22320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r>
              <a:rPr lang="cs-CZ" b="1" dirty="0"/>
              <a:t>Nejnižší teplota vzduchu naměřená na Zemi (Antarktida)</a:t>
            </a:r>
          </a:p>
        </p:txBody>
      </p:sp>
      <p:pic>
        <p:nvPicPr>
          <p:cNvPr id="8195" name="Picture 5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420938"/>
            <a:ext cx="46021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984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body" idx="1"/>
          </p:nvPr>
        </p:nvSpPr>
        <p:spPr>
          <a:xfrm>
            <a:off x="468313" y="4541838"/>
            <a:ext cx="8315325" cy="2316162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cs-CZ" b="1" smtClean="0"/>
              <a:t>Dosud nejvyšší teplota na Zemi byla naměřena 57,8 °C dne 13. září roku 1922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b="1" smtClean="0"/>
              <a:t>v Azíziji v Libyi.</a:t>
            </a:r>
          </a:p>
          <a:p>
            <a:pPr marL="0" indent="0" algn="ctr">
              <a:buFont typeface="Wingdings 2" pitchFamily="18" charset="2"/>
              <a:buNone/>
            </a:pPr>
            <a:endParaRPr lang="cs-CZ" b="1" smtClean="0"/>
          </a:p>
        </p:txBody>
      </p:sp>
      <p:pic>
        <p:nvPicPr>
          <p:cNvPr id="9219" name="Picture 5" descr="ABR29470f_Joshua_Tree_mohave_desert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836613"/>
            <a:ext cx="5184775" cy="346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635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900113" y="765175"/>
            <a:ext cx="7024687" cy="1143000"/>
          </a:xfrm>
        </p:spPr>
        <p:txBody>
          <a:bodyPr/>
          <a:lstStyle/>
          <a:p>
            <a:pPr algn="ctr"/>
            <a:r>
              <a:rPr lang="cs-CZ" sz="2800" b="1" smtClean="0">
                <a:solidFill>
                  <a:schemeClr val="tx1"/>
                </a:solidFill>
              </a:rPr>
              <a:t>Teplota plynového plamene dosahuje 1957 °C.</a:t>
            </a:r>
          </a:p>
        </p:txBody>
      </p:sp>
      <p:pic>
        <p:nvPicPr>
          <p:cNvPr id="10243" name="Picture 5" descr="dodavatele plyn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636838"/>
            <a:ext cx="3516312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811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effectLst/>
              </a:rPr>
              <a:t>Ve známé pražské památce Klementinu se sleduje počasí už od poloviny 18.století.</a:t>
            </a:r>
            <a:br>
              <a:rPr lang="cs-CZ" sz="2800" dirty="0" smtClean="0">
                <a:solidFill>
                  <a:srgbClr val="FF0000"/>
                </a:solidFill>
                <a:effectLst/>
              </a:rPr>
            </a:br>
            <a:r>
              <a:rPr lang="cs-CZ" sz="2800" dirty="0" smtClean="0">
                <a:solidFill>
                  <a:srgbClr val="FF0000"/>
                </a:solidFill>
                <a:effectLst/>
              </a:rPr>
              <a:t>Měření zahájili jezuité.</a:t>
            </a:r>
            <a:endParaRPr lang="cs-CZ" sz="2800" dirty="0">
              <a:solidFill>
                <a:srgbClr val="FF0000"/>
              </a:solidFill>
              <a:effectLst/>
            </a:endParaRPr>
          </a:p>
        </p:txBody>
      </p:sp>
      <p:pic>
        <p:nvPicPr>
          <p:cNvPr id="4" name="Obrázek 3" descr="Klementin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357430"/>
            <a:ext cx="5500726" cy="4125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8000"/>
                </a:solidFill>
                <a:effectLst/>
              </a:rPr>
              <a:t>V jakých jednotkách se měří teplota v USA?</a:t>
            </a:r>
            <a:br>
              <a:rPr lang="cs-CZ" sz="2800" dirty="0" smtClean="0">
                <a:solidFill>
                  <a:srgbClr val="008000"/>
                </a:solidFill>
                <a:effectLst/>
              </a:rPr>
            </a:br>
            <a:r>
              <a:rPr lang="cs-CZ" sz="2800" dirty="0" smtClean="0">
                <a:solidFill>
                  <a:srgbClr val="008000"/>
                </a:solidFill>
                <a:effectLst/>
              </a:rPr>
              <a:t>Vyberte správnou odpověď: </a:t>
            </a:r>
            <a:endParaRPr lang="cs-CZ" sz="2800" dirty="0">
              <a:solidFill>
                <a:srgbClr val="008000"/>
              </a:solidFill>
              <a:effectLst/>
            </a:endParaRPr>
          </a:p>
        </p:txBody>
      </p:sp>
      <p:sp>
        <p:nvSpPr>
          <p:cNvPr id="4" name="Elipsa 3"/>
          <p:cNvSpPr/>
          <p:nvPr/>
        </p:nvSpPr>
        <p:spPr>
          <a:xfrm>
            <a:off x="428596" y="1714488"/>
            <a:ext cx="2571768" cy="2643206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solidFill>
                  <a:srgbClr val="006600"/>
                </a:solidFill>
                <a:latin typeface="Arial"/>
                <a:cs typeface="Arial"/>
              </a:rPr>
              <a:t>°F</a:t>
            </a:r>
            <a:endParaRPr lang="cs-CZ" sz="9600" b="1" dirty="0">
              <a:solidFill>
                <a:srgbClr val="006600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143504" y="1500174"/>
            <a:ext cx="2571768" cy="2643206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solidFill>
                  <a:srgbClr val="006600"/>
                </a:solidFill>
                <a:latin typeface="Arial"/>
                <a:cs typeface="Arial"/>
              </a:rPr>
              <a:t>K</a:t>
            </a:r>
            <a:endParaRPr lang="cs-CZ" sz="9600" b="1" dirty="0">
              <a:solidFill>
                <a:srgbClr val="006600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2928926" y="3929066"/>
            <a:ext cx="2571768" cy="2643206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solidFill>
                  <a:srgbClr val="006600"/>
                </a:solidFill>
                <a:latin typeface="Arial"/>
                <a:cs typeface="Arial"/>
              </a:rPr>
              <a:t>°C</a:t>
            </a:r>
            <a:endParaRPr lang="cs-CZ" sz="9600" b="1" dirty="0">
              <a:solidFill>
                <a:srgbClr val="0066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4282" y="464344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6600"/>
                </a:solidFill>
              </a:rPr>
              <a:t>Fahrenheitův stupeň</a:t>
            </a:r>
            <a:endParaRPr lang="cs-CZ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pPr marL="624078" indent="-51435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000099"/>
                </a:solidFill>
              </a:rPr>
              <a:t>Jakou teplotu vzduchu považujete za příjemnou pro lyžování, koupání, pro turistický výlet? </a:t>
            </a:r>
          </a:p>
          <a:p>
            <a:pPr marL="624078" indent="-514350">
              <a:buNone/>
            </a:pPr>
            <a:r>
              <a:rPr lang="cs-CZ" sz="2400" b="1" u="sng" dirty="0" smtClean="0">
                <a:solidFill>
                  <a:srgbClr val="FF0000"/>
                </a:solidFill>
              </a:rPr>
              <a:t>Řešení: </a:t>
            </a:r>
          </a:p>
          <a:p>
            <a:pPr marL="624078" indent="-514350">
              <a:buNone/>
            </a:pPr>
            <a:r>
              <a:rPr lang="cs-CZ" sz="2400" b="1" dirty="0" smtClean="0">
                <a:solidFill>
                  <a:srgbClr val="000099"/>
                </a:solidFill>
              </a:rPr>
              <a:t>Lyžování: -5</a:t>
            </a:r>
            <a:r>
              <a:rPr lang="cs-CZ" sz="2400" b="1" dirty="0" smtClean="0">
                <a:solidFill>
                  <a:srgbClr val="000099"/>
                </a:solidFill>
                <a:latin typeface="Arial"/>
                <a:cs typeface="Arial"/>
              </a:rPr>
              <a:t>°C</a:t>
            </a:r>
          </a:p>
          <a:p>
            <a:pPr marL="624078" indent="-514350">
              <a:buNone/>
            </a:pPr>
            <a:r>
              <a:rPr lang="cs-CZ" sz="2400" b="1" dirty="0" smtClean="0">
                <a:solidFill>
                  <a:srgbClr val="000099"/>
                </a:solidFill>
                <a:latin typeface="Arial"/>
                <a:cs typeface="Arial"/>
              </a:rPr>
              <a:t>Koupání: 30 °C</a:t>
            </a:r>
          </a:p>
          <a:p>
            <a:pPr marL="624078" indent="-514350">
              <a:buNone/>
            </a:pPr>
            <a:r>
              <a:rPr lang="cs-CZ" sz="2400" b="1" dirty="0" smtClean="0">
                <a:solidFill>
                  <a:srgbClr val="000099"/>
                </a:solidFill>
                <a:latin typeface="Arial"/>
                <a:cs typeface="Arial"/>
              </a:rPr>
              <a:t>Výlet: 22 °C</a:t>
            </a:r>
            <a:endParaRPr lang="cs-CZ" sz="2400" b="1" dirty="0" smtClean="0">
              <a:solidFill>
                <a:srgbClr val="000099"/>
              </a:solidFill>
            </a:endParaRPr>
          </a:p>
          <a:p>
            <a:pPr marL="624078" indent="-514350">
              <a:buNone/>
            </a:pPr>
            <a:endParaRPr lang="cs-CZ" sz="2800" b="1" dirty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868346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00FF"/>
                </a:solidFill>
                <a:effectLst/>
              </a:rPr>
              <a:t>Odpovězte na otázku: </a:t>
            </a:r>
            <a:endParaRPr lang="cs-CZ" sz="2800" dirty="0">
              <a:solidFill>
                <a:srgbClr val="0000FF"/>
              </a:solidFill>
              <a:effectLst/>
            </a:endParaRPr>
          </a:p>
        </p:txBody>
      </p:sp>
      <p:pic>
        <p:nvPicPr>
          <p:cNvPr id="4" name="Obrázek 3" descr="MM90029518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185675"/>
            <a:ext cx="2286016" cy="2115781"/>
          </a:xfrm>
          <a:prstGeom prst="rect">
            <a:avLst/>
          </a:prstGeom>
        </p:spPr>
      </p:pic>
      <p:pic>
        <p:nvPicPr>
          <p:cNvPr id="5" name="Obrázek 4" descr="MM90030346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786058"/>
            <a:ext cx="2388044" cy="1638309"/>
          </a:xfrm>
          <a:prstGeom prst="rect">
            <a:avLst/>
          </a:prstGeom>
        </p:spPr>
      </p:pic>
      <p:pic>
        <p:nvPicPr>
          <p:cNvPr id="6" name="Obrázek 5" descr="MM90035466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4357694"/>
            <a:ext cx="1385893" cy="2287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024687" cy="1143000"/>
          </a:xfrm>
        </p:spPr>
        <p:txBody>
          <a:bodyPr/>
          <a:lstStyle/>
          <a:p>
            <a:r>
              <a:rPr lang="cs-CZ" dirty="0" smtClean="0"/>
              <a:t>Zapiš 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450" y="1557338"/>
            <a:ext cx="6777038" cy="410391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teplota je fyzikální veličina</a:t>
            </a:r>
          </a:p>
          <a:p>
            <a:pPr>
              <a:defRPr/>
            </a:pPr>
            <a:r>
              <a:rPr lang="cs-CZ" dirty="0" smtClean="0"/>
              <a:t>značka je t</a:t>
            </a:r>
          </a:p>
          <a:p>
            <a:pPr>
              <a:defRPr/>
            </a:pPr>
            <a:r>
              <a:rPr lang="cs-CZ" dirty="0" smtClean="0"/>
              <a:t>hlavní jednotka je 1 stupeň Celsia 1</a:t>
            </a:r>
            <a:r>
              <a:rPr lang="cs-CZ" baseline="30000" dirty="0" smtClean="0"/>
              <a:t>o </a:t>
            </a:r>
            <a:r>
              <a:rPr lang="cs-CZ" dirty="0" smtClean="0"/>
              <a:t>C</a:t>
            </a:r>
          </a:p>
          <a:p>
            <a:pPr>
              <a:defRPr/>
            </a:pPr>
            <a:r>
              <a:rPr lang="cs-CZ" dirty="0" smtClean="0"/>
              <a:t>vedlejší jednotky jsou například</a:t>
            </a:r>
          </a:p>
          <a:p>
            <a:pPr>
              <a:defRPr/>
            </a:pPr>
            <a:r>
              <a:rPr lang="cs-CZ" baseline="30000" dirty="0"/>
              <a:t> </a:t>
            </a:r>
            <a:r>
              <a:rPr lang="cs-CZ" baseline="30000" dirty="0" smtClean="0"/>
              <a:t>  </a:t>
            </a:r>
            <a:r>
              <a:rPr lang="cs-CZ" dirty="0" smtClean="0"/>
              <a:t>1</a:t>
            </a:r>
            <a:r>
              <a:rPr lang="cs-CZ" baseline="30000" dirty="0" smtClean="0"/>
              <a:t> </a:t>
            </a:r>
            <a:r>
              <a:rPr lang="cs-CZ" dirty="0" smtClean="0"/>
              <a:t>stupeň </a:t>
            </a:r>
            <a:r>
              <a:rPr lang="cs-CZ" dirty="0" err="1" smtClean="0"/>
              <a:t>Kelvina</a:t>
            </a:r>
            <a:r>
              <a:rPr lang="cs-CZ" dirty="0" smtClean="0"/>
              <a:t> 1K</a:t>
            </a:r>
            <a:r>
              <a:rPr lang="cs-CZ" baseline="30000" dirty="0" smtClean="0"/>
              <a:t>  </a:t>
            </a:r>
            <a:r>
              <a:rPr lang="cs-CZ" dirty="0"/>
              <a:t> (0 °C=273,15 </a:t>
            </a:r>
            <a:r>
              <a:rPr lang="cs-CZ" dirty="0" smtClean="0"/>
              <a:t>K)</a:t>
            </a:r>
          </a:p>
          <a:p>
            <a:pPr>
              <a:defRPr/>
            </a:pPr>
            <a:r>
              <a:rPr lang="cs-CZ" baseline="30000" dirty="0"/>
              <a:t> </a:t>
            </a:r>
            <a:r>
              <a:rPr lang="cs-CZ" baseline="30000" dirty="0" smtClean="0"/>
              <a:t>   </a:t>
            </a:r>
            <a:r>
              <a:rPr lang="cs-CZ" dirty="0" smtClean="0"/>
              <a:t>1 stupeň Fahrenheita 1</a:t>
            </a:r>
            <a:r>
              <a:rPr lang="cs-CZ" baseline="30000" dirty="0" smtClean="0"/>
              <a:t>o </a:t>
            </a:r>
            <a:r>
              <a:rPr lang="cs-CZ" dirty="0" smtClean="0"/>
              <a:t>F</a:t>
            </a:r>
            <a:endParaRPr lang="cs-CZ" baseline="30000" dirty="0" smtClean="0"/>
          </a:p>
          <a:p>
            <a:pPr>
              <a:defRPr/>
            </a:pPr>
            <a:r>
              <a:rPr lang="cs-CZ" dirty="0" smtClean="0"/>
              <a:t>  1 stupeň </a:t>
            </a:r>
            <a:r>
              <a:rPr lang="cs-CZ" dirty="0" err="1" smtClean="0"/>
              <a:t>Réamura</a:t>
            </a:r>
            <a:r>
              <a:rPr lang="cs-CZ" dirty="0" smtClean="0"/>
              <a:t>  1</a:t>
            </a:r>
            <a:r>
              <a:rPr lang="cs-CZ" baseline="30000" dirty="0" smtClean="0"/>
              <a:t>o</a:t>
            </a:r>
            <a:r>
              <a:rPr lang="cs-CZ" dirty="0" smtClean="0"/>
              <a:t>R</a:t>
            </a:r>
          </a:p>
          <a:p>
            <a:pPr>
              <a:defRPr/>
            </a:pPr>
            <a:r>
              <a:rPr lang="cs-CZ" dirty="0" smtClean="0"/>
              <a:t>teplota se měří teploměrem</a:t>
            </a:r>
          </a:p>
          <a:p>
            <a:pPr marL="109728" indent="0"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u="sng" dirty="0" smtClean="0"/>
              <a:t>Prostuduj si učebnici str.100 – 105 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927100"/>
            <a:ext cx="442912" cy="506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6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body" idx="1"/>
          </p:nvPr>
        </p:nvSpPr>
        <p:spPr>
          <a:xfrm>
            <a:off x="827088" y="1125538"/>
            <a:ext cx="7797800" cy="325278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cs-CZ" b="1" smtClean="0"/>
              <a:t>Je to vlastnost předmětů a okolí, kterou je člověk schopen vnímat a přiřadit jí pocity studeného, teplého či horkého. </a:t>
            </a:r>
          </a:p>
          <a:p>
            <a:pPr marL="0" indent="0">
              <a:buFont typeface="Wingdings 2" pitchFamily="18" charset="2"/>
              <a:buNone/>
            </a:pPr>
            <a:r>
              <a:rPr lang="cs-CZ" b="1" smtClean="0"/>
              <a:t>Její mezinárodní název, latinské slovo "</a:t>
            </a:r>
            <a:r>
              <a:rPr lang="cs-CZ" b="1" i="1" smtClean="0"/>
              <a:t>temperatura</a:t>
            </a:r>
            <a:r>
              <a:rPr lang="cs-CZ" b="1" smtClean="0"/>
              <a:t>" lze přeložit jako "příjemný pocit". </a:t>
            </a:r>
          </a:p>
        </p:txBody>
      </p:sp>
      <p:pic>
        <p:nvPicPr>
          <p:cNvPr id="20483" name="Picture 3" descr="090109_tep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573463"/>
            <a:ext cx="3313112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053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4478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CC0099"/>
                </a:solidFill>
              </a:rPr>
              <a:t>používáme ji k popisu stavu tělesa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CC0099"/>
                </a:solidFill>
              </a:rPr>
              <a:t>mění se při zahřátí tělesa nebo při jeho ochlazení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CC0099"/>
                </a:solidFill>
              </a:rPr>
              <a:t>souvisí s rychlostí pohybu atomů a molekul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CC0099"/>
                </a:solidFill>
              </a:rPr>
              <a:t>čím rychleji se atomy nebo molekuly pohybují, tím je teplota větší</a:t>
            </a:r>
            <a:endParaRPr lang="cs-CZ" sz="2800" b="1" dirty="0">
              <a:solidFill>
                <a:srgbClr val="CC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800080"/>
                </a:solidFill>
                <a:effectLst/>
              </a:rPr>
              <a:t>Teplota – základní fyzikální veličina</a:t>
            </a:r>
            <a:endParaRPr lang="cs-CZ" sz="2800" dirty="0">
              <a:solidFill>
                <a:srgbClr val="800080"/>
              </a:solidFill>
              <a:effectLst/>
            </a:endParaRPr>
          </a:p>
        </p:txBody>
      </p:sp>
      <p:pic>
        <p:nvPicPr>
          <p:cNvPr id="4" name="Obrázek 3" descr="teplo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429132"/>
            <a:ext cx="3327094" cy="2225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7158" y="1428736"/>
            <a:ext cx="6472254" cy="28763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66FF"/>
                </a:solidFill>
              </a:rPr>
              <a:t>Značka (symbol) teploty : t</a:t>
            </a:r>
          </a:p>
          <a:p>
            <a:pPr>
              <a:buNone/>
            </a:pPr>
            <a:endParaRPr lang="cs-CZ" sz="2800" b="1" dirty="0" smtClean="0">
              <a:solidFill>
                <a:srgbClr val="0066FF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0066FF"/>
                </a:solidFill>
              </a:rPr>
              <a:t>Jednotka teploty: </a:t>
            </a:r>
            <a:r>
              <a:rPr lang="cs-CZ" sz="2800" b="1" dirty="0" smtClean="0">
                <a:solidFill>
                  <a:srgbClr val="0066FF"/>
                </a:solidFill>
                <a:latin typeface="Arial"/>
                <a:cs typeface="Arial"/>
              </a:rPr>
              <a:t>°C (stupeň Celsia)</a:t>
            </a:r>
          </a:p>
          <a:p>
            <a:pPr>
              <a:buNone/>
            </a:pPr>
            <a:endParaRPr lang="cs-CZ" sz="2800" b="1" dirty="0" smtClean="0">
              <a:solidFill>
                <a:srgbClr val="0066FF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0066FF"/>
                </a:solidFill>
                <a:latin typeface="Arial"/>
                <a:cs typeface="Arial"/>
              </a:rPr>
              <a:t>Měřidlo: teploměr</a:t>
            </a:r>
            <a:endParaRPr lang="cs-CZ" sz="2800" b="1" dirty="0">
              <a:solidFill>
                <a:srgbClr val="0066FF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33CC"/>
                </a:solidFill>
                <a:effectLst/>
              </a:rPr>
              <a:t>Teplota – základní fyzikální veličina</a:t>
            </a:r>
            <a:endParaRPr lang="cs-CZ" sz="3200" dirty="0">
              <a:solidFill>
                <a:srgbClr val="0033CC"/>
              </a:solidFill>
              <a:effectLst/>
            </a:endParaRPr>
          </a:p>
        </p:txBody>
      </p:sp>
      <p:pic>
        <p:nvPicPr>
          <p:cNvPr id="4" name="Obrázek 3" descr="MC90025062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004858"/>
            <a:ext cx="2447551" cy="36457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47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800000"/>
                </a:solidFill>
              </a:rPr>
              <a:t>0 </a:t>
            </a:r>
            <a:r>
              <a:rPr lang="cs-CZ" sz="3200" b="1" dirty="0" smtClean="0">
                <a:solidFill>
                  <a:srgbClr val="800000"/>
                </a:solidFill>
                <a:latin typeface="Arial"/>
                <a:cs typeface="Arial"/>
              </a:rPr>
              <a:t>°C</a:t>
            </a:r>
            <a:r>
              <a:rPr lang="cs-CZ" sz="3200" b="1" dirty="0" smtClean="0">
                <a:solidFill>
                  <a:srgbClr val="800000"/>
                </a:solidFill>
              </a:rPr>
              <a:t>  - teplota tajícího ledu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800000"/>
                </a:solidFill>
              </a:rPr>
              <a:t>100 </a:t>
            </a:r>
            <a:r>
              <a:rPr lang="cs-CZ" sz="3200" b="1" dirty="0" smtClean="0">
                <a:solidFill>
                  <a:srgbClr val="800000"/>
                </a:solidFill>
                <a:latin typeface="Arial"/>
                <a:cs typeface="Arial"/>
              </a:rPr>
              <a:t>°C</a:t>
            </a:r>
            <a:r>
              <a:rPr lang="cs-CZ" sz="3200" b="1" dirty="0" smtClean="0">
                <a:solidFill>
                  <a:srgbClr val="800000"/>
                </a:solidFill>
              </a:rPr>
              <a:t> – bod varu vody</a:t>
            </a:r>
            <a:endParaRPr lang="cs-CZ" sz="3200" b="1" dirty="0">
              <a:solidFill>
                <a:srgbClr val="8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effectLst/>
              </a:rPr>
              <a:t>Základní body Celsiovy stupnice:</a:t>
            </a:r>
            <a:endParaRPr lang="cs-CZ" sz="3200" dirty="0">
              <a:solidFill>
                <a:srgbClr val="FF0000"/>
              </a:solidFill>
              <a:effectLst/>
            </a:endParaRPr>
          </a:p>
        </p:txBody>
      </p:sp>
      <p:pic>
        <p:nvPicPr>
          <p:cNvPr id="4" name="Obrázek 3" descr="MP9004312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286124"/>
            <a:ext cx="3648078" cy="2405451"/>
          </a:xfrm>
          <a:prstGeom prst="rect">
            <a:avLst/>
          </a:prstGeom>
        </p:spPr>
      </p:pic>
      <p:pic>
        <p:nvPicPr>
          <p:cNvPr id="5" name="Obrázek 4" descr="MP9004425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893" y="3143248"/>
            <a:ext cx="4800393" cy="3002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428992" y="4000504"/>
            <a:ext cx="4114800" cy="24477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6600"/>
                </a:solidFill>
              </a:rPr>
              <a:t>Celsiova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6600"/>
                </a:solidFill>
              </a:rPr>
              <a:t>Kelvinova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6600"/>
                </a:solidFill>
              </a:rPr>
              <a:t>Fahrenheitova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6600"/>
                </a:solidFill>
              </a:rPr>
              <a:t>Réaumurova …</a:t>
            </a:r>
            <a:endParaRPr lang="cs-CZ" sz="3200" b="1" dirty="0">
              <a:solidFill>
                <a:srgbClr val="0066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4282" y="3143248"/>
            <a:ext cx="7643866" cy="72547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8000"/>
                </a:solidFill>
                <a:effectLst/>
              </a:rPr>
              <a:t>Teplotních stupnic existuje více: </a:t>
            </a:r>
            <a:endParaRPr lang="cs-CZ" sz="3200" dirty="0">
              <a:solidFill>
                <a:srgbClr val="008000"/>
              </a:solidFill>
              <a:effectLst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8604"/>
            <a:ext cx="76438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Termodynamická teplota: 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Značka (symbol): T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Kelvinova stupnice: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Jednotka: K (Kelvin)-základní jednotka SI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0 </a:t>
            </a:r>
            <a:r>
              <a:rPr lang="cs-CZ" sz="2800" b="1" dirty="0" smtClean="0">
                <a:solidFill>
                  <a:srgbClr val="FF0000"/>
                </a:solidFill>
                <a:latin typeface="Arial"/>
                <a:cs typeface="Arial"/>
              </a:rPr>
              <a:t>°C=273,15 K</a:t>
            </a:r>
          </a:p>
          <a:p>
            <a:r>
              <a:rPr lang="cs-CZ" sz="2800" b="1" dirty="0" smtClean="0">
                <a:solidFill>
                  <a:srgbClr val="FF0000"/>
                </a:solidFill>
                <a:latin typeface="Arial"/>
                <a:cs typeface="Arial"/>
              </a:rPr>
              <a:t>100 °C=373,15 K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2571744"/>
            <a:ext cx="5114932" cy="173335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660066"/>
                </a:solidFill>
              </a:rPr>
              <a:t>Švédský matematik a fyzik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660066"/>
                </a:solidFill>
              </a:rPr>
              <a:t>Je po něm pojmenována základní teplotní stupnice</a:t>
            </a:r>
          </a:p>
          <a:p>
            <a:pPr>
              <a:buNone/>
            </a:pPr>
            <a:endParaRPr lang="cs-CZ" sz="2800" b="1" dirty="0" smtClean="0">
              <a:solidFill>
                <a:srgbClr val="660066"/>
              </a:solidFill>
            </a:endParaRPr>
          </a:p>
          <a:p>
            <a:pPr>
              <a:buNone/>
            </a:pPr>
            <a:endParaRPr lang="cs-CZ" sz="2800" b="1" dirty="0">
              <a:solidFill>
                <a:srgbClr val="660066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511288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60093"/>
                </a:solidFill>
                <a:effectLst/>
              </a:rPr>
              <a:t>Andres Celsius (1701 – 1744)</a:t>
            </a:r>
            <a:endParaRPr lang="cs-CZ" sz="3200" dirty="0">
              <a:solidFill>
                <a:srgbClr val="D60093"/>
              </a:solidFill>
              <a:effectLst/>
            </a:endParaRPr>
          </a:p>
        </p:txBody>
      </p:sp>
      <p:pic>
        <p:nvPicPr>
          <p:cNvPr id="5" name="Obrázek 4" descr="Anders Celsiu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857364"/>
            <a:ext cx="3268878" cy="4029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00FF"/>
                </a:solidFill>
                <a:effectLst/>
              </a:rPr>
              <a:t>V následující tabulce jsou uvedeny některé teploty:</a:t>
            </a:r>
            <a:endParaRPr lang="cs-CZ" sz="2800" dirty="0">
              <a:solidFill>
                <a:srgbClr val="0000FF"/>
              </a:solidFill>
              <a:effectLst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57158" y="1397000"/>
          <a:ext cx="8072494" cy="4297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786478"/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000099"/>
                          </a:solidFill>
                        </a:rPr>
                        <a:t>Nejvyšší teplota vzduchu naměřená</a:t>
                      </a:r>
                      <a:r>
                        <a:rPr lang="cs-CZ" sz="2400" baseline="0" dirty="0" smtClean="0">
                          <a:solidFill>
                            <a:srgbClr val="000099"/>
                          </a:solidFill>
                        </a:rPr>
                        <a:t> na Zemi (Libye)</a:t>
                      </a:r>
                      <a:endParaRPr lang="cs-CZ" sz="24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58,3 </a:t>
                      </a:r>
                      <a:r>
                        <a:rPr lang="cs-CZ" sz="2400" b="1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°C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Nejnižší</a:t>
                      </a:r>
                      <a:r>
                        <a:rPr lang="cs-CZ" sz="2400" b="1" baseline="0" dirty="0" smtClean="0">
                          <a:solidFill>
                            <a:srgbClr val="000099"/>
                          </a:solidFill>
                        </a:rPr>
                        <a:t> teplota vzduchu naměřená na Zemi (Antarktida)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- 89,6 </a:t>
                      </a:r>
                      <a:r>
                        <a:rPr lang="cs-CZ" sz="2400" b="1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°C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Přibližná</a:t>
                      </a:r>
                      <a:r>
                        <a:rPr lang="cs-CZ" sz="2400" b="1" baseline="0" dirty="0" smtClean="0">
                          <a:solidFill>
                            <a:srgbClr val="000099"/>
                          </a:solidFill>
                        </a:rPr>
                        <a:t> teplota povrchu Slunce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6 000 </a:t>
                      </a:r>
                      <a:r>
                        <a:rPr lang="cs-CZ" sz="2400" b="1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°C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Přibližná teplota</a:t>
                      </a:r>
                      <a:r>
                        <a:rPr lang="cs-CZ" sz="2400" b="1" baseline="0" dirty="0" smtClean="0">
                          <a:solidFill>
                            <a:srgbClr val="000099"/>
                          </a:solidFill>
                        </a:rPr>
                        <a:t> ledovců a ledových ker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- 10 </a:t>
                      </a:r>
                      <a:r>
                        <a:rPr lang="cs-CZ" sz="2400" b="1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°C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Přibližná teplota v kráteru sopky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1 000 </a:t>
                      </a:r>
                      <a:r>
                        <a:rPr lang="cs-CZ" sz="2400" b="1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°C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Teplota na Marsu v rovníkové</a:t>
                      </a:r>
                      <a:r>
                        <a:rPr lang="cs-CZ" sz="2400" b="1" baseline="0" dirty="0" smtClean="0">
                          <a:solidFill>
                            <a:srgbClr val="000099"/>
                          </a:solidFill>
                        </a:rPr>
                        <a:t> oblasti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- 63 </a:t>
                      </a:r>
                      <a:r>
                        <a:rPr lang="cs-CZ" sz="2400" b="1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°C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Přibližná teplota lidského těla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0099"/>
                          </a:solidFill>
                        </a:rPr>
                        <a:t>36,5 </a:t>
                      </a:r>
                      <a:r>
                        <a:rPr lang="cs-CZ" sz="2400" b="1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°C</a:t>
                      </a:r>
                      <a:endParaRPr lang="cs-CZ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68313" y="5589588"/>
            <a:ext cx="8229600" cy="736600"/>
          </a:xfrm>
        </p:spPr>
        <p:txBody>
          <a:bodyPr/>
          <a:lstStyle/>
          <a:p>
            <a:pPr algn="ctr"/>
            <a:r>
              <a:rPr lang="cs-CZ" sz="2800" b="1" smtClean="0">
                <a:solidFill>
                  <a:schemeClr val="tx1"/>
                </a:solidFill>
              </a:rPr>
              <a:t>Teplota slunce je 14 000 000 °C.</a:t>
            </a:r>
          </a:p>
        </p:txBody>
      </p:sp>
      <p:pic>
        <p:nvPicPr>
          <p:cNvPr id="7171" name="Picture 5" descr="slunc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125538"/>
            <a:ext cx="4006850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710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418</Words>
  <Application>Microsoft Office PowerPoint</Application>
  <PresentationFormat>Předvádění na obrazovce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Prezentace aplikace PowerPoint</vt:lpstr>
      <vt:lpstr>Prezentace aplikace PowerPoint</vt:lpstr>
      <vt:lpstr>Teplota – základní fyzikální veličina</vt:lpstr>
      <vt:lpstr>Teplota – základní fyzikální veličina</vt:lpstr>
      <vt:lpstr>Základní body Celsiovy stupnice:</vt:lpstr>
      <vt:lpstr>Teplotních stupnic existuje více: </vt:lpstr>
      <vt:lpstr>Andres Celsius (1701 – 1744)</vt:lpstr>
      <vt:lpstr>V následující tabulce jsou uvedeny některé teploty:</vt:lpstr>
      <vt:lpstr>Teplota slunce je 14 000 000 °C.</vt:lpstr>
      <vt:lpstr>Prezentace aplikace PowerPoint</vt:lpstr>
      <vt:lpstr>Prezentace aplikace PowerPoint</vt:lpstr>
      <vt:lpstr>Teplota plynového plamene dosahuje 1957 °C.</vt:lpstr>
      <vt:lpstr>Ve známé pražské památce Klementinu se sleduje počasí už od poloviny 18.století. Měření zahájili jezuité.</vt:lpstr>
      <vt:lpstr>V jakých jednotkách se měří teplota v USA? Vyberte správnou odpověď: </vt:lpstr>
      <vt:lpstr>Odpovězte na otázku: </vt:lpstr>
      <vt:lpstr>Zapiš si</vt:lpstr>
    </vt:vector>
  </TitlesOfParts>
  <Company>Franc-omitky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Radlena</dc:creator>
  <cp:lastModifiedBy>Alena</cp:lastModifiedBy>
  <cp:revision>21</cp:revision>
  <dcterms:created xsi:type="dcterms:W3CDTF">2013-01-05T17:11:52Z</dcterms:created>
  <dcterms:modified xsi:type="dcterms:W3CDTF">2021-04-24T09:47:34Z</dcterms:modified>
</cp:coreProperties>
</file>