
<file path=[Content_Types].xml><?xml version="1.0" encoding="utf-8"?>
<Types xmlns="http://schemas.openxmlformats.org/package/2006/content-types"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20"/>
  </p:notesMasterIdLst>
  <p:sldIdLst>
    <p:sldId id="431" r:id="rId2"/>
    <p:sldId id="413" r:id="rId3"/>
    <p:sldId id="432" r:id="rId4"/>
    <p:sldId id="412" r:id="rId5"/>
    <p:sldId id="433" r:id="rId6"/>
    <p:sldId id="417" r:id="rId7"/>
    <p:sldId id="434" r:id="rId8"/>
    <p:sldId id="418" r:id="rId9"/>
    <p:sldId id="435" r:id="rId10"/>
    <p:sldId id="436" r:id="rId11"/>
    <p:sldId id="437" r:id="rId12"/>
    <p:sldId id="438" r:id="rId13"/>
    <p:sldId id="428" r:id="rId14"/>
    <p:sldId id="419" r:id="rId15"/>
    <p:sldId id="420" r:id="rId16"/>
    <p:sldId id="421" r:id="rId17"/>
    <p:sldId id="429" r:id="rId18"/>
    <p:sldId id="430" r:id="rId19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ýchozí oddíl" id="{EAADD167-82C3-4DF7-8557-ADA4487E5285}">
          <p14:sldIdLst/>
        </p14:section>
        <p14:section name="Oddíl bez názvu" id="{46714C67-33BE-418B-B431-3D99F3EC3D9A}">
          <p14:sldIdLst>
            <p14:sldId id="431"/>
            <p14:sldId id="413"/>
            <p14:sldId id="432"/>
            <p14:sldId id="412"/>
            <p14:sldId id="433"/>
            <p14:sldId id="417"/>
            <p14:sldId id="434"/>
            <p14:sldId id="418"/>
            <p14:sldId id="435"/>
            <p14:sldId id="436"/>
            <p14:sldId id="437"/>
            <p14:sldId id="438"/>
            <p14:sldId id="428"/>
            <p14:sldId id="419"/>
            <p14:sldId id="420"/>
            <p14:sldId id="421"/>
            <p14:sldId id="429"/>
            <p14:sldId id="430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4319">
          <p15:clr>
            <a:srgbClr val="A4A3A4"/>
          </p15:clr>
        </p15:guide>
        <p15:guide id="2" pos="29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000066"/>
    <a:srgbClr val="CC0066"/>
    <a:srgbClr val="0000FF"/>
    <a:srgbClr val="FF00FF"/>
    <a:srgbClr val="CC3300"/>
    <a:srgbClr val="FF9900"/>
    <a:srgbClr val="00FF00"/>
    <a:srgbClr val="D60093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Styl s motivem 2 – zvýraznění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5758FB7-9AC5-4552-8A53-C91805E547FA}" styleName="Styl s motivem 1 – zvýraznění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Styl s motivem 1 – zvýraznění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1FECB4D8-DB02-4DC6-A0A2-4F2EBAE1DC90}" styleName="Střední styl 1 – zvýraznění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EB9631B5-78F2-41C9-869B-9F39066F8104}" styleName="Střední styl 3 – zvýraznění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D5ABB26-0587-4C30-8999-92F81FD0307C}" styleName="Bez stylu, bez mřížky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EB344D84-9AFB-497E-A393-DC336BA19D2E}" styleName="Střední styl 3 – zvýraznění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EC20E35-A176-4012-BC5E-935CFFF8708E}" styleName="Styl Středně sytá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C2FFA5D-87B4-456A-9821-1D502468CF0F}" styleName="Styl s motivem 1 – zvýraznění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72833802-FEF1-4C79-8D5D-14CF1EAF98D9}" styleName="Světlý styl 2 – zvýraznění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9012ECD-51FC-41F1-AA8D-1B2483CD663E}" styleName="Světlý styl 2 – zvýraznění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00A15C55-8517-42AA-B614-E9B94910E393}" styleName="Střední styl 2 – zvýraznění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Střední styl 2 – zvýraznění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Střední styl 2 – zvýraznění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Střední styl 2 – zvýraznění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2DE63D5-997A-4646-A377-4702673A728D}" styleName="Světlý styl 2 – zvýraznění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69CF1AB2-1976-4502-BF36-3FF5EA218861}" styleName="Střední styl 4 – zvýraznění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7DF18680-E054-41AD-8BC1-D1AEF772440D}" styleName="Střední styl 2 – zvýraznění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 horzBarState="maximized">
    <p:restoredLeft sz="18342" autoAdjust="0"/>
    <p:restoredTop sz="64604" autoAdjust="0"/>
  </p:normalViewPr>
  <p:slideViewPr>
    <p:cSldViewPr>
      <p:cViewPr>
        <p:scale>
          <a:sx n="81" d="100"/>
          <a:sy n="81" d="100"/>
        </p:scale>
        <p:origin x="-564" y="210"/>
      </p:cViewPr>
      <p:guideLst>
        <p:guide orient="horz" pos="4319"/>
        <p:guide pos="29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7C3903-FCDB-4C7A-A4DC-AAD1E44EC9AB}" type="datetimeFigureOut">
              <a:rPr lang="cs-CZ" smtClean="0"/>
              <a:t>17.01.2021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DC449B-83A6-4662-BD96-EBE3B78363E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997433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cs-CZ" smtClean="0"/>
              <a:t>Obrázky – galerie klipartů Microsoft Office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DC449B-83A6-4662-BD96-EBE3B78363E4}" type="slidenum">
              <a:rPr lang="cs-CZ" smtClean="0">
                <a:solidFill>
                  <a:prstClr val="black"/>
                </a:solidFill>
              </a:rPr>
              <a:pPr/>
              <a:t>2</a:t>
            </a:fld>
            <a:endParaRPr lang="cs-CZ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78222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DC449B-83A6-4662-BD96-EBE3B78363E4}" type="slidenum">
              <a:rPr lang="cs-CZ" smtClean="0">
                <a:solidFill>
                  <a:prstClr val="black"/>
                </a:solidFill>
              </a:rPr>
              <a:pPr/>
              <a:t>4</a:t>
            </a:fld>
            <a:endParaRPr lang="cs-CZ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78222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DC449B-83A6-4662-BD96-EBE3B78363E4}" type="slidenum">
              <a:rPr lang="cs-CZ" smtClean="0">
                <a:solidFill>
                  <a:prstClr val="black"/>
                </a:solidFill>
              </a:rPr>
              <a:pPr/>
              <a:t>6</a:t>
            </a:fld>
            <a:endParaRPr lang="cs-CZ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78222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DC449B-83A6-4662-BD96-EBE3B78363E4}" type="slidenum">
              <a:rPr lang="cs-CZ" smtClean="0">
                <a:solidFill>
                  <a:prstClr val="black"/>
                </a:solidFill>
              </a:rPr>
              <a:pPr/>
              <a:t>8</a:t>
            </a:fld>
            <a:endParaRPr lang="cs-CZ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78222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DC449B-83A6-4662-BD96-EBE3B78363E4}" type="slidenum">
              <a:rPr lang="cs-CZ" smtClean="0">
                <a:solidFill>
                  <a:prstClr val="black"/>
                </a:solidFill>
              </a:rPr>
              <a:pPr/>
              <a:t>14</a:t>
            </a:fld>
            <a:endParaRPr lang="cs-CZ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78222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20"/>
          <p:cNvSpPr>
            <a:spLocks noGrp="1"/>
          </p:cNvSpPr>
          <p:nvPr>
            <p:ph type="ctrTitle"/>
          </p:nvPr>
        </p:nvSpPr>
        <p:spPr>
          <a:xfrm>
            <a:off x="685800" y="990601"/>
            <a:ext cx="7772400" cy="2609850"/>
          </a:xfrm>
        </p:spPr>
        <p:txBody>
          <a:bodyPr anchor="b" anchorCtr="0">
            <a:noAutofit/>
            <a:scene3d>
              <a:camera prst="orthographicFront"/>
              <a:lightRig rig="soft" dir="t">
                <a:rot lat="0" lon="0" rev="2100000"/>
              </a:lightRig>
            </a:scene3d>
            <a:sp3d prstMaterial="matte">
              <a:bevelT w="38100" h="38100"/>
              <a:contourClr>
                <a:srgbClr val="FFFFFF"/>
              </a:contourClr>
            </a:sp3d>
          </a:bodyPr>
          <a:lstStyle>
            <a:lvl1pPr algn="ctr">
              <a:defRPr lang="en-US" sz="5800" dirty="0" smtClean="0">
                <a:ln w="9525">
                  <a:noFill/>
                </a:ln>
                <a:effectLst>
                  <a:outerShdw blurRad="50800" dist="38100" dir="8220000" algn="tl" rotWithShape="0">
                    <a:srgbClr val="000000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24" name="Rectangle 26"/>
          <p:cNvSpPr>
            <a:spLocks noGrp="1"/>
          </p:cNvSpPr>
          <p:nvPr>
            <p:ph type="subTitle" idx="1"/>
          </p:nvPr>
        </p:nvSpPr>
        <p:spPr>
          <a:xfrm>
            <a:off x="1371600" y="3657600"/>
            <a:ext cx="6400800" cy="1967089"/>
          </a:xfrm>
        </p:spPr>
        <p:txBody>
          <a:bodyPr>
            <a:normAutofit/>
          </a:bodyPr>
          <a:lstStyle>
            <a:lvl1pPr marL="0" indent="0" algn="ctr">
              <a:buNone/>
              <a:defRPr lang="en-US" sz="3000" b="0">
                <a:solidFill>
                  <a:schemeClr val="tx2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18" name="Rectangl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lang="en-US" smtClean="0"/>
            </a:lvl1pPr>
          </a:lstStyle>
          <a:p>
            <a:fld id="{A2841AB3-0FE3-492B-9027-297ED91CC515}" type="datetime1">
              <a:rPr lang="cs-CZ" smtClean="0"/>
              <a:t>17.01.2021</a:t>
            </a:fld>
            <a:endParaRPr lang="cs-CZ"/>
          </a:p>
        </p:txBody>
      </p:sp>
      <p:sp>
        <p:nvSpPr>
          <p:cNvPr id="9" name="Rectangle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lang="en-US" smtClean="0"/>
            </a:lvl1pPr>
          </a:lstStyle>
          <a:p>
            <a:fld id="{F8B6516A-0A55-4A40-956F-2352E90928C9}" type="slidenum">
              <a:rPr lang="cs-CZ" smtClean="0"/>
              <a:t>‹#›</a:t>
            </a:fld>
            <a:endParaRPr lang="cs-CZ"/>
          </a:p>
        </p:txBody>
      </p:sp>
      <p:sp>
        <p:nvSpPr>
          <p:cNvPr id="25" name="Rectangle 27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 lang="en-US" smtClean="0"/>
            </a:lvl1pPr>
          </a:lstStyle>
          <a:p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2C614-5913-4708-8F57-9541F17C9B6D}" type="datetime1">
              <a:rPr lang="cs-CZ" smtClean="0"/>
              <a:t>17.01.2021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6516A-0A55-4A40-956F-2352E90928C9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AB11D-0C22-4F33-B2B0-260B9F94A5C1}" type="datetime1">
              <a:rPr lang="cs-CZ" smtClean="0"/>
              <a:t>17.01.2021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6516A-0A55-4A40-956F-2352E90928C9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en-US" dirty="0"/>
          </a:p>
        </p:txBody>
      </p:sp>
      <p:sp>
        <p:nvSpPr>
          <p:cNvPr id="4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7DDA9-70AD-4CA8-8FEB-AD21EB5F0C6B}" type="datetime1">
              <a:rPr lang="cs-CZ" smtClean="0"/>
              <a:t>17.01.2021</a:t>
            </a:fld>
            <a:endParaRPr lang="cs-CZ"/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6516A-0A55-4A40-956F-2352E90928C9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>
          <a:xfrm>
            <a:off x="722313" y="2685391"/>
            <a:ext cx="7772400" cy="3112843"/>
          </a:xfrm>
        </p:spPr>
        <p:txBody>
          <a:bodyPr anchor="t">
            <a:normAutofit/>
          </a:bodyPr>
          <a:lstStyle>
            <a:lvl1pPr algn="ctr">
              <a:buNone/>
              <a:defRPr lang="en-US" sz="6000" b="1" dirty="0">
                <a:solidFill>
                  <a:schemeClr val="tx2">
                    <a:shade val="85000"/>
                    <a:satMod val="150000"/>
                  </a:schemeClr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>
          <a:xfrm>
            <a:off x="722313" y="1128932"/>
            <a:ext cx="7772400" cy="1509712"/>
          </a:xfrm>
        </p:spPr>
        <p:txBody>
          <a:bodyPr anchor="b">
            <a:normAutofit/>
          </a:bodyPr>
          <a:lstStyle>
            <a:lvl1pPr algn="ctr">
              <a:buNone/>
              <a:defRPr lang="en-US" sz="2400" b="0" smtClean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7759A-F70A-4320-A712-F12D023E648E}" type="datetime1">
              <a:rPr lang="cs-CZ" smtClean="0"/>
              <a:t>17.01.2021</a:t>
            </a:fld>
            <a:endParaRPr lang="cs-CZ"/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6516A-0A55-4A40-956F-2352E90928C9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Rectangl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392E3-E19D-4482-B84C-1ABCB4BE7D20}" type="datetime1">
              <a:rPr lang="cs-CZ" smtClean="0"/>
              <a:t>17.01.2021</a:t>
            </a:fld>
            <a:endParaRPr lang="cs-CZ"/>
          </a:p>
        </p:txBody>
      </p:sp>
      <p:sp>
        <p:nvSpPr>
          <p:cNvPr id="6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6516A-0A55-4A40-956F-2352E90928C9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0" indent="0" algn="l">
              <a:buNone/>
              <a:defRPr sz="2200" b="1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Rectangl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Rectangl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0" indent="0" algn="l">
              <a:buNone/>
              <a:defRPr sz="2200" b="1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Rectangl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Rectangl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F07D1-DA3A-40D4-AFB1-2E3A0F701DFF}" type="datetime1">
              <a:rPr lang="cs-CZ" smtClean="0"/>
              <a:t>17.01.2021</a:t>
            </a:fld>
            <a:endParaRPr lang="cs-CZ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Rectangl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6516A-0A55-4A40-956F-2352E90928C9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en-US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2BB01-DE4E-4BE9-B70C-CAC9BF0B087C}" type="datetime1">
              <a:rPr lang="cs-CZ" smtClean="0"/>
              <a:t>17.01.2021</a:t>
            </a:fld>
            <a:endParaRPr lang="cs-CZ"/>
          </a:p>
        </p:txBody>
      </p:sp>
      <p:sp>
        <p:nvSpPr>
          <p:cNvPr id="4" name="Rectangl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Rectangl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6516A-0A55-4A40-956F-2352E90928C9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F2D44-B7A1-42B8-A6FA-52C77F47ECD0}" type="datetime1">
              <a:rPr lang="cs-CZ" smtClean="0"/>
              <a:t>17.01.2021</a:t>
            </a:fld>
            <a:endParaRPr lang="cs-CZ"/>
          </a:p>
        </p:txBody>
      </p:sp>
      <p:sp>
        <p:nvSpPr>
          <p:cNvPr id="3" name="Rectangl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6516A-0A55-4A40-956F-2352E90928C9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normAutofit/>
          </a:bodyPr>
          <a:lstStyle>
            <a:lvl1pPr algn="ctr">
              <a:defRPr sz="2400" b="1">
                <a:solidFill>
                  <a:schemeClr val="tx2"/>
                </a:solidFill>
                <a:effectLst>
                  <a:outerShdw blurRad="38100" dist="25400" dir="8220000" algn="tr" rotWithShape="0">
                    <a:prstClr val="black">
                      <a:alpha val="35000"/>
                    </a:prstClr>
                  </a:outerShdw>
                </a:effectLst>
              </a:defRPr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Rectangl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A8A66-4E49-4CE4-9B11-66F498530C7A}" type="datetime1">
              <a:rPr lang="cs-CZ" smtClean="0"/>
              <a:t>17.01.2021</a:t>
            </a:fld>
            <a:endParaRPr lang="cs-CZ"/>
          </a:p>
        </p:txBody>
      </p:sp>
      <p:sp>
        <p:nvSpPr>
          <p:cNvPr id="6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6516A-0A55-4A40-956F-2352E90928C9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27729" y="1062637"/>
            <a:ext cx="4599432" cy="3977640"/>
          </a:xfrm>
          <a:prstGeom prst="rect">
            <a:avLst/>
          </a:prstGeom>
          <a:solidFill>
            <a:schemeClr val="tx2">
              <a:shade val="15000"/>
            </a:schemeClr>
          </a:solidFill>
          <a:ln w="63500">
            <a:noFill/>
            <a:miter lim="800000"/>
          </a:ln>
          <a:effectLst>
            <a:outerShdw blurRad="63500" dist="25400" dir="7200000" algn="t" rotWithShape="0">
              <a:prstClr val="black">
                <a:alpha val="45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45720" rIns="45720" rtlCol="0" anchor="ctr">
            <a:normAutofit/>
          </a:bodyPr>
          <a:lstStyle/>
          <a:p>
            <a:pPr marL="0" indent="-274320" algn="l">
              <a:buClr>
                <a:schemeClr val="accent1"/>
              </a:buClr>
              <a:buSzPct val="80000"/>
              <a:buFont typeface="Wingdings 2" pitchFamily="18" charset="2"/>
              <a:buNone/>
            </a:pPr>
            <a:endParaRPr lang="en-US" sz="20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Rectangle 2"/>
          <p:cNvSpPr>
            <a:spLocks noGrp="1"/>
          </p:cNvSpPr>
          <p:nvPr>
            <p:ph type="title"/>
          </p:nvPr>
        </p:nvSpPr>
        <p:spPr>
          <a:xfrm>
            <a:off x="5514536" y="4343400"/>
            <a:ext cx="3048000" cy="709858"/>
          </a:xfrm>
        </p:spPr>
        <p:txBody>
          <a:bodyPr anchor="t">
            <a:noAutofit/>
          </a:bodyPr>
          <a:lstStyle>
            <a:lvl1pPr algn="l">
              <a:buNone/>
              <a:defRPr sz="2200" b="1">
                <a:solidFill>
                  <a:schemeClr val="tx2"/>
                </a:solidFill>
                <a:effectLst>
                  <a:outerShdw blurRad="38100" dist="25400" dir="8220000" algn="tr" rotWithShape="0">
                    <a:prstClr val="black">
                      <a:alpha val="35000"/>
                    </a:prstClr>
                  </a:outerShdw>
                </a:effectLst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Rectangle 3"/>
          <p:cNvSpPr>
            <a:spLocks noGrp="1"/>
          </p:cNvSpPr>
          <p:nvPr>
            <p:ph type="pic" idx="1"/>
          </p:nvPr>
        </p:nvSpPr>
        <p:spPr>
          <a:xfrm>
            <a:off x="739645" y="1222657"/>
            <a:ext cx="4575601" cy="3657600"/>
          </a:xfrm>
          <a:solidFill>
            <a:schemeClr val="tx2">
              <a:shade val="75000"/>
            </a:schemeClr>
          </a:solidFill>
          <a:ln w="63500">
            <a:noFill/>
            <a:miter lim="800000"/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/>
          <a:lstStyle>
            <a:lvl1pPr>
              <a:buNone/>
              <a:defRPr sz="3200"/>
            </a:lvl1pPr>
          </a:lstStyle>
          <a:p>
            <a:r>
              <a:rPr lang="cs-CZ" sz="2000" smtClean="0"/>
              <a:t>Kliknutím na ikonu přidáte obrázek.</a:t>
            </a:r>
            <a:endParaRPr lang="en-US" sz="2000" dirty="0"/>
          </a:p>
        </p:txBody>
      </p:sp>
      <p:sp>
        <p:nvSpPr>
          <p:cNvPr id="4" name="Rectangle 4"/>
          <p:cNvSpPr>
            <a:spLocks noGrp="1"/>
          </p:cNvSpPr>
          <p:nvPr>
            <p:ph type="body" sz="half" idx="2"/>
          </p:nvPr>
        </p:nvSpPr>
        <p:spPr>
          <a:xfrm>
            <a:off x="5514536" y="1371600"/>
            <a:ext cx="3044952" cy="2930086"/>
          </a:xfrm>
        </p:spPr>
        <p:txBody>
          <a:bodyPr bIns="0" anchor="b">
            <a:normAutofit/>
          </a:bodyPr>
          <a:lstStyle>
            <a:lvl1pPr marL="0" marR="0" indent="0" algn="l">
              <a:buFontTx/>
              <a:buNone/>
              <a:defRPr sz="1300">
                <a:solidFill>
                  <a:schemeClr val="tx1">
                    <a:tint val="95000"/>
                  </a:schemeClr>
                </a:solidFill>
              </a:defRPr>
            </a:lvl1pPr>
            <a:lvl2pPr marL="460375" marR="0" indent="-112713">
              <a:buFontTx/>
              <a:buNone/>
              <a:defRPr sz="1200"/>
            </a:lvl2pPr>
            <a:lvl3pPr marL="914400" marR="0" indent="-117475">
              <a:buFontTx/>
              <a:buNone/>
              <a:defRPr sz="1000"/>
            </a:lvl3pPr>
            <a:lvl4pPr marL="1316038" marR="0" indent="-112713">
              <a:buFontTx/>
              <a:buNone/>
              <a:defRPr sz="900"/>
            </a:lvl4pPr>
            <a:lvl5pPr marL="1711325" marR="0" indent="-117475">
              <a:buFontTx/>
              <a:buNone/>
              <a:defRPr sz="900"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07E44-97D9-49C7-A39F-5732B2C21447}" type="datetime1">
              <a:rPr lang="cs-CZ" smtClean="0"/>
              <a:t>17.01.2021</a:t>
            </a:fld>
            <a:endParaRPr lang="cs-CZ"/>
          </a:p>
        </p:txBody>
      </p:sp>
      <p:sp>
        <p:nvSpPr>
          <p:cNvPr id="6" name="Rectangl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Rectangl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6516A-0A55-4A40-956F-2352E90928C9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  <a:prstGeom prst="rect">
            <a:avLst/>
          </a:prstGeom>
        </p:spPr>
        <p:txBody>
          <a:bodyPr anchor="b" anchorCtr="0">
            <a:normAutofit/>
            <a:scene3d>
              <a:camera prst="orthographicFront"/>
              <a:lightRig rig="soft" dir="t">
                <a:rot lat="0" lon="0" rev="2100000"/>
              </a:lightRig>
            </a:scene3d>
            <a:sp3d prstMaterial="matte">
              <a:bevelT w="38100" h="38100"/>
            </a:sp3d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5" name="Rectangle 11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lIns="45720" rIns="4572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27" name="Rectangle 22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 anchor="b" anchorCtr="0"/>
          <a:lstStyle>
            <a:lvl1pPr>
              <a:defRPr lang="en-US" sz="1200" smtClean="0">
                <a:solidFill>
                  <a:schemeClr val="tx2"/>
                </a:solidFill>
                <a:latin typeface="+mn-lt"/>
                <a:ea typeface="+mn-lt"/>
                <a:cs typeface="+mn-lt"/>
              </a:defRPr>
            </a:lvl1pPr>
          </a:lstStyle>
          <a:p>
            <a:fld id="{97ED39A8-8AFF-45C1-8521-DBA09CEF1B89}" type="datetime1">
              <a:rPr lang="cs-CZ" smtClean="0"/>
              <a:t>17.01.2021</a:t>
            </a:fld>
            <a:endParaRPr lang="cs-CZ"/>
          </a:p>
        </p:txBody>
      </p:sp>
      <p:sp>
        <p:nvSpPr>
          <p:cNvPr id="18" name="Rectangle 1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 anchor="b" anchorCtr="0"/>
          <a:lstStyle>
            <a:lvl1pPr algn="ctr">
              <a:defRPr lang="en-US" sz="1200" smtClean="0">
                <a:solidFill>
                  <a:schemeClr val="tx2"/>
                </a:solidFill>
                <a:latin typeface="+mn-lt"/>
                <a:ea typeface="+mn-lt"/>
                <a:cs typeface="+mn-lt"/>
              </a:defRPr>
            </a:lvl1pPr>
          </a:lstStyle>
          <a:p>
            <a:endParaRPr lang="cs-CZ"/>
          </a:p>
        </p:txBody>
      </p:sp>
      <p:sp>
        <p:nvSpPr>
          <p:cNvPr id="13" name="Rectangle 15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anchor="b" anchorCtr="0"/>
          <a:lstStyle>
            <a:lvl1pPr algn="r">
              <a:defRPr lang="en-US" sz="1200" smtClean="0">
                <a:solidFill>
                  <a:schemeClr val="tx2"/>
                </a:solidFill>
                <a:latin typeface="+mn-lt"/>
                <a:ea typeface="+mn-lt"/>
                <a:cs typeface="+mn-lt"/>
              </a:defRPr>
            </a:lvl1pPr>
          </a:lstStyle>
          <a:p>
            <a:fld id="{F8B6516A-0A55-4A40-956F-2352E90928C9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hdr="0" ftr="0" dt="0"/>
  <p:txStyles>
    <p:titleStyle>
      <a:defPPr>
        <a:defRPr sz="4400">
          <a:solidFill>
            <a:schemeClr val="tx2">
              <a:shade val="85000"/>
              <a:satMod val="150000"/>
            </a:schemeClr>
          </a:solidFill>
          <a:latin typeface="+mj-lt"/>
          <a:ea typeface="+mj-ea"/>
          <a:cs typeface="+mj-cs"/>
        </a:defRPr>
      </a:defPPr>
      <a:lvl1pPr algn="ctr" eaLnBrk="1" hangingPunct="1">
        <a:buNone/>
        <a:defRPr lang="en-US" sz="4800" b="1" strike="noStrike" kern="1200" baseline="0" dirty="0" smtClean="0">
          <a:solidFill>
            <a:schemeClr val="tx2">
              <a:shade val="85000"/>
              <a:satMod val="150000"/>
            </a:schemeClr>
          </a:solidFill>
          <a:effectLst>
            <a:outerShdw blurRad="63500" dist="38100" dir="8220000" algn="tl" rotWithShape="0">
              <a:srgbClr val="000000">
                <a:alpha val="30000"/>
              </a:srgbClr>
            </a:outerShdw>
          </a:effectLst>
          <a:latin typeface="+mj-lt"/>
          <a:ea typeface="+mj-lt"/>
          <a:cs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indent="-274320" algn="l" eaLnBrk="1" hangingPunct="1">
        <a:buClr>
          <a:schemeClr val="accent1"/>
        </a:buClr>
        <a:buSzPct val="80000"/>
        <a:buFont typeface="Wingdings 2" pitchFamily="18" charset="2"/>
        <a:buChar char=""/>
        <a:defRPr sz="2800">
          <a:solidFill>
            <a:schemeClr val="tx1"/>
          </a:solidFill>
          <a:latin typeface="+mn-lt"/>
          <a:ea typeface="+mn-lt"/>
          <a:cs typeface="+mn-lt"/>
        </a:defRPr>
      </a:lvl1pPr>
      <a:lvl2pPr marL="557784" indent="-228600" algn="l" eaLnBrk="1" hangingPunct="1">
        <a:buClr>
          <a:schemeClr val="tx2"/>
        </a:buClr>
        <a:buFont typeface="Wingdings 2" pitchFamily="18" charset="2"/>
        <a:buChar char=""/>
        <a:defRPr sz="2200">
          <a:solidFill>
            <a:schemeClr val="tx1"/>
          </a:solidFill>
          <a:latin typeface="+mn-lt"/>
          <a:ea typeface="+mn-lt"/>
          <a:cs typeface="+mn-lt"/>
        </a:defRPr>
      </a:lvl2pPr>
      <a:lvl3pPr marL="813816" indent="-228600" algn="l" eaLnBrk="1" hangingPunct="1">
        <a:buClr>
          <a:schemeClr val="accent1"/>
        </a:buClr>
        <a:buFont typeface="Wingdings 2" pitchFamily="18" charset="2"/>
        <a:buChar char=""/>
        <a:defRPr sz="2000">
          <a:solidFill>
            <a:schemeClr val="tx1"/>
          </a:solidFill>
          <a:latin typeface="+mn-lt"/>
          <a:ea typeface="+mn-lt"/>
          <a:cs typeface="+mn-lt"/>
        </a:defRPr>
      </a:lvl3pPr>
      <a:lvl4pPr marL="1069848" indent="-228600" algn="l" eaLnBrk="1" hangingPunct="1">
        <a:buClr>
          <a:schemeClr val="tx2"/>
        </a:buClr>
        <a:buFont typeface="Wingdings 2" pitchFamily="18" charset="2"/>
        <a:buChar char=""/>
        <a:defRPr sz="1800">
          <a:solidFill>
            <a:schemeClr val="tx1"/>
          </a:solidFill>
          <a:latin typeface="+mn-lt"/>
          <a:ea typeface="+mn-lt"/>
          <a:cs typeface="+mn-lt"/>
        </a:defRPr>
      </a:lvl4pPr>
      <a:lvl5pPr marL="1316736" indent="-228600" algn="l" eaLnBrk="1" hangingPunct="1">
        <a:buClr>
          <a:schemeClr val="accent1"/>
        </a:buClr>
        <a:buFont typeface="Wingdings 2" pitchFamily="18" charset="2"/>
        <a:buChar char=""/>
        <a:defRPr sz="1800">
          <a:solidFill>
            <a:schemeClr val="tx1"/>
          </a:solidFill>
          <a:latin typeface="+mn-lt"/>
          <a:ea typeface="+mn-lt"/>
          <a:cs typeface="+mn-lt"/>
        </a:defRPr>
      </a:lvl5pPr>
      <a:lvl6pPr marL="1572768" indent="-228600" algn="l" eaLnBrk="1" hangingPunct="1">
        <a:buClr>
          <a:schemeClr val="tx2"/>
        </a:buClr>
        <a:buFont typeface="Wingdings 2" pitchFamily="18" charset="2"/>
        <a:buChar char=""/>
        <a:defRPr lang="en-US" sz="1600" baseline="0" smtClean="0">
          <a:latin typeface="+mn-lt"/>
        </a:defRPr>
      </a:lvl6pPr>
      <a:lvl7pPr marL="1819656" indent="-228600" algn="l" eaLnBrk="1" hangingPunct="1">
        <a:buClr>
          <a:schemeClr val="accent1"/>
        </a:buClr>
        <a:buFont typeface="Wingdings 2" pitchFamily="18" charset="2"/>
        <a:buChar char=""/>
        <a:defRPr lang="en-US" sz="1600" baseline="0" smtClean="0">
          <a:latin typeface="+mn-lt"/>
        </a:defRPr>
      </a:lvl7pPr>
      <a:lvl8pPr marL="2066544" indent="-228600" algn="l" eaLnBrk="1" hangingPunct="1">
        <a:buClr>
          <a:schemeClr val="tx2"/>
        </a:buClr>
        <a:buFont typeface="Wingdings 2" pitchFamily="18" charset="2"/>
        <a:buChar char=""/>
        <a:defRPr sz="1600" baseline="0">
          <a:latin typeface="+mn-lt"/>
        </a:defRPr>
      </a:lvl8pPr>
      <a:lvl9pPr marL="2313432" indent="-228600" algn="l" eaLnBrk="1" hangingPunct="1">
        <a:buClr>
          <a:schemeClr val="accent1"/>
        </a:buClr>
        <a:buFont typeface="Wingdings 2" pitchFamily="18" charset="2"/>
        <a:buChar char=""/>
        <a:defRPr sz="1400" baseline="0">
          <a:latin typeface="+mn-lt"/>
        </a:defRPr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475656" y="1064469"/>
            <a:ext cx="7407275" cy="1068387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dirty="0" smtClean="0">
                <a:solidFill>
                  <a:schemeClr val="tx2">
                    <a:satMod val="130000"/>
                  </a:schemeClr>
                </a:solidFill>
              </a:rPr>
              <a:t>Převody jednotek obsahu</a:t>
            </a:r>
            <a:endParaRPr lang="cs-CZ" dirty="0">
              <a:solidFill>
                <a:schemeClr val="tx2">
                  <a:satMod val="130000"/>
                </a:schemeClr>
              </a:solidFill>
            </a:endParaRPr>
          </a:p>
        </p:txBody>
      </p:sp>
      <p:pic>
        <p:nvPicPr>
          <p:cNvPr id="16387" name="Picture 4" descr="F:\Documents and Settings\Jana\Local Settings\Temporary Internet Files\Content.IE5\ZRJMIFNQ\MC900054812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" y="2132856"/>
            <a:ext cx="4429125" cy="455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46030509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MP900430631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3" r="9000"/>
          <a:stretch>
            <a:fillRect/>
          </a:stretch>
        </p:blipFill>
        <p:spPr bwMode="auto">
          <a:xfrm>
            <a:off x="0" y="0"/>
            <a:ext cx="9144000" cy="6804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227" name="Group 11"/>
          <p:cNvGrpSpPr>
            <a:grpSpLocks/>
          </p:cNvGrpSpPr>
          <p:nvPr/>
        </p:nvGrpSpPr>
        <p:grpSpPr bwMode="auto">
          <a:xfrm>
            <a:off x="2051050" y="1700213"/>
            <a:ext cx="6049963" cy="4465637"/>
            <a:chOff x="1292" y="1071"/>
            <a:chExt cx="3811" cy="2813"/>
          </a:xfrm>
        </p:grpSpPr>
        <p:sp>
          <p:nvSpPr>
            <p:cNvPr id="9223" name="Line 7"/>
            <p:cNvSpPr>
              <a:spLocks noChangeShapeType="1"/>
            </p:cNvSpPr>
            <p:nvPr/>
          </p:nvSpPr>
          <p:spPr bwMode="auto">
            <a:xfrm>
              <a:off x="1474" y="1071"/>
              <a:ext cx="3493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9224" name="Line 8"/>
            <p:cNvSpPr>
              <a:spLocks noChangeShapeType="1"/>
            </p:cNvSpPr>
            <p:nvPr/>
          </p:nvSpPr>
          <p:spPr bwMode="auto">
            <a:xfrm flipH="1">
              <a:off x="1292" y="1071"/>
              <a:ext cx="182" cy="2813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9225" name="Line 9"/>
            <p:cNvSpPr>
              <a:spLocks noChangeShapeType="1"/>
            </p:cNvSpPr>
            <p:nvPr/>
          </p:nvSpPr>
          <p:spPr bwMode="auto">
            <a:xfrm>
              <a:off x="4967" y="1071"/>
              <a:ext cx="136" cy="2813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9226" name="Line 10"/>
            <p:cNvSpPr>
              <a:spLocks noChangeShapeType="1"/>
            </p:cNvSpPr>
            <p:nvPr/>
          </p:nvSpPr>
          <p:spPr bwMode="auto">
            <a:xfrm flipH="1">
              <a:off x="1292" y="3884"/>
              <a:ext cx="3811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9228" name="Text Box 12"/>
          <p:cNvSpPr txBox="1">
            <a:spLocks noChangeArrowheads="1"/>
          </p:cNvSpPr>
          <p:nvPr/>
        </p:nvSpPr>
        <p:spPr bwMode="auto">
          <a:xfrm>
            <a:off x="4427538" y="3141663"/>
            <a:ext cx="1439862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4000" b="1">
                <a:solidFill>
                  <a:srgbClr val="FF0000"/>
                </a:solidFill>
              </a:rPr>
              <a:t>1 ar</a:t>
            </a:r>
          </a:p>
        </p:txBody>
      </p:sp>
      <p:sp>
        <p:nvSpPr>
          <p:cNvPr id="9229" name="Text Box 13"/>
          <p:cNvSpPr txBox="1">
            <a:spLocks noChangeArrowheads="1"/>
          </p:cNvSpPr>
          <p:nvPr/>
        </p:nvSpPr>
        <p:spPr bwMode="auto">
          <a:xfrm>
            <a:off x="1116013" y="3357563"/>
            <a:ext cx="10795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2400" b="1">
                <a:solidFill>
                  <a:srgbClr val="FF0000"/>
                </a:solidFill>
              </a:rPr>
              <a:t>10 m</a:t>
            </a:r>
          </a:p>
        </p:txBody>
      </p:sp>
      <p:sp>
        <p:nvSpPr>
          <p:cNvPr id="9230" name="Text Box 14"/>
          <p:cNvSpPr txBox="1">
            <a:spLocks noChangeArrowheads="1"/>
          </p:cNvSpPr>
          <p:nvPr/>
        </p:nvSpPr>
        <p:spPr bwMode="auto">
          <a:xfrm>
            <a:off x="4500563" y="6165850"/>
            <a:ext cx="10795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2400" b="1">
                <a:solidFill>
                  <a:srgbClr val="FF0000"/>
                </a:solidFill>
              </a:rPr>
              <a:t>10 m</a:t>
            </a:r>
          </a:p>
        </p:txBody>
      </p:sp>
    </p:spTree>
    <p:extLst>
      <p:ext uri="{BB962C8B-B14F-4D97-AF65-F5344CB8AC3E}">
        <p14:creationId xmlns:p14="http://schemas.microsoft.com/office/powerpoint/2010/main" val="397457978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5" name="Picture 7" descr="screenshoter?width=1020&amp;height=533&amp;url=http%3A%2F%2Fww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39" r="18591"/>
          <a:stretch>
            <a:fillRect/>
          </a:stretch>
        </p:blipFill>
        <p:spPr bwMode="auto">
          <a:xfrm>
            <a:off x="0" y="0"/>
            <a:ext cx="9144000" cy="6907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97" name="Rectangle 9"/>
          <p:cNvSpPr>
            <a:spLocks noChangeAspect="1" noChangeArrowheads="1"/>
          </p:cNvSpPr>
          <p:nvPr/>
        </p:nvSpPr>
        <p:spPr bwMode="auto">
          <a:xfrm rot="622776">
            <a:off x="1773238" y="1287463"/>
            <a:ext cx="5251450" cy="5251450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2298" name="Text Box 10"/>
          <p:cNvSpPr txBox="1">
            <a:spLocks noChangeArrowheads="1"/>
          </p:cNvSpPr>
          <p:nvPr/>
        </p:nvSpPr>
        <p:spPr bwMode="auto">
          <a:xfrm>
            <a:off x="3851275" y="2420938"/>
            <a:ext cx="1728788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5400" b="1">
                <a:solidFill>
                  <a:srgbClr val="FFFF00"/>
                </a:solidFill>
              </a:rPr>
              <a:t>1 ha</a:t>
            </a:r>
          </a:p>
        </p:txBody>
      </p:sp>
      <p:sp>
        <p:nvSpPr>
          <p:cNvPr id="12299" name="Text Box 11"/>
          <p:cNvSpPr txBox="1">
            <a:spLocks noChangeArrowheads="1"/>
          </p:cNvSpPr>
          <p:nvPr/>
        </p:nvSpPr>
        <p:spPr bwMode="auto">
          <a:xfrm>
            <a:off x="0" y="6583363"/>
            <a:ext cx="3203575" cy="2746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1200"/>
              <a:t>Obrázek je satelitní snímek z www.mapy.cz</a:t>
            </a:r>
          </a:p>
        </p:txBody>
      </p:sp>
      <p:sp>
        <p:nvSpPr>
          <p:cNvPr id="12300" name="Text Box 12"/>
          <p:cNvSpPr txBox="1">
            <a:spLocks noChangeArrowheads="1"/>
          </p:cNvSpPr>
          <p:nvPr/>
        </p:nvSpPr>
        <p:spPr bwMode="auto">
          <a:xfrm>
            <a:off x="971550" y="3284538"/>
            <a:ext cx="863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b="1">
                <a:solidFill>
                  <a:srgbClr val="FFFF00"/>
                </a:solidFill>
              </a:rPr>
              <a:t>100m</a:t>
            </a:r>
          </a:p>
        </p:txBody>
      </p:sp>
      <p:sp>
        <p:nvSpPr>
          <p:cNvPr id="12301" name="Text Box 13"/>
          <p:cNvSpPr txBox="1">
            <a:spLocks noChangeArrowheads="1"/>
          </p:cNvSpPr>
          <p:nvPr/>
        </p:nvSpPr>
        <p:spPr bwMode="auto">
          <a:xfrm>
            <a:off x="4572000" y="908050"/>
            <a:ext cx="863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b="1">
                <a:solidFill>
                  <a:srgbClr val="FFFF00"/>
                </a:solidFill>
              </a:rPr>
              <a:t>100m</a:t>
            </a:r>
          </a:p>
        </p:txBody>
      </p:sp>
      <p:sp>
        <p:nvSpPr>
          <p:cNvPr id="12302" name="AutoShape 1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7885113" y="6308725"/>
            <a:ext cx="792162" cy="360363"/>
          </a:xfrm>
          <a:prstGeom prst="actionButtonForwardNex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42163230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1" name="Picture 5" descr="screenshoter?width=1020&amp;height=533&amp;url=http%3A%2F%2Fww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43" r="34610"/>
          <a:stretch>
            <a:fillRect/>
          </a:stretch>
        </p:blipFill>
        <p:spPr bwMode="auto">
          <a:xfrm>
            <a:off x="0" y="0"/>
            <a:ext cx="9324975" cy="693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43" name="Rectangle 7"/>
          <p:cNvSpPr>
            <a:spLocks noChangeAspect="1" noChangeArrowheads="1"/>
          </p:cNvSpPr>
          <p:nvPr/>
        </p:nvSpPr>
        <p:spPr bwMode="auto">
          <a:xfrm>
            <a:off x="3348038" y="1844675"/>
            <a:ext cx="3419475" cy="3419475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4344" name="Text Box 8"/>
          <p:cNvSpPr txBox="1">
            <a:spLocks noChangeArrowheads="1"/>
          </p:cNvSpPr>
          <p:nvPr/>
        </p:nvSpPr>
        <p:spPr bwMode="auto">
          <a:xfrm>
            <a:off x="4284663" y="3068638"/>
            <a:ext cx="165576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3600" b="1">
                <a:solidFill>
                  <a:srgbClr val="FFFF00"/>
                </a:solidFill>
              </a:rPr>
              <a:t>1 km</a:t>
            </a:r>
            <a:r>
              <a:rPr lang="en-US" sz="3600" b="1">
                <a:solidFill>
                  <a:srgbClr val="FFFF00"/>
                </a:solidFill>
                <a:cs typeface="Arial" pitchFamily="34" charset="0"/>
              </a:rPr>
              <a:t>²</a:t>
            </a:r>
          </a:p>
        </p:txBody>
      </p:sp>
      <p:sp>
        <p:nvSpPr>
          <p:cNvPr id="14345" name="Text Box 9"/>
          <p:cNvSpPr txBox="1">
            <a:spLocks noChangeArrowheads="1"/>
          </p:cNvSpPr>
          <p:nvPr/>
        </p:nvSpPr>
        <p:spPr bwMode="auto">
          <a:xfrm>
            <a:off x="2051050" y="3068638"/>
            <a:ext cx="14398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2400" b="1">
                <a:solidFill>
                  <a:srgbClr val="FFFF00"/>
                </a:solidFill>
              </a:rPr>
              <a:t>1000 m</a:t>
            </a:r>
          </a:p>
        </p:txBody>
      </p:sp>
      <p:sp>
        <p:nvSpPr>
          <p:cNvPr id="14346" name="Text Box 10"/>
          <p:cNvSpPr txBox="1">
            <a:spLocks noChangeArrowheads="1"/>
          </p:cNvSpPr>
          <p:nvPr/>
        </p:nvSpPr>
        <p:spPr bwMode="auto">
          <a:xfrm>
            <a:off x="4427538" y="1196975"/>
            <a:ext cx="14398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2400" b="1">
                <a:solidFill>
                  <a:srgbClr val="FFFF00"/>
                </a:solidFill>
              </a:rPr>
              <a:t>1000 m</a:t>
            </a:r>
          </a:p>
        </p:txBody>
      </p:sp>
      <p:sp>
        <p:nvSpPr>
          <p:cNvPr id="14347" name="AutoShape 11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101013" y="6237288"/>
            <a:ext cx="792162" cy="360362"/>
          </a:xfrm>
          <a:prstGeom prst="actionButtonForwardNex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4348" name="Text Box 12"/>
          <p:cNvSpPr txBox="1">
            <a:spLocks noChangeArrowheads="1"/>
          </p:cNvSpPr>
          <p:nvPr/>
        </p:nvSpPr>
        <p:spPr bwMode="auto">
          <a:xfrm>
            <a:off x="0" y="6583363"/>
            <a:ext cx="3203575" cy="2746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1200"/>
              <a:t>Obrázek je satelitní snímek z www.mapy.cz</a:t>
            </a:r>
          </a:p>
        </p:txBody>
      </p:sp>
    </p:spTree>
    <p:extLst>
      <p:ext uri="{BB962C8B-B14F-4D97-AF65-F5344CB8AC3E}">
        <p14:creationId xmlns:p14="http://schemas.microsoft.com/office/powerpoint/2010/main" val="2879473435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ovéPole 3"/>
          <p:cNvSpPr txBox="1">
            <a:spLocks noChangeArrowheads="1"/>
          </p:cNvSpPr>
          <p:nvPr/>
        </p:nvSpPr>
        <p:spPr bwMode="auto">
          <a:xfrm>
            <a:off x="3775075" y="765175"/>
            <a:ext cx="1593850" cy="400050"/>
          </a:xfrm>
          <a:prstGeom prst="rect">
            <a:avLst/>
          </a:prstGeom>
          <a:solidFill>
            <a:srgbClr val="009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cs-CZ" sz="2000" b="1">
                <a:latin typeface="Segoe UI Semibold" pitchFamily="34" charset="0"/>
              </a:rPr>
              <a:t>PŘEVODY</a:t>
            </a:r>
          </a:p>
        </p:txBody>
      </p:sp>
      <p:sp>
        <p:nvSpPr>
          <p:cNvPr id="4099" name="TextovéPole 3"/>
          <p:cNvSpPr txBox="1">
            <a:spLocks noChangeArrowheads="1"/>
          </p:cNvSpPr>
          <p:nvPr/>
        </p:nvSpPr>
        <p:spPr bwMode="auto">
          <a:xfrm>
            <a:off x="1295400" y="2457450"/>
            <a:ext cx="9810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cs-CZ" sz="2400" b="1" dirty="0">
                <a:latin typeface="Segoe UI Semibold" pitchFamily="34" charset="0"/>
              </a:rPr>
              <a:t>cm</a:t>
            </a:r>
            <a:r>
              <a:rPr lang="cs-CZ" sz="2000" b="1" baseline="30000" dirty="0">
                <a:latin typeface="Segoe UI Semibold" pitchFamily="34" charset="0"/>
              </a:rPr>
              <a:t>2</a:t>
            </a:r>
          </a:p>
        </p:txBody>
      </p:sp>
      <p:sp>
        <p:nvSpPr>
          <p:cNvPr id="4100" name="TextovéPole 4"/>
          <p:cNvSpPr txBox="1">
            <a:spLocks noChangeArrowheads="1"/>
          </p:cNvSpPr>
          <p:nvPr/>
        </p:nvSpPr>
        <p:spPr bwMode="auto">
          <a:xfrm>
            <a:off x="2849563" y="2476500"/>
            <a:ext cx="9810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cs-CZ" sz="2400" b="1">
                <a:latin typeface="Segoe UI Semibold" pitchFamily="34" charset="0"/>
              </a:rPr>
              <a:t>dm</a:t>
            </a:r>
            <a:r>
              <a:rPr lang="cs-CZ" sz="2000" b="1" baseline="30000">
                <a:latin typeface="Segoe UI Semibold" pitchFamily="34" charset="0"/>
              </a:rPr>
              <a:t>2</a:t>
            </a:r>
          </a:p>
        </p:txBody>
      </p:sp>
      <p:sp>
        <p:nvSpPr>
          <p:cNvPr id="4101" name="TextovéPole 5"/>
          <p:cNvSpPr txBox="1">
            <a:spLocks noChangeArrowheads="1"/>
          </p:cNvSpPr>
          <p:nvPr/>
        </p:nvSpPr>
        <p:spPr bwMode="auto">
          <a:xfrm>
            <a:off x="4264025" y="2466975"/>
            <a:ext cx="9810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cs-CZ" sz="2400" b="1">
                <a:latin typeface="Segoe UI Semibold" pitchFamily="34" charset="0"/>
              </a:rPr>
              <a:t>m</a:t>
            </a:r>
            <a:r>
              <a:rPr lang="cs-CZ" sz="2000" b="1" baseline="30000">
                <a:latin typeface="Segoe UI Semibold" pitchFamily="34" charset="0"/>
              </a:rPr>
              <a:t>2</a:t>
            </a:r>
          </a:p>
        </p:txBody>
      </p:sp>
      <p:sp>
        <p:nvSpPr>
          <p:cNvPr id="4102" name="TextovéPole 6"/>
          <p:cNvSpPr txBox="1">
            <a:spLocks noChangeArrowheads="1"/>
          </p:cNvSpPr>
          <p:nvPr/>
        </p:nvSpPr>
        <p:spPr bwMode="auto">
          <a:xfrm>
            <a:off x="5662613" y="2476500"/>
            <a:ext cx="9810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cs-CZ" sz="2400" b="1">
                <a:latin typeface="Segoe UI Semibold" pitchFamily="34" charset="0"/>
              </a:rPr>
              <a:t>a</a:t>
            </a:r>
            <a:endParaRPr lang="cs-CZ" sz="2000" b="1" baseline="30000">
              <a:latin typeface="Segoe UI Semibold" pitchFamily="34" charset="0"/>
            </a:endParaRPr>
          </a:p>
        </p:txBody>
      </p:sp>
      <p:sp>
        <p:nvSpPr>
          <p:cNvPr id="4103" name="TextovéPole 7"/>
          <p:cNvSpPr txBox="1">
            <a:spLocks noChangeArrowheads="1"/>
          </p:cNvSpPr>
          <p:nvPr/>
        </p:nvSpPr>
        <p:spPr bwMode="auto">
          <a:xfrm>
            <a:off x="7027863" y="2506663"/>
            <a:ext cx="9810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cs-CZ" sz="2000" b="1">
                <a:latin typeface="Segoe UI Semibold" pitchFamily="34" charset="0"/>
              </a:rPr>
              <a:t>ha</a:t>
            </a:r>
          </a:p>
        </p:txBody>
      </p:sp>
      <p:cxnSp>
        <p:nvCxnSpPr>
          <p:cNvPr id="8" name="Přímá spojnice se šipkou 7"/>
          <p:cNvCxnSpPr/>
          <p:nvPr/>
        </p:nvCxnSpPr>
        <p:spPr>
          <a:xfrm>
            <a:off x="2163763" y="2686050"/>
            <a:ext cx="792162" cy="0"/>
          </a:xfrm>
          <a:prstGeom prst="straightConnector1">
            <a:avLst/>
          </a:prstGeom>
          <a:ln w="19050">
            <a:solidFill>
              <a:srgbClr val="0099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nice se šipkou 8"/>
          <p:cNvCxnSpPr/>
          <p:nvPr/>
        </p:nvCxnSpPr>
        <p:spPr>
          <a:xfrm flipH="1">
            <a:off x="2120900" y="2817813"/>
            <a:ext cx="792163" cy="0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nice se šipkou 9"/>
          <p:cNvCxnSpPr/>
          <p:nvPr/>
        </p:nvCxnSpPr>
        <p:spPr>
          <a:xfrm>
            <a:off x="3646488" y="2709863"/>
            <a:ext cx="792162" cy="0"/>
          </a:xfrm>
          <a:prstGeom prst="straightConnector1">
            <a:avLst/>
          </a:prstGeom>
          <a:ln w="19050">
            <a:solidFill>
              <a:srgbClr val="0099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nice se šipkou 10"/>
          <p:cNvCxnSpPr/>
          <p:nvPr/>
        </p:nvCxnSpPr>
        <p:spPr>
          <a:xfrm flipH="1">
            <a:off x="3603625" y="2840038"/>
            <a:ext cx="792163" cy="0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nice se šipkou 11"/>
          <p:cNvCxnSpPr/>
          <p:nvPr/>
        </p:nvCxnSpPr>
        <p:spPr>
          <a:xfrm>
            <a:off x="5027613" y="2709863"/>
            <a:ext cx="792162" cy="0"/>
          </a:xfrm>
          <a:prstGeom prst="straightConnector1">
            <a:avLst/>
          </a:prstGeom>
          <a:ln w="19050">
            <a:solidFill>
              <a:srgbClr val="0099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nice se šipkou 12"/>
          <p:cNvCxnSpPr/>
          <p:nvPr/>
        </p:nvCxnSpPr>
        <p:spPr>
          <a:xfrm flipH="1">
            <a:off x="4983163" y="2840038"/>
            <a:ext cx="792162" cy="0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nice se šipkou 13"/>
          <p:cNvCxnSpPr/>
          <p:nvPr/>
        </p:nvCxnSpPr>
        <p:spPr>
          <a:xfrm>
            <a:off x="6503988" y="2698750"/>
            <a:ext cx="792162" cy="0"/>
          </a:xfrm>
          <a:prstGeom prst="straightConnector1">
            <a:avLst/>
          </a:prstGeom>
          <a:ln w="19050">
            <a:solidFill>
              <a:srgbClr val="0099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nice se šipkou 14"/>
          <p:cNvCxnSpPr/>
          <p:nvPr/>
        </p:nvCxnSpPr>
        <p:spPr>
          <a:xfrm flipH="1">
            <a:off x="6461125" y="2828925"/>
            <a:ext cx="790575" cy="0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12" name="TextovéPole 80"/>
          <p:cNvSpPr txBox="1">
            <a:spLocks noChangeArrowheads="1"/>
          </p:cNvSpPr>
          <p:nvPr/>
        </p:nvSpPr>
        <p:spPr bwMode="auto">
          <a:xfrm>
            <a:off x="2027238" y="2338388"/>
            <a:ext cx="98107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cs-CZ" sz="1600" b="1">
                <a:solidFill>
                  <a:srgbClr val="009900"/>
                </a:solidFill>
                <a:latin typeface="Segoe UI Semibold" pitchFamily="34" charset="0"/>
              </a:rPr>
              <a:t>: 100</a:t>
            </a:r>
            <a:endParaRPr lang="cs-CZ" sz="1400" b="1">
              <a:solidFill>
                <a:srgbClr val="009900"/>
              </a:solidFill>
              <a:latin typeface="Segoe UI Semibold" pitchFamily="34" charset="0"/>
            </a:endParaRPr>
          </a:p>
        </p:txBody>
      </p:sp>
      <p:sp>
        <p:nvSpPr>
          <p:cNvPr id="4113" name="TextovéPole 81"/>
          <p:cNvSpPr txBox="1">
            <a:spLocks noChangeArrowheads="1"/>
          </p:cNvSpPr>
          <p:nvPr/>
        </p:nvSpPr>
        <p:spPr bwMode="auto">
          <a:xfrm>
            <a:off x="3509963" y="2338388"/>
            <a:ext cx="98107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cs-CZ" sz="1600" b="1">
                <a:solidFill>
                  <a:srgbClr val="009900"/>
                </a:solidFill>
                <a:latin typeface="Segoe UI Semibold" pitchFamily="34" charset="0"/>
              </a:rPr>
              <a:t>: 100</a:t>
            </a:r>
            <a:endParaRPr lang="cs-CZ" sz="1400" b="1">
              <a:solidFill>
                <a:srgbClr val="009900"/>
              </a:solidFill>
              <a:latin typeface="Segoe UI Semibold" pitchFamily="34" charset="0"/>
            </a:endParaRPr>
          </a:p>
        </p:txBody>
      </p:sp>
      <p:sp>
        <p:nvSpPr>
          <p:cNvPr id="4114" name="TextovéPole 82"/>
          <p:cNvSpPr txBox="1">
            <a:spLocks noChangeArrowheads="1"/>
          </p:cNvSpPr>
          <p:nvPr/>
        </p:nvSpPr>
        <p:spPr bwMode="auto">
          <a:xfrm>
            <a:off x="4895850" y="2338388"/>
            <a:ext cx="98107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cs-CZ" sz="1600" b="1">
                <a:solidFill>
                  <a:srgbClr val="009900"/>
                </a:solidFill>
                <a:latin typeface="Segoe UI Semibold" pitchFamily="34" charset="0"/>
              </a:rPr>
              <a:t>: 100</a:t>
            </a:r>
            <a:endParaRPr lang="cs-CZ" sz="1400" b="1">
              <a:solidFill>
                <a:srgbClr val="009900"/>
              </a:solidFill>
              <a:latin typeface="Segoe UI Semibold" pitchFamily="34" charset="0"/>
            </a:endParaRPr>
          </a:p>
        </p:txBody>
      </p:sp>
      <p:sp>
        <p:nvSpPr>
          <p:cNvPr id="4115" name="TextovéPole 83"/>
          <p:cNvSpPr txBox="1">
            <a:spLocks noChangeArrowheads="1"/>
          </p:cNvSpPr>
          <p:nvPr/>
        </p:nvSpPr>
        <p:spPr bwMode="auto">
          <a:xfrm>
            <a:off x="6408738" y="2338388"/>
            <a:ext cx="98107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cs-CZ" sz="1600" b="1">
                <a:solidFill>
                  <a:srgbClr val="009900"/>
                </a:solidFill>
                <a:latin typeface="Segoe UI Semibold" pitchFamily="34" charset="0"/>
              </a:rPr>
              <a:t>: 100</a:t>
            </a:r>
            <a:endParaRPr lang="cs-CZ" sz="1400" b="1">
              <a:solidFill>
                <a:srgbClr val="009900"/>
              </a:solidFill>
              <a:latin typeface="Segoe UI Semibold" pitchFamily="34" charset="0"/>
            </a:endParaRPr>
          </a:p>
        </p:txBody>
      </p:sp>
      <p:sp>
        <p:nvSpPr>
          <p:cNvPr id="20" name="TextovéPole 94"/>
          <p:cNvSpPr txBox="1">
            <a:spLocks noChangeArrowheads="1"/>
          </p:cNvSpPr>
          <p:nvPr/>
        </p:nvSpPr>
        <p:spPr bwMode="auto">
          <a:xfrm>
            <a:off x="2070100" y="2835275"/>
            <a:ext cx="9810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Segoe UI Semibold" pitchFamily="34" charset="0"/>
              </a:rPr>
              <a:t>· 100</a:t>
            </a:r>
            <a:endParaRPr lang="cs-CZ" sz="1400" b="1" dirty="0" smtClean="0">
              <a:solidFill>
                <a:schemeClr val="tx2">
                  <a:lumMod val="60000"/>
                  <a:lumOff val="40000"/>
                </a:schemeClr>
              </a:solidFill>
              <a:latin typeface="Segoe UI Semibold" pitchFamily="34" charset="0"/>
            </a:endParaRPr>
          </a:p>
        </p:txBody>
      </p:sp>
      <p:sp>
        <p:nvSpPr>
          <p:cNvPr id="21" name="TextovéPole 95"/>
          <p:cNvSpPr txBox="1">
            <a:spLocks noChangeArrowheads="1"/>
          </p:cNvSpPr>
          <p:nvPr/>
        </p:nvSpPr>
        <p:spPr bwMode="auto">
          <a:xfrm>
            <a:off x="3552825" y="2835275"/>
            <a:ext cx="9810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Segoe UI Semibold" pitchFamily="34" charset="0"/>
              </a:rPr>
              <a:t>· 100</a:t>
            </a:r>
            <a:endParaRPr lang="cs-CZ" sz="1400" b="1" dirty="0" smtClean="0">
              <a:solidFill>
                <a:schemeClr val="tx2">
                  <a:lumMod val="60000"/>
                  <a:lumOff val="40000"/>
                </a:schemeClr>
              </a:solidFill>
              <a:latin typeface="Segoe UI Semibold" pitchFamily="34" charset="0"/>
            </a:endParaRPr>
          </a:p>
        </p:txBody>
      </p:sp>
      <p:sp>
        <p:nvSpPr>
          <p:cNvPr id="22" name="TextovéPole 96"/>
          <p:cNvSpPr txBox="1">
            <a:spLocks noChangeArrowheads="1"/>
          </p:cNvSpPr>
          <p:nvPr/>
        </p:nvSpPr>
        <p:spPr bwMode="auto">
          <a:xfrm>
            <a:off x="4932363" y="2835275"/>
            <a:ext cx="9810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Segoe UI Semibold" pitchFamily="34" charset="0"/>
              </a:rPr>
              <a:t>· 100</a:t>
            </a:r>
            <a:endParaRPr lang="cs-CZ" sz="1400" b="1" dirty="0" smtClean="0">
              <a:solidFill>
                <a:schemeClr val="tx2">
                  <a:lumMod val="60000"/>
                  <a:lumOff val="40000"/>
                </a:schemeClr>
              </a:solidFill>
              <a:latin typeface="Segoe UI Semibold" pitchFamily="34" charset="0"/>
            </a:endParaRPr>
          </a:p>
        </p:txBody>
      </p:sp>
      <p:sp>
        <p:nvSpPr>
          <p:cNvPr id="23" name="TextovéPole 97"/>
          <p:cNvSpPr txBox="1">
            <a:spLocks noChangeArrowheads="1"/>
          </p:cNvSpPr>
          <p:nvPr/>
        </p:nvSpPr>
        <p:spPr bwMode="auto">
          <a:xfrm>
            <a:off x="6408738" y="2835275"/>
            <a:ext cx="9810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Segoe UI Semibold" pitchFamily="34" charset="0"/>
              </a:rPr>
              <a:t>· 100</a:t>
            </a:r>
            <a:endParaRPr lang="cs-CZ" sz="1400" b="1" dirty="0" smtClean="0">
              <a:solidFill>
                <a:schemeClr val="tx2">
                  <a:lumMod val="60000"/>
                  <a:lumOff val="40000"/>
                </a:schemeClr>
              </a:solidFill>
              <a:latin typeface="Segoe UI Semibold" pitchFamily="34" charset="0"/>
            </a:endParaRPr>
          </a:p>
        </p:txBody>
      </p:sp>
      <p:sp>
        <p:nvSpPr>
          <p:cNvPr id="4122" name="TextovéPole 100"/>
          <p:cNvSpPr txBox="1">
            <a:spLocks noChangeArrowheads="1"/>
          </p:cNvSpPr>
          <p:nvPr/>
        </p:nvSpPr>
        <p:spPr bwMode="auto">
          <a:xfrm>
            <a:off x="644525" y="4515713"/>
            <a:ext cx="65659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 eaLnBrk="1" hangingPunct="1"/>
            <a:r>
              <a:rPr lang="cs-CZ" sz="2000" b="1" dirty="0" smtClean="0">
                <a:latin typeface="Segoe UI Semibold" pitchFamily="34" charset="0"/>
              </a:rPr>
              <a:t>Zakresli si do sešitu a napiš základní převody z následující stránky</a:t>
            </a:r>
            <a:endParaRPr lang="cs-CZ" sz="1600" b="1" baseline="30000" dirty="0">
              <a:latin typeface="Segoe UI Semibold" pitchFamily="34" charset="0"/>
            </a:endParaRPr>
          </a:p>
        </p:txBody>
      </p:sp>
      <p:sp>
        <p:nvSpPr>
          <p:cNvPr id="27" name="Obdélník 26"/>
          <p:cNvSpPr/>
          <p:nvPr/>
        </p:nvSpPr>
        <p:spPr>
          <a:xfrm>
            <a:off x="1697038" y="4149725"/>
            <a:ext cx="5735637" cy="1439863"/>
          </a:xfrm>
          <a:prstGeom prst="rect">
            <a:avLst/>
          </a:prstGeom>
          <a:noFill/>
          <a:ln w="38100"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4124" name="TextovéPole 3"/>
          <p:cNvSpPr txBox="1">
            <a:spLocks noChangeArrowheads="1"/>
          </p:cNvSpPr>
          <p:nvPr/>
        </p:nvSpPr>
        <p:spPr bwMode="auto">
          <a:xfrm>
            <a:off x="-119063" y="2482850"/>
            <a:ext cx="981076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cs-CZ" sz="2400" b="1">
                <a:latin typeface="Segoe UI Semibold" pitchFamily="34" charset="0"/>
              </a:rPr>
              <a:t>mm</a:t>
            </a:r>
            <a:r>
              <a:rPr lang="cs-CZ" sz="2400" b="1" baseline="30000">
                <a:latin typeface="Segoe UI Semibold" pitchFamily="34" charset="0"/>
              </a:rPr>
              <a:t>2</a:t>
            </a:r>
            <a:endParaRPr lang="cs-CZ" sz="2000" b="1" baseline="30000">
              <a:latin typeface="Segoe UI Semibold" pitchFamily="34" charset="0"/>
            </a:endParaRPr>
          </a:p>
        </p:txBody>
      </p:sp>
      <p:cxnSp>
        <p:nvCxnSpPr>
          <p:cNvPr id="30" name="Přímá spojnice se šipkou 29"/>
          <p:cNvCxnSpPr/>
          <p:nvPr/>
        </p:nvCxnSpPr>
        <p:spPr>
          <a:xfrm>
            <a:off x="719138" y="2689225"/>
            <a:ext cx="792162" cy="0"/>
          </a:xfrm>
          <a:prstGeom prst="straightConnector1">
            <a:avLst/>
          </a:prstGeom>
          <a:ln w="19050">
            <a:solidFill>
              <a:srgbClr val="0099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Přímá spojnice se šipkou 30"/>
          <p:cNvCxnSpPr/>
          <p:nvPr/>
        </p:nvCxnSpPr>
        <p:spPr>
          <a:xfrm flipH="1">
            <a:off x="676275" y="2820988"/>
            <a:ext cx="792163" cy="0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27" name="TextovéPole 80"/>
          <p:cNvSpPr txBox="1">
            <a:spLocks noChangeArrowheads="1"/>
          </p:cNvSpPr>
          <p:nvPr/>
        </p:nvSpPr>
        <p:spPr bwMode="auto">
          <a:xfrm>
            <a:off x="582613" y="2341563"/>
            <a:ext cx="98107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cs-CZ" sz="1600" b="1">
                <a:solidFill>
                  <a:srgbClr val="009900"/>
                </a:solidFill>
                <a:latin typeface="Segoe UI Semibold" pitchFamily="34" charset="0"/>
              </a:rPr>
              <a:t>: 100</a:t>
            </a:r>
            <a:endParaRPr lang="cs-CZ" sz="1400" b="1">
              <a:solidFill>
                <a:srgbClr val="009900"/>
              </a:solidFill>
              <a:latin typeface="Segoe UI Semibold" pitchFamily="34" charset="0"/>
            </a:endParaRPr>
          </a:p>
        </p:txBody>
      </p:sp>
      <p:sp>
        <p:nvSpPr>
          <p:cNvPr id="33" name="TextovéPole 94"/>
          <p:cNvSpPr txBox="1">
            <a:spLocks noChangeArrowheads="1"/>
          </p:cNvSpPr>
          <p:nvPr/>
        </p:nvSpPr>
        <p:spPr bwMode="auto">
          <a:xfrm>
            <a:off x="625475" y="2838450"/>
            <a:ext cx="9810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Segoe UI Semibold" pitchFamily="34" charset="0"/>
              </a:rPr>
              <a:t>· 100</a:t>
            </a:r>
            <a:endParaRPr lang="cs-CZ" sz="1400" b="1" dirty="0" smtClean="0">
              <a:solidFill>
                <a:schemeClr val="tx2">
                  <a:lumMod val="60000"/>
                  <a:lumOff val="40000"/>
                </a:schemeClr>
              </a:solidFill>
              <a:latin typeface="Segoe UI Semibold" pitchFamily="34" charset="0"/>
            </a:endParaRPr>
          </a:p>
        </p:txBody>
      </p:sp>
      <p:cxnSp>
        <p:nvCxnSpPr>
          <p:cNvPr id="34" name="Přímá spojnice se šipkou 33"/>
          <p:cNvCxnSpPr/>
          <p:nvPr/>
        </p:nvCxnSpPr>
        <p:spPr>
          <a:xfrm>
            <a:off x="7756525" y="2714625"/>
            <a:ext cx="792163" cy="0"/>
          </a:xfrm>
          <a:prstGeom prst="straightConnector1">
            <a:avLst/>
          </a:prstGeom>
          <a:ln w="19050">
            <a:solidFill>
              <a:srgbClr val="0099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Přímá spojnice se šipkou 34"/>
          <p:cNvCxnSpPr/>
          <p:nvPr/>
        </p:nvCxnSpPr>
        <p:spPr>
          <a:xfrm flipH="1">
            <a:off x="7713663" y="2844800"/>
            <a:ext cx="790575" cy="0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31" name="TextovéPole 83"/>
          <p:cNvSpPr txBox="1">
            <a:spLocks noChangeArrowheads="1"/>
          </p:cNvSpPr>
          <p:nvPr/>
        </p:nvSpPr>
        <p:spPr bwMode="auto">
          <a:xfrm>
            <a:off x="7661275" y="2354263"/>
            <a:ext cx="98107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cs-CZ" sz="1600" b="1">
                <a:solidFill>
                  <a:srgbClr val="009900"/>
                </a:solidFill>
                <a:latin typeface="Segoe UI Semibold" pitchFamily="34" charset="0"/>
              </a:rPr>
              <a:t>: 100</a:t>
            </a:r>
            <a:endParaRPr lang="cs-CZ" sz="1400" b="1">
              <a:solidFill>
                <a:srgbClr val="009900"/>
              </a:solidFill>
              <a:latin typeface="Segoe UI Semibold" pitchFamily="34" charset="0"/>
            </a:endParaRPr>
          </a:p>
        </p:txBody>
      </p:sp>
      <p:sp>
        <p:nvSpPr>
          <p:cNvPr id="37" name="TextovéPole 97"/>
          <p:cNvSpPr txBox="1">
            <a:spLocks noChangeArrowheads="1"/>
          </p:cNvSpPr>
          <p:nvPr/>
        </p:nvSpPr>
        <p:spPr bwMode="auto">
          <a:xfrm>
            <a:off x="7661275" y="2851150"/>
            <a:ext cx="9810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Segoe UI Semibold" pitchFamily="34" charset="0"/>
              </a:rPr>
              <a:t>· 100</a:t>
            </a:r>
            <a:endParaRPr lang="cs-CZ" sz="1400" b="1" dirty="0" smtClean="0">
              <a:solidFill>
                <a:schemeClr val="tx2">
                  <a:lumMod val="60000"/>
                  <a:lumOff val="40000"/>
                </a:schemeClr>
              </a:solidFill>
              <a:latin typeface="Segoe UI Semibold" pitchFamily="34" charset="0"/>
            </a:endParaRPr>
          </a:p>
        </p:txBody>
      </p:sp>
      <p:sp>
        <p:nvSpPr>
          <p:cNvPr id="4133" name="TextovéPole 3"/>
          <p:cNvSpPr txBox="1">
            <a:spLocks noChangeArrowheads="1"/>
          </p:cNvSpPr>
          <p:nvPr/>
        </p:nvSpPr>
        <p:spPr bwMode="auto">
          <a:xfrm>
            <a:off x="8388350" y="2508250"/>
            <a:ext cx="9810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cs-CZ" sz="2000" b="1">
                <a:latin typeface="Segoe UI Semibold" pitchFamily="34" charset="0"/>
              </a:rPr>
              <a:t>km</a:t>
            </a:r>
            <a:r>
              <a:rPr lang="cs-CZ" sz="2000" b="1" baseline="30000">
                <a:latin typeface="Segoe UI Light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879779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344" y="11664"/>
            <a:ext cx="91436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JEDNOTKY OBSAHU</a:t>
            </a:r>
            <a:endParaRPr lang="cs-CZ" sz="24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ovéPole 14"/>
          <p:cNvSpPr txBox="1"/>
          <p:nvPr/>
        </p:nvSpPr>
        <p:spPr>
          <a:xfrm>
            <a:off x="468313" y="1217626"/>
            <a:ext cx="36647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Jednotky </a:t>
            </a:r>
            <a:r>
              <a:rPr lang="cs-CZ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</a:t>
            </a:r>
            <a:r>
              <a:rPr lang="cs-CZ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bsahu </a:t>
            </a:r>
            <a:endParaRPr lang="cs-CZ" sz="3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TextovéPole 47"/>
          <p:cNvSpPr txBox="1"/>
          <p:nvPr/>
        </p:nvSpPr>
        <p:spPr>
          <a:xfrm>
            <a:off x="124267" y="1978695"/>
            <a:ext cx="894187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1 m</a:t>
            </a:r>
            <a:r>
              <a:rPr lang="cs-CZ" sz="3200" b="1" baseline="30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cs-CZ" sz="32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3200" b="1" dirty="0" smtClean="0">
                <a:latin typeface="Arial" pitchFamily="34" charset="0"/>
                <a:cs typeface="Arial" pitchFamily="34" charset="0"/>
              </a:rPr>
              <a:t>=</a:t>
            </a:r>
            <a:r>
              <a:rPr lang="cs-CZ" sz="3200" b="1" dirty="0" smtClean="0">
                <a:solidFill>
                  <a:srgbClr val="CC3300"/>
                </a:solidFill>
                <a:latin typeface="Arial" pitchFamily="34" charset="0"/>
                <a:cs typeface="Arial" pitchFamily="34" charset="0"/>
              </a:rPr>
              <a:t> 100 dm</a:t>
            </a:r>
            <a:r>
              <a:rPr lang="cs-CZ" sz="3200" b="1" baseline="30000" dirty="0" smtClean="0">
                <a:solidFill>
                  <a:srgbClr val="CC33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cs-CZ" sz="3200" b="1" dirty="0" smtClean="0">
                <a:solidFill>
                  <a:srgbClr val="CC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32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= </a:t>
            </a:r>
            <a:r>
              <a:rPr lang="cs-CZ" sz="3200" b="1" dirty="0" smtClean="0">
                <a:solidFill>
                  <a:srgbClr val="FF00FF"/>
                </a:solidFill>
                <a:latin typeface="Arial" pitchFamily="34" charset="0"/>
                <a:cs typeface="Arial" pitchFamily="34" charset="0"/>
              </a:rPr>
              <a:t>10 000 cm</a:t>
            </a:r>
            <a:r>
              <a:rPr lang="cs-CZ" sz="3200" b="1" baseline="30000" dirty="0" smtClean="0">
                <a:solidFill>
                  <a:srgbClr val="FF00FF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cs-CZ" sz="3200" b="1" dirty="0" smtClean="0">
                <a:solidFill>
                  <a:srgbClr val="FF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3200" b="1" dirty="0" smtClean="0">
                <a:latin typeface="Arial" pitchFamily="34" charset="0"/>
                <a:cs typeface="Arial" pitchFamily="34" charset="0"/>
              </a:rPr>
              <a:t>= </a:t>
            </a:r>
            <a:r>
              <a:rPr lang="cs-CZ" sz="32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1 000 000 mm</a:t>
            </a:r>
            <a:r>
              <a:rPr lang="cs-CZ" sz="3200" b="1" baseline="300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cs-CZ" sz="3200" b="1" dirty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2" name="TextovéPole 141"/>
          <p:cNvSpPr txBox="1"/>
          <p:nvPr/>
        </p:nvSpPr>
        <p:spPr>
          <a:xfrm>
            <a:off x="15185" y="3422007"/>
            <a:ext cx="4668266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500" b="1" dirty="0" smtClean="0">
                <a:solidFill>
                  <a:srgbClr val="9900CC"/>
                </a:solidFill>
                <a:latin typeface="Arial" pitchFamily="34" charset="0"/>
                <a:cs typeface="Arial" pitchFamily="34" charset="0"/>
              </a:rPr>
              <a:t>1 a (ar) </a:t>
            </a:r>
            <a:r>
              <a:rPr lang="cs-CZ" sz="2500" b="1" dirty="0" smtClean="0">
                <a:latin typeface="Arial" pitchFamily="34" charset="0"/>
                <a:cs typeface="Arial" pitchFamily="34" charset="0"/>
              </a:rPr>
              <a:t>=</a:t>
            </a:r>
            <a:r>
              <a:rPr lang="cs-CZ" sz="2500" b="1" dirty="0" smtClean="0">
                <a:solidFill>
                  <a:srgbClr val="99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25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100 m</a:t>
            </a:r>
            <a:r>
              <a:rPr lang="cs-CZ" sz="2500" b="1" baseline="30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cs-CZ" sz="25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2500" b="1" dirty="0" smtClean="0">
                <a:latin typeface="Arial" pitchFamily="34" charset="0"/>
                <a:cs typeface="Arial" pitchFamily="34" charset="0"/>
              </a:rPr>
              <a:t>(10 m ∙ 10 m)</a:t>
            </a:r>
            <a:endParaRPr lang="cs-CZ" sz="25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1" y="4554347"/>
            <a:ext cx="759633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cs-CZ" sz="2500" b="1" dirty="0" smtClean="0">
                <a:solidFill>
                  <a:srgbClr val="CC0066"/>
                </a:solidFill>
                <a:latin typeface="Arial" pitchFamily="34" charset="0"/>
                <a:cs typeface="Arial" pitchFamily="34" charset="0"/>
              </a:rPr>
              <a:t>1 ha (hektar) </a:t>
            </a:r>
            <a:r>
              <a:rPr lang="cs-CZ" sz="2500" b="1" dirty="0" smtClean="0">
                <a:latin typeface="Arial" pitchFamily="34" charset="0"/>
                <a:cs typeface="Arial" pitchFamily="34" charset="0"/>
              </a:rPr>
              <a:t>=</a:t>
            </a:r>
            <a:r>
              <a:rPr lang="cs-CZ" sz="2500" b="1" dirty="0" smtClean="0">
                <a:solidFill>
                  <a:srgbClr val="9900CC"/>
                </a:solidFill>
                <a:latin typeface="Arial" pitchFamily="34" charset="0"/>
                <a:cs typeface="Arial" pitchFamily="34" charset="0"/>
              </a:rPr>
              <a:t> 100 a </a:t>
            </a:r>
            <a:r>
              <a:rPr lang="cs-CZ" sz="2500" b="1" dirty="0" smtClean="0">
                <a:latin typeface="Arial" pitchFamily="34" charset="0"/>
                <a:cs typeface="Arial" pitchFamily="34" charset="0"/>
              </a:rPr>
              <a:t>= </a:t>
            </a:r>
            <a:r>
              <a:rPr lang="cs-CZ" sz="25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10 000 m</a:t>
            </a:r>
            <a:r>
              <a:rPr lang="cs-CZ" sz="2500" b="1" baseline="30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cs-CZ" sz="25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25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cs-CZ" sz="25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100 </a:t>
            </a:r>
            <a:r>
              <a:rPr lang="cs-CZ" sz="25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 ∙ </a:t>
            </a:r>
            <a:r>
              <a:rPr lang="cs-CZ" sz="25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100 </a:t>
            </a:r>
            <a:r>
              <a:rPr lang="cs-CZ" sz="25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</a:t>
            </a:r>
            <a:r>
              <a:rPr lang="cs-CZ" sz="25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)</a:t>
            </a:r>
            <a:endParaRPr lang="cs-CZ" sz="25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ovéPole 16"/>
          <p:cNvSpPr txBox="1"/>
          <p:nvPr/>
        </p:nvSpPr>
        <p:spPr>
          <a:xfrm>
            <a:off x="344" y="5445224"/>
            <a:ext cx="914365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5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1 km</a:t>
            </a:r>
            <a:r>
              <a:rPr lang="cs-CZ" sz="2500" b="1" baseline="30000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cs-CZ" sz="25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2500" b="1" dirty="0" smtClean="0">
                <a:latin typeface="Arial" pitchFamily="34" charset="0"/>
                <a:cs typeface="Arial" pitchFamily="34" charset="0"/>
              </a:rPr>
              <a:t>= </a:t>
            </a:r>
            <a:r>
              <a:rPr lang="cs-CZ" sz="2500" b="1" dirty="0" smtClean="0">
                <a:solidFill>
                  <a:srgbClr val="CC0066"/>
                </a:solidFill>
                <a:latin typeface="Arial" pitchFamily="34" charset="0"/>
                <a:cs typeface="Arial" pitchFamily="34" charset="0"/>
              </a:rPr>
              <a:t>100 </a:t>
            </a:r>
            <a:r>
              <a:rPr lang="cs-CZ" sz="2500" b="1" dirty="0">
                <a:solidFill>
                  <a:srgbClr val="CC0066"/>
                </a:solidFill>
                <a:latin typeface="Arial" pitchFamily="34" charset="0"/>
                <a:cs typeface="Arial" pitchFamily="34" charset="0"/>
              </a:rPr>
              <a:t>ha </a:t>
            </a:r>
            <a:r>
              <a:rPr lang="cs-CZ" sz="2500" b="1" dirty="0" smtClean="0">
                <a:latin typeface="Arial" pitchFamily="34" charset="0"/>
                <a:cs typeface="Arial" pitchFamily="34" charset="0"/>
              </a:rPr>
              <a:t>=</a:t>
            </a:r>
            <a:r>
              <a:rPr lang="cs-CZ" sz="2500" b="1" dirty="0" smtClean="0">
                <a:solidFill>
                  <a:srgbClr val="CC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2500" b="1" dirty="0" smtClean="0">
                <a:solidFill>
                  <a:srgbClr val="9900CC"/>
                </a:solidFill>
                <a:latin typeface="Arial" pitchFamily="34" charset="0"/>
                <a:cs typeface="Arial" pitchFamily="34" charset="0"/>
              </a:rPr>
              <a:t>10 000 </a:t>
            </a:r>
            <a:r>
              <a:rPr lang="cs-CZ" sz="2500" b="1" dirty="0">
                <a:solidFill>
                  <a:srgbClr val="9900CC"/>
                </a:solidFill>
                <a:latin typeface="Arial" pitchFamily="34" charset="0"/>
                <a:cs typeface="Arial" pitchFamily="34" charset="0"/>
              </a:rPr>
              <a:t>a </a:t>
            </a:r>
            <a:r>
              <a:rPr lang="cs-CZ" sz="2500" b="1" dirty="0" smtClean="0">
                <a:solidFill>
                  <a:srgbClr val="9900CC"/>
                </a:solidFill>
                <a:latin typeface="Arial" pitchFamily="34" charset="0"/>
                <a:cs typeface="Arial" pitchFamily="34" charset="0"/>
              </a:rPr>
              <a:t>= </a:t>
            </a:r>
            <a:r>
              <a:rPr lang="cs-CZ" sz="25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1 000 000 m</a:t>
            </a:r>
            <a:r>
              <a:rPr lang="cs-CZ" sz="2500" b="1" baseline="30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cs-CZ" sz="25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2500" b="1" dirty="0" smtClean="0">
                <a:latin typeface="Arial" pitchFamily="34" charset="0"/>
                <a:cs typeface="Arial" pitchFamily="34" charset="0"/>
              </a:rPr>
              <a:t>(1000 m ∙ 1000 m) </a:t>
            </a:r>
            <a:endParaRPr lang="cs-CZ" sz="25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8616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48" grpId="0"/>
      <p:bldP spid="142" grpId="0"/>
      <p:bldP spid="16" grpId="0"/>
      <p:bldP spid="1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ovéPole 45"/>
          <p:cNvSpPr txBox="1"/>
          <p:nvPr/>
        </p:nvSpPr>
        <p:spPr>
          <a:xfrm>
            <a:off x="0" y="-931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cs-CZ" sz="2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Pokus se samostatně vyřešit převody </a:t>
            </a:r>
            <a:r>
              <a:rPr lang="cs-CZ" sz="2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jednotek </a:t>
            </a:r>
            <a:r>
              <a:rPr lang="cs-CZ" sz="2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obsahu</a:t>
            </a:r>
            <a:r>
              <a:rPr lang="cs-CZ" sz="2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lvl="0"/>
            <a:r>
              <a:rPr lang="cs-CZ" sz="2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Poté si zkontroluj na </a:t>
            </a:r>
            <a:r>
              <a:rPr lang="cs-CZ" sz="2400" b="1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následujícímm</a:t>
            </a:r>
            <a:r>
              <a:rPr lang="cs-CZ" sz="2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listě.</a:t>
            </a:r>
            <a:endParaRPr lang="cs-CZ" sz="24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" name="Tabulk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3629590"/>
              </p:ext>
            </p:extLst>
          </p:nvPr>
        </p:nvGraphicFramePr>
        <p:xfrm>
          <a:off x="700330" y="1341330"/>
          <a:ext cx="3456384" cy="22860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728192"/>
                <a:gridCol w="1728192"/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cs-CZ" sz="2400" dirty="0" smtClean="0"/>
                        <a:t>Převeď na</a:t>
                      </a:r>
                      <a:r>
                        <a:rPr lang="cs-CZ" sz="2400" baseline="0" dirty="0" smtClean="0"/>
                        <a:t> m</a:t>
                      </a:r>
                      <a:r>
                        <a:rPr lang="cs-CZ" sz="2400" baseline="30000" dirty="0" smtClean="0"/>
                        <a:t>2</a:t>
                      </a:r>
                      <a:endParaRPr lang="cs-CZ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sz="2400" dirty="0" smtClean="0"/>
                        <a:t>3 ha</a:t>
                      </a:r>
                      <a:endParaRPr lang="cs-CZ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z="24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sz="2400" dirty="0" smtClean="0"/>
                        <a:t>10</a:t>
                      </a:r>
                      <a:r>
                        <a:rPr lang="cs-CZ" sz="2400" baseline="0" dirty="0" smtClean="0"/>
                        <a:t> a</a:t>
                      </a:r>
                      <a:endParaRPr lang="cs-CZ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400" dirty="0" smtClean="0">
                          <a:latin typeface="+mn-lt"/>
                          <a:cs typeface="+mn-cs"/>
                        </a:rPr>
                        <a:t>300</a:t>
                      </a:r>
                      <a:r>
                        <a:rPr lang="cs-CZ" sz="2400" baseline="0" dirty="0" smtClean="0">
                          <a:latin typeface="+mn-lt"/>
                          <a:cs typeface="+mn-cs"/>
                        </a:rPr>
                        <a:t> d</a:t>
                      </a:r>
                      <a:r>
                        <a:rPr kumimoji="0" lang="cs-CZ" sz="24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m</a:t>
                      </a:r>
                      <a:r>
                        <a:rPr kumimoji="0" lang="cs-CZ" sz="2400" b="0" i="0" u="none" strike="noStrike" kern="0" cap="none" spc="0" normalizeH="0" baseline="30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kumimoji="0" lang="cs-CZ" sz="2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24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4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500 000</a:t>
                      </a:r>
                      <a:r>
                        <a:rPr lang="cs-CZ" sz="24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c</a:t>
                      </a:r>
                      <a:r>
                        <a:rPr kumimoji="0" lang="cs-CZ" sz="24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m</a:t>
                      </a:r>
                      <a:r>
                        <a:rPr kumimoji="0" lang="cs-CZ" sz="2400" b="0" i="0" u="none" strike="noStrike" kern="0" cap="none" spc="0" normalizeH="0" baseline="30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kumimoji="0" lang="cs-CZ" sz="2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24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3" name="Tabulka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120900"/>
              </p:ext>
            </p:extLst>
          </p:nvPr>
        </p:nvGraphicFramePr>
        <p:xfrm>
          <a:off x="4572000" y="1341330"/>
          <a:ext cx="3838198" cy="228600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061254"/>
                <a:gridCol w="1776944"/>
              </a:tblGrid>
              <a:tr h="370840">
                <a:tc gridSpan="2"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400" dirty="0" smtClean="0"/>
                        <a:t>Převeď na </a:t>
                      </a:r>
                      <a:r>
                        <a:rPr kumimoji="0" lang="cs-CZ" sz="24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dm</a:t>
                      </a:r>
                      <a:r>
                        <a:rPr kumimoji="0" lang="cs-CZ" sz="2400" b="1" i="0" u="none" strike="noStrike" kern="0" cap="none" spc="0" normalizeH="0" baseline="3000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kumimoji="0" lang="cs-CZ" sz="24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400" baseline="0" dirty="0" smtClean="0">
                          <a:latin typeface="+mn-lt"/>
                          <a:cs typeface="+mn-cs"/>
                        </a:rPr>
                        <a:t>10 </a:t>
                      </a:r>
                      <a:r>
                        <a:rPr kumimoji="0" lang="cs-CZ" sz="24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m</a:t>
                      </a:r>
                      <a:r>
                        <a:rPr kumimoji="0" lang="cs-CZ" sz="2400" b="0" i="0" u="none" strike="noStrike" kern="0" cap="none" spc="0" normalizeH="0" baseline="30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kumimoji="0" lang="cs-CZ" sz="2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400" baseline="0" dirty="0" smtClean="0"/>
                        <a:t>5 000 000 m</a:t>
                      </a:r>
                      <a:r>
                        <a:rPr kumimoji="0" lang="cs-CZ" sz="24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m</a:t>
                      </a:r>
                      <a:r>
                        <a:rPr kumimoji="0" lang="cs-CZ" sz="2400" b="0" i="0" u="none" strike="noStrike" kern="0" cap="none" spc="0" normalizeH="0" baseline="30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kumimoji="0" lang="cs-CZ" sz="2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400" dirty="0" smtClean="0"/>
                        <a:t>1 </a:t>
                      </a:r>
                      <a:r>
                        <a:rPr lang="cs-CZ" sz="2400" baseline="0" dirty="0" smtClean="0"/>
                        <a:t>000 </a:t>
                      </a:r>
                      <a:r>
                        <a:rPr kumimoji="0" lang="cs-CZ" sz="24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m</a:t>
                      </a:r>
                      <a:r>
                        <a:rPr kumimoji="0" lang="cs-CZ" sz="2400" b="0" i="0" u="none" strike="noStrike" kern="0" cap="none" spc="0" normalizeH="0" baseline="30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kumimoji="0" lang="cs-CZ" sz="2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4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lang="cs-CZ" sz="24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cs-CZ" sz="24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</a:t>
                      </a:r>
                      <a:endParaRPr kumimoji="0" lang="cs-CZ" sz="2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24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4" name="Tabulka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2577327"/>
              </p:ext>
            </p:extLst>
          </p:nvPr>
        </p:nvGraphicFramePr>
        <p:xfrm>
          <a:off x="5007420" y="4237288"/>
          <a:ext cx="3381004" cy="228600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868836"/>
                <a:gridCol w="1512168"/>
              </a:tblGrid>
              <a:tr h="370840">
                <a:tc gridSpan="2"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400" dirty="0" smtClean="0"/>
                        <a:t>Převeď na a (</a:t>
                      </a:r>
                      <a:r>
                        <a:rPr kumimoji="0" lang="cs-CZ" sz="24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ary)</a:t>
                      </a:r>
                      <a:endParaRPr kumimoji="0" lang="cs-CZ" sz="24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4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100 </a:t>
                      </a:r>
                      <a:r>
                        <a:rPr kumimoji="0" lang="cs-CZ" sz="24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ha</a:t>
                      </a:r>
                      <a:endParaRPr kumimoji="0" lang="cs-CZ" sz="2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400" baseline="0" dirty="0" smtClean="0">
                          <a:latin typeface="+mn-lt"/>
                          <a:cs typeface="+mn-cs"/>
                        </a:rPr>
                        <a:t>10 k</a:t>
                      </a:r>
                      <a:r>
                        <a:rPr kumimoji="0" lang="cs-CZ" sz="24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m</a:t>
                      </a:r>
                      <a:r>
                        <a:rPr kumimoji="0" lang="cs-CZ" sz="2400" b="0" i="0" u="none" strike="noStrike" kern="0" cap="none" spc="0" normalizeH="0" baseline="30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kumimoji="0" lang="cs-CZ" sz="2400" b="0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400" dirty="0" smtClean="0">
                          <a:latin typeface="+mn-lt"/>
                          <a:cs typeface="+mn-cs"/>
                        </a:rPr>
                        <a:t>300</a:t>
                      </a:r>
                      <a:r>
                        <a:rPr lang="cs-CZ" sz="2400" baseline="0" dirty="0" smtClean="0">
                          <a:latin typeface="+mn-lt"/>
                          <a:cs typeface="+mn-cs"/>
                        </a:rPr>
                        <a:t> </a:t>
                      </a:r>
                      <a:r>
                        <a:rPr kumimoji="0" lang="cs-CZ" sz="24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m</a:t>
                      </a:r>
                      <a:r>
                        <a:rPr kumimoji="0" lang="cs-CZ" sz="2400" b="0" i="0" u="none" strike="noStrike" kern="0" cap="none" spc="0" normalizeH="0" baseline="30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kumimoji="0" lang="cs-CZ" sz="2400" b="0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4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lang="cs-CZ" sz="24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0 000 </a:t>
                      </a:r>
                      <a:r>
                        <a:rPr kumimoji="0" lang="cs-CZ" sz="24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dm</a:t>
                      </a:r>
                      <a:r>
                        <a:rPr kumimoji="0" lang="cs-CZ" sz="2400" b="0" i="0" u="none" strike="noStrike" kern="0" cap="none" spc="0" normalizeH="0" baseline="30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kumimoji="0" lang="cs-CZ" sz="2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24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5" name="Tabulka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841467"/>
              </p:ext>
            </p:extLst>
          </p:nvPr>
        </p:nvGraphicFramePr>
        <p:xfrm>
          <a:off x="686378" y="4236726"/>
          <a:ext cx="3456384" cy="228600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365342"/>
                <a:gridCol w="2091042"/>
              </a:tblGrid>
              <a:tr h="370840">
                <a:tc gridSpan="2"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400" dirty="0" smtClean="0"/>
                        <a:t>Převeď na</a:t>
                      </a:r>
                      <a:r>
                        <a:rPr lang="cs-CZ" sz="2400" baseline="0" dirty="0" smtClean="0"/>
                        <a:t> m</a:t>
                      </a:r>
                      <a:r>
                        <a:rPr kumimoji="0" lang="cs-CZ" sz="24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m</a:t>
                      </a:r>
                      <a:r>
                        <a:rPr kumimoji="0" lang="cs-CZ" sz="2400" b="1" i="0" u="none" strike="noStrike" kern="0" cap="none" spc="0" normalizeH="0" baseline="3000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kumimoji="0" lang="cs-CZ" sz="24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400" baseline="0" dirty="0" smtClean="0">
                          <a:latin typeface="+mn-lt"/>
                          <a:cs typeface="+mn-cs"/>
                        </a:rPr>
                        <a:t>9 </a:t>
                      </a:r>
                      <a:r>
                        <a:rPr kumimoji="0" lang="cs-CZ" sz="24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m</a:t>
                      </a:r>
                      <a:r>
                        <a:rPr kumimoji="0" lang="cs-CZ" sz="2400" b="0" i="0" u="none" strike="noStrike" kern="0" cap="none" spc="0" normalizeH="0" baseline="30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kumimoji="0" lang="cs-CZ" sz="2400" b="0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400" dirty="0" smtClean="0">
                          <a:latin typeface="+mn-lt"/>
                          <a:cs typeface="+mn-cs"/>
                        </a:rPr>
                        <a:t>8</a:t>
                      </a:r>
                      <a:r>
                        <a:rPr lang="cs-CZ" sz="2400" baseline="0" dirty="0" smtClean="0">
                          <a:latin typeface="+mn-lt"/>
                          <a:cs typeface="+mn-cs"/>
                        </a:rPr>
                        <a:t>0 d</a:t>
                      </a:r>
                      <a:r>
                        <a:rPr kumimoji="0" lang="cs-CZ" sz="24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m</a:t>
                      </a:r>
                      <a:r>
                        <a:rPr kumimoji="0" lang="cs-CZ" sz="2400" b="0" i="0" u="none" strike="noStrike" kern="0" cap="none" spc="0" normalizeH="0" baseline="30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kumimoji="0" lang="cs-CZ" sz="2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400" baseline="0" dirty="0" smtClean="0">
                          <a:latin typeface="+mn-lt"/>
                          <a:cs typeface="+mn-cs"/>
                        </a:rPr>
                        <a:t>150 c</a:t>
                      </a:r>
                      <a:r>
                        <a:rPr kumimoji="0" lang="cs-CZ" sz="24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m</a:t>
                      </a:r>
                      <a:r>
                        <a:rPr kumimoji="0" lang="cs-CZ" sz="2400" b="0" i="0" u="none" strike="noStrike" kern="0" cap="none" spc="0" normalizeH="0" baseline="30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kumimoji="0" lang="cs-CZ" sz="2400" b="0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4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100 d</a:t>
                      </a:r>
                      <a:r>
                        <a:rPr kumimoji="0" lang="cs-CZ" sz="24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m</a:t>
                      </a:r>
                      <a:r>
                        <a:rPr kumimoji="0" lang="cs-CZ" sz="2400" b="0" i="0" u="none" strike="noStrike" kern="0" cap="none" spc="0" normalizeH="0" baseline="30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kumimoji="0" lang="cs-CZ" sz="2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24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Obdélník 3"/>
          <p:cNvSpPr/>
          <p:nvPr/>
        </p:nvSpPr>
        <p:spPr>
          <a:xfrm>
            <a:off x="2627784" y="-675456"/>
            <a:ext cx="1656184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-1679578" y="1557338"/>
            <a:ext cx="1656184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0757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ovéPole 45"/>
          <p:cNvSpPr txBox="1"/>
          <p:nvPr/>
        </p:nvSpPr>
        <p:spPr>
          <a:xfrm>
            <a:off x="0" y="-931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Kontrola doplnění převodů jednotek </a:t>
            </a:r>
            <a:r>
              <a:rPr lang="cs-CZ" sz="2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obsahu.</a:t>
            </a:r>
            <a:endParaRPr lang="cs-CZ" sz="24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" name="Tabulk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7302756"/>
              </p:ext>
            </p:extLst>
          </p:nvPr>
        </p:nvGraphicFramePr>
        <p:xfrm>
          <a:off x="700330" y="1341330"/>
          <a:ext cx="3456384" cy="22860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728192"/>
                <a:gridCol w="1728192"/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cs-CZ" sz="2400" dirty="0" smtClean="0"/>
                        <a:t>Převeď na</a:t>
                      </a:r>
                      <a:r>
                        <a:rPr lang="cs-CZ" sz="2400" baseline="0" dirty="0" smtClean="0"/>
                        <a:t> m</a:t>
                      </a:r>
                      <a:r>
                        <a:rPr lang="cs-CZ" sz="2400" baseline="30000" dirty="0" smtClean="0"/>
                        <a:t>2</a:t>
                      </a:r>
                      <a:endParaRPr lang="cs-CZ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sz="2400" dirty="0" smtClean="0"/>
                        <a:t>3 ha</a:t>
                      </a:r>
                      <a:endParaRPr lang="cs-CZ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z="24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sz="2400" dirty="0" smtClean="0"/>
                        <a:t>10</a:t>
                      </a:r>
                      <a:r>
                        <a:rPr lang="cs-CZ" sz="2400" baseline="0" dirty="0" smtClean="0"/>
                        <a:t> a</a:t>
                      </a:r>
                      <a:endParaRPr lang="cs-CZ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400" dirty="0" smtClean="0">
                          <a:latin typeface="+mn-lt"/>
                          <a:cs typeface="+mn-cs"/>
                        </a:rPr>
                        <a:t>300</a:t>
                      </a:r>
                      <a:r>
                        <a:rPr lang="cs-CZ" sz="2400" baseline="0" dirty="0" smtClean="0">
                          <a:latin typeface="+mn-lt"/>
                          <a:cs typeface="+mn-cs"/>
                        </a:rPr>
                        <a:t> d</a:t>
                      </a:r>
                      <a:r>
                        <a:rPr kumimoji="0" lang="cs-CZ" sz="24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m</a:t>
                      </a:r>
                      <a:r>
                        <a:rPr kumimoji="0" lang="cs-CZ" sz="2400" b="0" i="0" u="none" strike="noStrike" kern="0" cap="none" spc="0" normalizeH="0" baseline="30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kumimoji="0" lang="cs-CZ" sz="2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24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4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500 000</a:t>
                      </a:r>
                      <a:r>
                        <a:rPr lang="cs-CZ" sz="24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c</a:t>
                      </a:r>
                      <a:r>
                        <a:rPr kumimoji="0" lang="cs-CZ" sz="24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m</a:t>
                      </a:r>
                      <a:r>
                        <a:rPr kumimoji="0" lang="cs-CZ" sz="2400" b="0" i="0" u="none" strike="noStrike" kern="0" cap="none" spc="0" normalizeH="0" baseline="30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kumimoji="0" lang="cs-CZ" sz="2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24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3" name="Tabulka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2536932"/>
              </p:ext>
            </p:extLst>
          </p:nvPr>
        </p:nvGraphicFramePr>
        <p:xfrm>
          <a:off x="4572000" y="1341330"/>
          <a:ext cx="3838198" cy="228600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061254"/>
                <a:gridCol w="1776944"/>
              </a:tblGrid>
              <a:tr h="370840">
                <a:tc gridSpan="2"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400" dirty="0" smtClean="0"/>
                        <a:t>Převeď na </a:t>
                      </a:r>
                      <a:r>
                        <a:rPr kumimoji="0" lang="cs-CZ" sz="24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dm</a:t>
                      </a:r>
                      <a:r>
                        <a:rPr kumimoji="0" lang="cs-CZ" sz="2400" b="1" i="0" u="none" strike="noStrike" kern="0" cap="none" spc="0" normalizeH="0" baseline="3000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kumimoji="0" lang="cs-CZ" sz="24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400" baseline="0" dirty="0" smtClean="0">
                          <a:latin typeface="+mn-lt"/>
                          <a:cs typeface="+mn-cs"/>
                        </a:rPr>
                        <a:t>10 </a:t>
                      </a:r>
                      <a:r>
                        <a:rPr kumimoji="0" lang="cs-CZ" sz="24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m</a:t>
                      </a:r>
                      <a:r>
                        <a:rPr kumimoji="0" lang="cs-CZ" sz="2400" b="0" i="0" u="none" strike="noStrike" kern="0" cap="none" spc="0" normalizeH="0" baseline="30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kumimoji="0" lang="cs-CZ" sz="2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400" baseline="0" dirty="0" smtClean="0"/>
                        <a:t>5 000 000 m</a:t>
                      </a:r>
                      <a:r>
                        <a:rPr kumimoji="0" lang="cs-CZ" sz="24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m</a:t>
                      </a:r>
                      <a:r>
                        <a:rPr kumimoji="0" lang="cs-CZ" sz="2400" b="0" i="0" u="none" strike="noStrike" kern="0" cap="none" spc="0" normalizeH="0" baseline="30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kumimoji="0" lang="cs-CZ" sz="2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400" smtClean="0"/>
                        <a:t>1 </a:t>
                      </a:r>
                      <a:r>
                        <a:rPr lang="cs-CZ" sz="2400" baseline="0" smtClean="0"/>
                        <a:t>000 </a:t>
                      </a:r>
                      <a:r>
                        <a:rPr kumimoji="0" lang="cs-CZ" sz="24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m</a:t>
                      </a:r>
                      <a:r>
                        <a:rPr kumimoji="0" lang="cs-CZ" sz="2400" b="0" i="0" u="none" strike="noStrike" kern="0" cap="none" spc="0" normalizeH="0" baseline="30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kumimoji="0" lang="cs-CZ" sz="2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4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lang="cs-CZ" sz="24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cs-CZ" sz="24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</a:t>
                      </a:r>
                      <a:endParaRPr kumimoji="0" lang="cs-CZ" sz="2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24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4" name="Tabulka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5872603"/>
              </p:ext>
            </p:extLst>
          </p:nvPr>
        </p:nvGraphicFramePr>
        <p:xfrm>
          <a:off x="5007420" y="4237288"/>
          <a:ext cx="3381004" cy="228600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868836"/>
                <a:gridCol w="1512168"/>
              </a:tblGrid>
              <a:tr h="370840">
                <a:tc gridSpan="2"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400" dirty="0" smtClean="0"/>
                        <a:t>Převeď na a (</a:t>
                      </a:r>
                      <a:r>
                        <a:rPr kumimoji="0" lang="cs-CZ" sz="24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ary)</a:t>
                      </a:r>
                      <a:endParaRPr kumimoji="0" lang="cs-CZ" sz="24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4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100 </a:t>
                      </a:r>
                      <a:r>
                        <a:rPr kumimoji="0" lang="cs-CZ" sz="24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ha</a:t>
                      </a:r>
                      <a:endParaRPr kumimoji="0" lang="cs-CZ" sz="2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400" baseline="0" dirty="0" smtClean="0">
                          <a:latin typeface="+mn-lt"/>
                          <a:cs typeface="+mn-cs"/>
                        </a:rPr>
                        <a:t>10 k</a:t>
                      </a:r>
                      <a:r>
                        <a:rPr kumimoji="0" lang="cs-CZ" sz="24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m</a:t>
                      </a:r>
                      <a:r>
                        <a:rPr kumimoji="0" lang="cs-CZ" sz="2400" b="0" i="0" u="none" strike="noStrike" kern="0" cap="none" spc="0" normalizeH="0" baseline="30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kumimoji="0" lang="cs-CZ" sz="2400" b="0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400" dirty="0" smtClean="0">
                          <a:latin typeface="+mn-lt"/>
                          <a:cs typeface="+mn-cs"/>
                        </a:rPr>
                        <a:t>300</a:t>
                      </a:r>
                      <a:r>
                        <a:rPr lang="cs-CZ" sz="2400" baseline="0" dirty="0" smtClean="0">
                          <a:latin typeface="+mn-lt"/>
                          <a:cs typeface="+mn-cs"/>
                        </a:rPr>
                        <a:t> </a:t>
                      </a:r>
                      <a:r>
                        <a:rPr kumimoji="0" lang="cs-CZ" sz="24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m</a:t>
                      </a:r>
                      <a:r>
                        <a:rPr kumimoji="0" lang="cs-CZ" sz="2400" b="0" i="0" u="none" strike="noStrike" kern="0" cap="none" spc="0" normalizeH="0" baseline="30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kumimoji="0" lang="cs-CZ" sz="2400" b="0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4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lang="cs-CZ" sz="24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0 000 </a:t>
                      </a:r>
                      <a:r>
                        <a:rPr kumimoji="0" lang="cs-CZ" sz="24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dm</a:t>
                      </a:r>
                      <a:r>
                        <a:rPr kumimoji="0" lang="cs-CZ" sz="2400" b="0" i="0" u="none" strike="noStrike" kern="0" cap="none" spc="0" normalizeH="0" baseline="30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kumimoji="0" lang="cs-CZ" sz="2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24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5" name="Tabulka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6838105"/>
              </p:ext>
            </p:extLst>
          </p:nvPr>
        </p:nvGraphicFramePr>
        <p:xfrm>
          <a:off x="686378" y="4236726"/>
          <a:ext cx="3456384" cy="228600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365342"/>
                <a:gridCol w="2091042"/>
              </a:tblGrid>
              <a:tr h="370840">
                <a:tc gridSpan="2"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400" dirty="0" smtClean="0"/>
                        <a:t>Převeď na</a:t>
                      </a:r>
                      <a:r>
                        <a:rPr lang="cs-CZ" sz="2400" baseline="0" dirty="0" smtClean="0"/>
                        <a:t> m</a:t>
                      </a:r>
                      <a:r>
                        <a:rPr kumimoji="0" lang="cs-CZ" sz="24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m</a:t>
                      </a:r>
                      <a:r>
                        <a:rPr kumimoji="0" lang="cs-CZ" sz="2400" b="1" i="0" u="none" strike="noStrike" kern="0" cap="none" spc="0" normalizeH="0" baseline="3000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kumimoji="0" lang="cs-CZ" sz="24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400" baseline="0" dirty="0" smtClean="0">
                          <a:latin typeface="+mn-lt"/>
                          <a:cs typeface="+mn-cs"/>
                        </a:rPr>
                        <a:t>9 </a:t>
                      </a:r>
                      <a:r>
                        <a:rPr kumimoji="0" lang="cs-CZ" sz="24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m</a:t>
                      </a:r>
                      <a:r>
                        <a:rPr kumimoji="0" lang="cs-CZ" sz="2400" b="0" i="0" u="none" strike="noStrike" kern="0" cap="none" spc="0" normalizeH="0" baseline="30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kumimoji="0" lang="cs-CZ" sz="2400" b="0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400" dirty="0" smtClean="0">
                          <a:latin typeface="+mn-lt"/>
                          <a:cs typeface="+mn-cs"/>
                        </a:rPr>
                        <a:t>8</a:t>
                      </a:r>
                      <a:r>
                        <a:rPr lang="cs-CZ" sz="2400" baseline="0" dirty="0" smtClean="0">
                          <a:latin typeface="+mn-lt"/>
                          <a:cs typeface="+mn-cs"/>
                        </a:rPr>
                        <a:t>0 d</a:t>
                      </a:r>
                      <a:r>
                        <a:rPr kumimoji="0" lang="cs-CZ" sz="24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m</a:t>
                      </a:r>
                      <a:r>
                        <a:rPr kumimoji="0" lang="cs-CZ" sz="2400" b="0" i="0" u="none" strike="noStrike" kern="0" cap="none" spc="0" normalizeH="0" baseline="30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kumimoji="0" lang="cs-CZ" sz="2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400" baseline="0" dirty="0" smtClean="0">
                          <a:latin typeface="+mn-lt"/>
                          <a:cs typeface="+mn-cs"/>
                        </a:rPr>
                        <a:t>150 c</a:t>
                      </a:r>
                      <a:r>
                        <a:rPr kumimoji="0" lang="cs-CZ" sz="24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m</a:t>
                      </a:r>
                      <a:r>
                        <a:rPr kumimoji="0" lang="cs-CZ" sz="2400" b="0" i="0" u="none" strike="noStrike" kern="0" cap="none" spc="0" normalizeH="0" baseline="30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kumimoji="0" lang="cs-CZ" sz="2400" b="0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4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100 d</a:t>
                      </a:r>
                      <a:r>
                        <a:rPr kumimoji="0" lang="cs-CZ" sz="24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m</a:t>
                      </a:r>
                      <a:r>
                        <a:rPr kumimoji="0" lang="cs-CZ" sz="2400" b="0" i="0" u="none" strike="noStrike" kern="0" cap="none" spc="0" normalizeH="0" baseline="30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kumimoji="0" lang="cs-CZ" sz="2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24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Obdélník 3"/>
          <p:cNvSpPr/>
          <p:nvPr/>
        </p:nvSpPr>
        <p:spPr>
          <a:xfrm>
            <a:off x="2627784" y="-675456"/>
            <a:ext cx="1656184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-1679578" y="1557338"/>
            <a:ext cx="1656184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2426274" y="1758553"/>
            <a:ext cx="17281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dirty="0" smtClean="0">
                <a:solidFill>
                  <a:prstClr val="black"/>
                </a:solidFill>
              </a:rPr>
              <a:t>30 000  </a:t>
            </a:r>
            <a:r>
              <a:rPr lang="cs-CZ" sz="2400" kern="0" dirty="0" smtClean="0">
                <a:solidFill>
                  <a:prstClr val="black"/>
                </a:solidFill>
              </a:rPr>
              <a:t>m</a:t>
            </a:r>
            <a:r>
              <a:rPr lang="cs-CZ" sz="2400" kern="0" baseline="30000" dirty="0" smtClean="0">
                <a:solidFill>
                  <a:prstClr val="black"/>
                </a:solidFill>
              </a:rPr>
              <a:t>2</a:t>
            </a:r>
            <a:endParaRPr lang="cs-CZ" sz="2400" kern="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2411759" y="2249246"/>
            <a:ext cx="17281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dirty="0" smtClean="0">
                <a:solidFill>
                  <a:prstClr val="black"/>
                </a:solidFill>
              </a:rPr>
              <a:t>    1000 </a:t>
            </a:r>
            <a:r>
              <a:rPr lang="cs-CZ" sz="2400" kern="0" dirty="0">
                <a:solidFill>
                  <a:prstClr val="black"/>
                </a:solidFill>
              </a:rPr>
              <a:t>m</a:t>
            </a:r>
            <a:r>
              <a:rPr lang="cs-CZ" sz="2400" kern="0" baseline="30000" dirty="0">
                <a:solidFill>
                  <a:prstClr val="black"/>
                </a:solidFill>
              </a:rPr>
              <a:t>2</a:t>
            </a:r>
            <a:endParaRPr lang="cs-CZ" sz="2400" kern="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2426272" y="2710911"/>
            <a:ext cx="17281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dirty="0" smtClean="0">
                <a:solidFill>
                  <a:prstClr val="black"/>
                </a:solidFill>
              </a:rPr>
              <a:t>          3 </a:t>
            </a:r>
            <a:r>
              <a:rPr lang="cs-CZ" sz="2400" kern="0" dirty="0">
                <a:solidFill>
                  <a:prstClr val="black"/>
                </a:solidFill>
              </a:rPr>
              <a:t>m</a:t>
            </a:r>
            <a:r>
              <a:rPr lang="cs-CZ" sz="2400" kern="0" baseline="30000" dirty="0">
                <a:solidFill>
                  <a:prstClr val="black"/>
                </a:solidFill>
              </a:rPr>
              <a:t>2</a:t>
            </a:r>
            <a:endParaRPr lang="cs-CZ" sz="2400" kern="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2434150" y="3165500"/>
            <a:ext cx="17281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200" dirty="0" smtClean="0">
                <a:solidFill>
                  <a:prstClr val="black"/>
                </a:solidFill>
              </a:rPr>
              <a:t>        </a:t>
            </a:r>
            <a:r>
              <a:rPr lang="cs-CZ" sz="2400" dirty="0" smtClean="0">
                <a:solidFill>
                  <a:prstClr val="black"/>
                </a:solidFill>
              </a:rPr>
              <a:t>50 </a:t>
            </a:r>
            <a:r>
              <a:rPr lang="cs-CZ" sz="2400" kern="0" dirty="0">
                <a:solidFill>
                  <a:prstClr val="black"/>
                </a:solidFill>
              </a:rPr>
              <a:t>m</a:t>
            </a:r>
            <a:r>
              <a:rPr lang="cs-CZ" sz="2400" kern="0" baseline="30000" dirty="0">
                <a:solidFill>
                  <a:prstClr val="black"/>
                </a:solidFill>
              </a:rPr>
              <a:t>2</a:t>
            </a:r>
            <a:endParaRPr lang="cs-CZ" sz="2400" kern="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6732240" y="1787581"/>
            <a:ext cx="16779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200" dirty="0" smtClean="0">
                <a:solidFill>
                  <a:prstClr val="black"/>
                </a:solidFill>
              </a:rPr>
              <a:t>   </a:t>
            </a:r>
            <a:r>
              <a:rPr lang="cs-CZ" sz="2400" dirty="0">
                <a:solidFill>
                  <a:prstClr val="black"/>
                </a:solidFill>
              </a:rPr>
              <a:t>1</a:t>
            </a:r>
            <a:r>
              <a:rPr lang="cs-CZ" sz="2400" dirty="0" smtClean="0">
                <a:solidFill>
                  <a:prstClr val="black"/>
                </a:solidFill>
              </a:rPr>
              <a:t> 000 d</a:t>
            </a:r>
            <a:r>
              <a:rPr lang="cs-CZ" sz="2400" kern="0" dirty="0" smtClean="0">
                <a:solidFill>
                  <a:prstClr val="black"/>
                </a:solidFill>
              </a:rPr>
              <a:t>m</a:t>
            </a:r>
            <a:r>
              <a:rPr lang="cs-CZ" sz="2400" kern="0" baseline="30000" dirty="0" smtClean="0">
                <a:solidFill>
                  <a:prstClr val="black"/>
                </a:solidFill>
              </a:rPr>
              <a:t>2</a:t>
            </a:r>
            <a:endParaRPr lang="cs-CZ" sz="2400" kern="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ovéPole 16"/>
          <p:cNvSpPr txBox="1"/>
          <p:nvPr/>
        </p:nvSpPr>
        <p:spPr>
          <a:xfrm>
            <a:off x="6743666" y="2249246"/>
            <a:ext cx="16665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dirty="0" smtClean="0">
                <a:solidFill>
                  <a:prstClr val="black"/>
                </a:solidFill>
              </a:rPr>
              <a:t>     5 00 d</a:t>
            </a:r>
            <a:r>
              <a:rPr lang="cs-CZ" sz="2400" kern="0" dirty="0" smtClean="0">
                <a:solidFill>
                  <a:prstClr val="black"/>
                </a:solidFill>
              </a:rPr>
              <a:t>m</a:t>
            </a:r>
            <a:r>
              <a:rPr lang="cs-CZ" sz="2400" kern="0" baseline="30000" dirty="0" smtClean="0">
                <a:solidFill>
                  <a:prstClr val="black"/>
                </a:solidFill>
              </a:rPr>
              <a:t>2</a:t>
            </a:r>
            <a:endParaRPr lang="cs-CZ" sz="2400" kern="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ovéPole 17"/>
          <p:cNvSpPr txBox="1"/>
          <p:nvPr/>
        </p:nvSpPr>
        <p:spPr>
          <a:xfrm>
            <a:off x="6588224" y="2712296"/>
            <a:ext cx="18219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200" dirty="0" smtClean="0">
                <a:solidFill>
                  <a:prstClr val="black"/>
                </a:solidFill>
              </a:rPr>
              <a:t> </a:t>
            </a:r>
            <a:r>
              <a:rPr lang="cs-CZ" sz="2400" dirty="0" smtClean="0">
                <a:solidFill>
                  <a:prstClr val="black"/>
                </a:solidFill>
              </a:rPr>
              <a:t>100 000 d</a:t>
            </a:r>
            <a:r>
              <a:rPr lang="cs-CZ" sz="2400" kern="0" dirty="0" smtClean="0">
                <a:solidFill>
                  <a:prstClr val="black"/>
                </a:solidFill>
              </a:rPr>
              <a:t>m</a:t>
            </a:r>
            <a:r>
              <a:rPr lang="cs-CZ" sz="2400" kern="0" baseline="30000" dirty="0" smtClean="0">
                <a:solidFill>
                  <a:prstClr val="black"/>
                </a:solidFill>
              </a:rPr>
              <a:t>2</a:t>
            </a:r>
            <a:endParaRPr lang="cs-CZ" sz="2400" kern="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ovéPole 18"/>
          <p:cNvSpPr txBox="1"/>
          <p:nvPr/>
        </p:nvSpPr>
        <p:spPr>
          <a:xfrm>
            <a:off x="6735216" y="3176743"/>
            <a:ext cx="16749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>
                <a:solidFill>
                  <a:prstClr val="black"/>
                </a:solidFill>
              </a:rPr>
              <a:t> 10 000 d</a:t>
            </a:r>
            <a:r>
              <a:rPr lang="cs-CZ" sz="2400" kern="0" dirty="0" smtClean="0">
                <a:solidFill>
                  <a:prstClr val="black"/>
                </a:solidFill>
              </a:rPr>
              <a:t>m</a:t>
            </a:r>
            <a:r>
              <a:rPr lang="cs-CZ" sz="2400" kern="0" baseline="30000" dirty="0" smtClean="0">
                <a:solidFill>
                  <a:prstClr val="black"/>
                </a:solidFill>
              </a:rPr>
              <a:t>2</a:t>
            </a:r>
            <a:endParaRPr lang="cs-CZ" sz="2400" kern="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2051721" y="4682164"/>
            <a:ext cx="20882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cs-CZ" sz="2400" dirty="0">
                <a:solidFill>
                  <a:prstClr val="black"/>
                </a:solidFill>
              </a:rPr>
              <a:t>9</a:t>
            </a:r>
            <a:r>
              <a:rPr lang="cs-CZ" sz="2400" dirty="0" smtClean="0">
                <a:solidFill>
                  <a:prstClr val="black"/>
                </a:solidFill>
              </a:rPr>
              <a:t> 000 000 </a:t>
            </a:r>
            <a:r>
              <a:rPr lang="cs-CZ" sz="2400" kern="0" dirty="0">
                <a:solidFill>
                  <a:prstClr val="black"/>
                </a:solidFill>
              </a:rPr>
              <a:t>mm</a:t>
            </a:r>
            <a:r>
              <a:rPr lang="cs-CZ" sz="2400" kern="0" baseline="30000" dirty="0">
                <a:solidFill>
                  <a:prstClr val="black"/>
                </a:solidFill>
              </a:rPr>
              <a:t>2</a:t>
            </a:r>
            <a:endParaRPr lang="cs-CZ" sz="2400" kern="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ovéPole 19"/>
          <p:cNvSpPr txBox="1"/>
          <p:nvPr/>
        </p:nvSpPr>
        <p:spPr>
          <a:xfrm>
            <a:off x="2051721" y="5148294"/>
            <a:ext cx="20882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cs-CZ" sz="2400" dirty="0" smtClean="0">
                <a:solidFill>
                  <a:prstClr val="black"/>
                </a:solidFill>
              </a:rPr>
              <a:t>   800 000 </a:t>
            </a:r>
            <a:r>
              <a:rPr lang="cs-CZ" sz="2400" kern="0" dirty="0">
                <a:solidFill>
                  <a:prstClr val="black"/>
                </a:solidFill>
              </a:rPr>
              <a:t>mm</a:t>
            </a:r>
            <a:r>
              <a:rPr lang="cs-CZ" sz="2400" kern="0" baseline="30000" dirty="0">
                <a:solidFill>
                  <a:prstClr val="black"/>
                </a:solidFill>
              </a:rPr>
              <a:t>2</a:t>
            </a:r>
            <a:endParaRPr lang="cs-CZ" sz="2400" kern="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ovéPole 20"/>
          <p:cNvSpPr txBox="1"/>
          <p:nvPr/>
        </p:nvSpPr>
        <p:spPr>
          <a:xfrm>
            <a:off x="2051722" y="5617706"/>
            <a:ext cx="20737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cs-CZ" sz="2400" dirty="0" smtClean="0">
                <a:solidFill>
                  <a:prstClr val="black"/>
                </a:solidFill>
              </a:rPr>
              <a:t>     15 000 </a:t>
            </a:r>
            <a:r>
              <a:rPr lang="cs-CZ" sz="2400" kern="0" dirty="0">
                <a:solidFill>
                  <a:prstClr val="black"/>
                </a:solidFill>
              </a:rPr>
              <a:t>mm</a:t>
            </a:r>
            <a:r>
              <a:rPr lang="cs-CZ" sz="2400" kern="0" baseline="30000" dirty="0">
                <a:solidFill>
                  <a:prstClr val="black"/>
                </a:solidFill>
              </a:rPr>
              <a:t>2</a:t>
            </a:r>
            <a:endParaRPr lang="cs-CZ" sz="2400" kern="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ovéPole 21"/>
          <p:cNvSpPr txBox="1"/>
          <p:nvPr/>
        </p:nvSpPr>
        <p:spPr>
          <a:xfrm>
            <a:off x="2051722" y="6064857"/>
            <a:ext cx="20882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cs-CZ" sz="2400" dirty="0" smtClean="0">
                <a:solidFill>
                  <a:prstClr val="black"/>
                </a:solidFill>
              </a:rPr>
              <a:t>1 000 000 </a:t>
            </a:r>
            <a:r>
              <a:rPr lang="cs-CZ" sz="2400" kern="0" dirty="0">
                <a:solidFill>
                  <a:prstClr val="black"/>
                </a:solidFill>
              </a:rPr>
              <a:t>mm</a:t>
            </a:r>
            <a:r>
              <a:rPr lang="cs-CZ" sz="2400" kern="0" baseline="30000" dirty="0">
                <a:solidFill>
                  <a:prstClr val="black"/>
                </a:solidFill>
              </a:rPr>
              <a:t>2</a:t>
            </a:r>
            <a:endParaRPr lang="cs-CZ" sz="2400" kern="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6876256" y="4672115"/>
            <a:ext cx="1512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cs-CZ" sz="2400" dirty="0" smtClean="0">
                <a:solidFill>
                  <a:prstClr val="black"/>
                </a:solidFill>
              </a:rPr>
              <a:t>    10 000 a</a:t>
            </a:r>
            <a:endParaRPr lang="cs-CZ" sz="2400" kern="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ovéPole 23"/>
          <p:cNvSpPr txBox="1"/>
          <p:nvPr/>
        </p:nvSpPr>
        <p:spPr>
          <a:xfrm>
            <a:off x="6927058" y="5157192"/>
            <a:ext cx="1475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>
                <a:solidFill>
                  <a:prstClr val="black"/>
                </a:solidFill>
              </a:rPr>
              <a:t> 100 000 </a:t>
            </a:r>
            <a:r>
              <a:rPr lang="cs-CZ" sz="2400" dirty="0">
                <a:solidFill>
                  <a:prstClr val="black"/>
                </a:solidFill>
              </a:rPr>
              <a:t>a</a:t>
            </a:r>
          </a:p>
        </p:txBody>
      </p:sp>
      <p:sp>
        <p:nvSpPr>
          <p:cNvPr id="25" name="TextovéPole 24"/>
          <p:cNvSpPr txBox="1"/>
          <p:nvPr/>
        </p:nvSpPr>
        <p:spPr>
          <a:xfrm>
            <a:off x="6898030" y="5588651"/>
            <a:ext cx="1512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>
                <a:solidFill>
                  <a:prstClr val="black"/>
                </a:solidFill>
              </a:rPr>
              <a:t>              3 </a:t>
            </a:r>
            <a:r>
              <a:rPr lang="cs-CZ" sz="2400" dirty="0">
                <a:solidFill>
                  <a:prstClr val="black"/>
                </a:solidFill>
              </a:rPr>
              <a:t>a</a:t>
            </a:r>
          </a:p>
        </p:txBody>
      </p:sp>
      <p:sp>
        <p:nvSpPr>
          <p:cNvPr id="26" name="TextovéPole 25"/>
          <p:cNvSpPr txBox="1"/>
          <p:nvPr/>
        </p:nvSpPr>
        <p:spPr>
          <a:xfrm>
            <a:off x="6890770" y="6063679"/>
            <a:ext cx="1512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>
                <a:solidFill>
                  <a:prstClr val="black"/>
                </a:solidFill>
              </a:rPr>
              <a:t>              1 </a:t>
            </a:r>
            <a:r>
              <a:rPr lang="cs-CZ" sz="2400" dirty="0">
                <a:solidFill>
                  <a:prstClr val="black"/>
                </a:solidFill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4210383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/>
      <p:bldP spid="12" grpId="0"/>
      <p:bldP spid="16" grpId="0"/>
      <p:bldP spid="6" grpId="0"/>
      <p:bldP spid="17" grpId="0"/>
      <p:bldP spid="18" grpId="0"/>
      <p:bldP spid="19" grpId="0"/>
      <p:bldP spid="8" grpId="0"/>
      <p:bldP spid="20" grpId="0"/>
      <p:bldP spid="21" grpId="0"/>
      <p:bldP spid="22" grpId="0"/>
      <p:bldP spid="10" grpId="0"/>
      <p:bldP spid="24" grpId="0"/>
      <p:bldP spid="25" grpId="0"/>
      <p:bldP spid="2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ovéPole 2"/>
          <p:cNvSpPr txBox="1">
            <a:spLocks noChangeArrowheads="1"/>
          </p:cNvSpPr>
          <p:nvPr/>
        </p:nvSpPr>
        <p:spPr bwMode="auto">
          <a:xfrm>
            <a:off x="250825" y="741363"/>
            <a:ext cx="28892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cs-CZ" sz="1600" b="1">
                <a:latin typeface="Segoe UI Light" pitchFamily="34" charset="0"/>
              </a:rPr>
              <a:t>2</a:t>
            </a:r>
          </a:p>
        </p:txBody>
      </p:sp>
      <p:sp>
        <p:nvSpPr>
          <p:cNvPr id="3" name="Ovál 2"/>
          <p:cNvSpPr/>
          <p:nvPr/>
        </p:nvSpPr>
        <p:spPr>
          <a:xfrm>
            <a:off x="179388" y="695325"/>
            <a:ext cx="431800" cy="4318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8196" name="TextovéPole 4"/>
          <p:cNvSpPr txBox="1">
            <a:spLocks noChangeArrowheads="1"/>
          </p:cNvSpPr>
          <p:nvPr/>
        </p:nvSpPr>
        <p:spPr bwMode="auto">
          <a:xfrm>
            <a:off x="611188" y="741363"/>
            <a:ext cx="6913562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cs-CZ" sz="1600" b="1">
                <a:latin typeface="Segoe UI Light" pitchFamily="34" charset="0"/>
              </a:rPr>
              <a:t>Vyřeš slovní úlohy. Nezapomeň zapsat řešení v těch správných jednotkách.</a:t>
            </a:r>
          </a:p>
        </p:txBody>
      </p:sp>
      <p:sp>
        <p:nvSpPr>
          <p:cNvPr id="8197" name="TextovéPole 4"/>
          <p:cNvSpPr txBox="1">
            <a:spLocks noChangeArrowheads="1"/>
          </p:cNvSpPr>
          <p:nvPr/>
        </p:nvSpPr>
        <p:spPr bwMode="auto">
          <a:xfrm>
            <a:off x="539750" y="1423988"/>
            <a:ext cx="80645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cs-CZ" sz="1600">
                <a:latin typeface="Segoe UI Light" pitchFamily="34" charset="0"/>
              </a:rPr>
              <a:t>A) Zahrada má tvar obdélníku a její rozměry jsou 10 x 15 m. Jaký je obsah zahrady v arech? </a:t>
            </a:r>
          </a:p>
        </p:txBody>
      </p:sp>
      <p:sp>
        <p:nvSpPr>
          <p:cNvPr id="6" name="Obdélník 5"/>
          <p:cNvSpPr/>
          <p:nvPr/>
        </p:nvSpPr>
        <p:spPr>
          <a:xfrm>
            <a:off x="1258888" y="2349500"/>
            <a:ext cx="2089150" cy="93503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7" name="TextovéPole 80"/>
          <p:cNvSpPr txBox="1">
            <a:spLocks noChangeArrowheads="1"/>
          </p:cNvSpPr>
          <p:nvPr/>
        </p:nvSpPr>
        <p:spPr bwMode="auto">
          <a:xfrm>
            <a:off x="1812925" y="3284538"/>
            <a:ext cx="98107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cs-CZ" sz="1600" b="1">
                <a:latin typeface="Segoe UI Semibold" pitchFamily="34" charset="0"/>
              </a:rPr>
              <a:t>10 m</a:t>
            </a:r>
            <a:endParaRPr lang="cs-CZ" sz="1400" b="1">
              <a:latin typeface="Segoe UI Semibold" pitchFamily="34" charset="0"/>
            </a:endParaRPr>
          </a:p>
        </p:txBody>
      </p:sp>
      <p:sp>
        <p:nvSpPr>
          <p:cNvPr id="8" name="TextovéPole 80"/>
          <p:cNvSpPr txBox="1">
            <a:spLocks noChangeArrowheads="1"/>
          </p:cNvSpPr>
          <p:nvPr/>
        </p:nvSpPr>
        <p:spPr bwMode="auto">
          <a:xfrm>
            <a:off x="384175" y="2647950"/>
            <a:ext cx="9810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cs-CZ" sz="1600" b="1">
                <a:latin typeface="Segoe UI Semibold" pitchFamily="34" charset="0"/>
              </a:rPr>
              <a:t>15 m</a:t>
            </a:r>
            <a:endParaRPr lang="cs-CZ" sz="1400" b="1">
              <a:latin typeface="Segoe UI Semibold" pitchFamily="34" charset="0"/>
            </a:endParaRPr>
          </a:p>
        </p:txBody>
      </p:sp>
      <p:sp>
        <p:nvSpPr>
          <p:cNvPr id="9" name="TextovéPole 80"/>
          <p:cNvSpPr txBox="1">
            <a:spLocks noChangeArrowheads="1"/>
          </p:cNvSpPr>
          <p:nvPr/>
        </p:nvSpPr>
        <p:spPr bwMode="auto">
          <a:xfrm>
            <a:off x="3924300" y="2401888"/>
            <a:ext cx="1439863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cs-CZ" sz="1600" b="1">
                <a:latin typeface="Segoe UI Semibold" pitchFamily="34" charset="0"/>
              </a:rPr>
              <a:t>S = a · b</a:t>
            </a:r>
          </a:p>
          <a:p>
            <a:pPr eaLnBrk="1" hangingPunct="1"/>
            <a:r>
              <a:rPr lang="cs-CZ" sz="1600" b="1">
                <a:latin typeface="Segoe UI Semibold" pitchFamily="34" charset="0"/>
              </a:rPr>
              <a:t>S = 15 · 10</a:t>
            </a:r>
          </a:p>
          <a:p>
            <a:pPr eaLnBrk="1" hangingPunct="1"/>
            <a:r>
              <a:rPr lang="cs-CZ" sz="1600" b="1">
                <a:latin typeface="Segoe UI Semibold" pitchFamily="34" charset="0"/>
              </a:rPr>
              <a:t>S = 150 m</a:t>
            </a:r>
            <a:r>
              <a:rPr lang="cs-CZ" sz="1600" b="1" baseline="30000">
                <a:latin typeface="Segoe UI Semibold" pitchFamily="34" charset="0"/>
              </a:rPr>
              <a:t>2</a:t>
            </a:r>
            <a:r>
              <a:rPr lang="cs-CZ" sz="1600" b="1">
                <a:latin typeface="Segoe UI Semibold" pitchFamily="34" charset="0"/>
              </a:rPr>
              <a:t> </a:t>
            </a:r>
            <a:endParaRPr lang="cs-CZ" sz="1400" b="1">
              <a:latin typeface="Segoe UI Semibold" pitchFamily="34" charset="0"/>
            </a:endParaRPr>
          </a:p>
        </p:txBody>
      </p:sp>
      <p:sp>
        <p:nvSpPr>
          <p:cNvPr id="10" name="TextovéPole 80"/>
          <p:cNvSpPr txBox="1">
            <a:spLocks noChangeArrowheads="1"/>
          </p:cNvSpPr>
          <p:nvPr/>
        </p:nvSpPr>
        <p:spPr bwMode="auto">
          <a:xfrm>
            <a:off x="5516563" y="2401888"/>
            <a:ext cx="1576387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cs-CZ" sz="1600" b="1">
                <a:latin typeface="Segoe UI Semibold" pitchFamily="34" charset="0"/>
              </a:rPr>
              <a:t>150 m</a:t>
            </a:r>
            <a:r>
              <a:rPr lang="cs-CZ" sz="1600" b="1" baseline="30000">
                <a:latin typeface="Segoe UI Semibold" pitchFamily="34" charset="0"/>
              </a:rPr>
              <a:t>2</a:t>
            </a:r>
            <a:r>
              <a:rPr lang="cs-CZ" sz="1600" b="1">
                <a:latin typeface="Segoe UI Semibold" pitchFamily="34" charset="0"/>
              </a:rPr>
              <a:t> = 1,5 a </a:t>
            </a:r>
            <a:endParaRPr lang="cs-CZ" sz="1400" b="1">
              <a:latin typeface="Segoe UI Semibold" pitchFamily="34" charset="0"/>
            </a:endParaRPr>
          </a:p>
        </p:txBody>
      </p:sp>
      <p:sp>
        <p:nvSpPr>
          <p:cNvPr id="11" name="TextovéPole 80"/>
          <p:cNvSpPr txBox="1">
            <a:spLocks noChangeArrowheads="1"/>
          </p:cNvSpPr>
          <p:nvPr/>
        </p:nvSpPr>
        <p:spPr bwMode="auto">
          <a:xfrm>
            <a:off x="5516563" y="2946400"/>
            <a:ext cx="2655887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cs-CZ" sz="1600" b="1">
                <a:solidFill>
                  <a:srgbClr val="FF0000"/>
                </a:solidFill>
                <a:latin typeface="Segoe UI Semibold" pitchFamily="34" charset="0"/>
              </a:rPr>
              <a:t>Obsah zahrady je 1,5 aru.</a:t>
            </a:r>
            <a:endParaRPr lang="cs-CZ" sz="1400" b="1">
              <a:solidFill>
                <a:srgbClr val="FF0000"/>
              </a:solidFill>
              <a:latin typeface="Segoe UI Semibold" pitchFamily="34" charset="0"/>
            </a:endParaRPr>
          </a:p>
        </p:txBody>
      </p:sp>
      <p:sp>
        <p:nvSpPr>
          <p:cNvPr id="8204" name="TextovéPole 11"/>
          <p:cNvSpPr txBox="1">
            <a:spLocks noChangeArrowheads="1"/>
          </p:cNvSpPr>
          <p:nvPr/>
        </p:nvSpPr>
        <p:spPr bwMode="auto">
          <a:xfrm>
            <a:off x="539750" y="4076700"/>
            <a:ext cx="80645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cs-CZ" sz="1600">
                <a:latin typeface="Segoe UI Light" pitchFamily="34" charset="0"/>
              </a:rPr>
              <a:t>B) Garáž má tvar čtverce. Délka jedné strany je 5 m. Vypočítej obsah garáže v dm</a:t>
            </a:r>
            <a:r>
              <a:rPr lang="cs-CZ" sz="1600" baseline="30000">
                <a:latin typeface="Segoe UI Light" pitchFamily="34" charset="0"/>
              </a:rPr>
              <a:t>2</a:t>
            </a:r>
            <a:r>
              <a:rPr lang="cs-CZ" sz="1600">
                <a:latin typeface="Segoe UI Light" pitchFamily="34" charset="0"/>
              </a:rPr>
              <a:t>.</a:t>
            </a:r>
          </a:p>
        </p:txBody>
      </p:sp>
      <p:sp>
        <p:nvSpPr>
          <p:cNvPr id="14" name="Obdélník 13"/>
          <p:cNvSpPr/>
          <p:nvPr/>
        </p:nvSpPr>
        <p:spPr>
          <a:xfrm>
            <a:off x="1622425" y="4883150"/>
            <a:ext cx="1363663" cy="1363663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15" name="TextovéPole 80"/>
          <p:cNvSpPr txBox="1">
            <a:spLocks noChangeArrowheads="1"/>
          </p:cNvSpPr>
          <p:nvPr/>
        </p:nvSpPr>
        <p:spPr bwMode="auto">
          <a:xfrm>
            <a:off x="1812925" y="6246813"/>
            <a:ext cx="98107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cs-CZ" sz="1600" b="1">
                <a:latin typeface="Segoe UI Semibold" pitchFamily="34" charset="0"/>
              </a:rPr>
              <a:t>5 m</a:t>
            </a:r>
            <a:endParaRPr lang="cs-CZ" sz="1400" b="1">
              <a:latin typeface="Segoe UI Semibold" pitchFamily="34" charset="0"/>
            </a:endParaRPr>
          </a:p>
        </p:txBody>
      </p:sp>
      <p:sp>
        <p:nvSpPr>
          <p:cNvPr id="16" name="TextovéPole 80"/>
          <p:cNvSpPr txBox="1">
            <a:spLocks noChangeArrowheads="1"/>
          </p:cNvSpPr>
          <p:nvPr/>
        </p:nvSpPr>
        <p:spPr bwMode="auto">
          <a:xfrm>
            <a:off x="768350" y="5395913"/>
            <a:ext cx="98107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cs-CZ" sz="1600" b="1">
                <a:latin typeface="Segoe UI Semibold" pitchFamily="34" charset="0"/>
              </a:rPr>
              <a:t>5 m</a:t>
            </a:r>
            <a:endParaRPr lang="cs-CZ" sz="1400" b="1">
              <a:latin typeface="Segoe UI Semibold" pitchFamily="34" charset="0"/>
            </a:endParaRPr>
          </a:p>
        </p:txBody>
      </p:sp>
      <p:sp>
        <p:nvSpPr>
          <p:cNvPr id="17" name="TextovéPole 80"/>
          <p:cNvSpPr txBox="1">
            <a:spLocks noChangeArrowheads="1"/>
          </p:cNvSpPr>
          <p:nvPr/>
        </p:nvSpPr>
        <p:spPr bwMode="auto">
          <a:xfrm>
            <a:off x="3563938" y="5149850"/>
            <a:ext cx="1439862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cs-CZ" sz="1600" b="1">
                <a:latin typeface="Segoe UI Semibold" pitchFamily="34" charset="0"/>
              </a:rPr>
              <a:t>S = a · a</a:t>
            </a:r>
          </a:p>
          <a:p>
            <a:pPr eaLnBrk="1" hangingPunct="1"/>
            <a:r>
              <a:rPr lang="cs-CZ" sz="1600" b="1">
                <a:latin typeface="Segoe UI Semibold" pitchFamily="34" charset="0"/>
              </a:rPr>
              <a:t>S = 5 · 5</a:t>
            </a:r>
          </a:p>
          <a:p>
            <a:pPr eaLnBrk="1" hangingPunct="1"/>
            <a:r>
              <a:rPr lang="cs-CZ" sz="1600" b="1">
                <a:latin typeface="Segoe UI Semibold" pitchFamily="34" charset="0"/>
              </a:rPr>
              <a:t>S = 25 m</a:t>
            </a:r>
            <a:r>
              <a:rPr lang="cs-CZ" sz="1600" b="1" baseline="30000">
                <a:latin typeface="Segoe UI Semibold" pitchFamily="34" charset="0"/>
              </a:rPr>
              <a:t>2</a:t>
            </a:r>
            <a:r>
              <a:rPr lang="cs-CZ" sz="1600" b="1">
                <a:latin typeface="Segoe UI Semibold" pitchFamily="34" charset="0"/>
              </a:rPr>
              <a:t> </a:t>
            </a:r>
            <a:endParaRPr lang="cs-CZ" sz="1400" b="1">
              <a:latin typeface="Segoe UI Semibold" pitchFamily="34" charset="0"/>
            </a:endParaRPr>
          </a:p>
        </p:txBody>
      </p:sp>
      <p:sp>
        <p:nvSpPr>
          <p:cNvPr id="18" name="TextovéPole 80"/>
          <p:cNvSpPr txBox="1">
            <a:spLocks noChangeArrowheads="1"/>
          </p:cNvSpPr>
          <p:nvPr/>
        </p:nvSpPr>
        <p:spPr bwMode="auto">
          <a:xfrm>
            <a:off x="5364163" y="5149850"/>
            <a:ext cx="20161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cs-CZ" sz="1600" b="1">
                <a:latin typeface="Segoe UI Semibold" pitchFamily="34" charset="0"/>
              </a:rPr>
              <a:t>25 m</a:t>
            </a:r>
            <a:r>
              <a:rPr lang="cs-CZ" sz="1600" b="1" baseline="30000">
                <a:latin typeface="Segoe UI Semibold" pitchFamily="34" charset="0"/>
              </a:rPr>
              <a:t>2</a:t>
            </a:r>
            <a:r>
              <a:rPr lang="cs-CZ" sz="1600" b="1">
                <a:latin typeface="Segoe UI Semibold" pitchFamily="34" charset="0"/>
              </a:rPr>
              <a:t> = 2500 dm</a:t>
            </a:r>
            <a:r>
              <a:rPr lang="cs-CZ" sz="1400" b="1" baseline="30000">
                <a:latin typeface="Segoe UI Semibold" pitchFamily="34" charset="0"/>
              </a:rPr>
              <a:t>2.</a:t>
            </a:r>
            <a:endParaRPr lang="cs-CZ" sz="1400" b="1">
              <a:latin typeface="Segoe UI Semibold" pitchFamily="34" charset="0"/>
            </a:endParaRPr>
          </a:p>
        </p:txBody>
      </p:sp>
      <p:sp>
        <p:nvSpPr>
          <p:cNvPr id="19" name="TextovéPole 80"/>
          <p:cNvSpPr txBox="1">
            <a:spLocks noChangeArrowheads="1"/>
          </p:cNvSpPr>
          <p:nvPr/>
        </p:nvSpPr>
        <p:spPr bwMode="auto">
          <a:xfrm>
            <a:off x="5292725" y="5908675"/>
            <a:ext cx="265588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cs-CZ" sz="1600" b="1">
                <a:solidFill>
                  <a:srgbClr val="FF0000"/>
                </a:solidFill>
                <a:latin typeface="Segoe UI Semibold" pitchFamily="34" charset="0"/>
              </a:rPr>
              <a:t>Obsah garáže je 2500 m</a:t>
            </a:r>
            <a:r>
              <a:rPr lang="cs-CZ" sz="1600" b="1" baseline="30000">
                <a:solidFill>
                  <a:srgbClr val="FF0000"/>
                </a:solidFill>
                <a:latin typeface="Segoe UI Semibold" pitchFamily="34" charset="0"/>
              </a:rPr>
              <a:t>2</a:t>
            </a:r>
            <a:r>
              <a:rPr lang="cs-CZ" sz="1600" b="1">
                <a:solidFill>
                  <a:srgbClr val="FF0000"/>
                </a:solidFill>
                <a:latin typeface="Segoe UI Semibold" pitchFamily="34" charset="0"/>
              </a:rPr>
              <a:t>.</a:t>
            </a:r>
            <a:endParaRPr lang="cs-CZ" sz="1400" b="1">
              <a:solidFill>
                <a:srgbClr val="FF0000"/>
              </a:solidFill>
              <a:latin typeface="Segoe UI Semi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682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4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8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/>
      <p:bldP spid="9" grpId="0"/>
      <p:bldP spid="10" grpId="0"/>
      <p:bldP spid="11" grpId="0"/>
      <p:bldP spid="14" grpId="0" animBg="1"/>
      <p:bldP spid="15" grpId="0"/>
      <p:bldP spid="16" grpId="0"/>
      <p:bldP spid="17" grpId="0"/>
      <p:bldP spid="18" grpId="0"/>
      <p:bldP spid="1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/>
          <p:cNvSpPr txBox="1"/>
          <p:nvPr/>
        </p:nvSpPr>
        <p:spPr>
          <a:xfrm>
            <a:off x="1043608" y="404664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Napiš, jaký obsah má obrazec: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5410598" y="414206"/>
            <a:ext cx="360040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8" name="Přímá spojnice se šipkou 7"/>
          <p:cNvCxnSpPr/>
          <p:nvPr/>
        </p:nvCxnSpPr>
        <p:spPr>
          <a:xfrm flipH="1">
            <a:off x="5892587" y="596424"/>
            <a:ext cx="504056" cy="48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ovéPole 8"/>
          <p:cNvSpPr txBox="1"/>
          <p:nvPr/>
        </p:nvSpPr>
        <p:spPr>
          <a:xfrm>
            <a:off x="6372200" y="414206"/>
            <a:ext cx="720080" cy="3693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dirty="0" smtClean="0"/>
              <a:t>1 cm</a:t>
            </a:r>
            <a:r>
              <a:rPr lang="cs-CZ" baseline="30000" dirty="0" smtClean="0"/>
              <a:t>2</a:t>
            </a:r>
            <a:endParaRPr lang="cs-CZ" dirty="0"/>
          </a:p>
        </p:txBody>
      </p:sp>
      <p:grpSp>
        <p:nvGrpSpPr>
          <p:cNvPr id="17" name="Skupina 16"/>
          <p:cNvGrpSpPr/>
          <p:nvPr/>
        </p:nvGrpSpPr>
        <p:grpSpPr>
          <a:xfrm>
            <a:off x="920966" y="1164927"/>
            <a:ext cx="2952328" cy="720080"/>
            <a:chOff x="1043608" y="1412776"/>
            <a:chExt cx="2952328" cy="720080"/>
          </a:xfrm>
        </p:grpSpPr>
        <p:sp>
          <p:nvSpPr>
            <p:cNvPr id="2" name="Obdélník 1"/>
            <p:cNvSpPr/>
            <p:nvPr/>
          </p:nvSpPr>
          <p:spPr>
            <a:xfrm>
              <a:off x="1403648" y="1556792"/>
              <a:ext cx="360040" cy="36004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" name="Obdélník 2"/>
            <p:cNvSpPr/>
            <p:nvPr/>
          </p:nvSpPr>
          <p:spPr>
            <a:xfrm>
              <a:off x="1043608" y="1559902"/>
              <a:ext cx="360040" cy="36004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4" name="Obdélník 3"/>
            <p:cNvSpPr/>
            <p:nvPr/>
          </p:nvSpPr>
          <p:spPr>
            <a:xfrm>
              <a:off x="1764413" y="1559902"/>
              <a:ext cx="360040" cy="36004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0" name="Zaoblený obdélník 9"/>
            <p:cNvSpPr/>
            <p:nvPr/>
          </p:nvSpPr>
          <p:spPr>
            <a:xfrm>
              <a:off x="2555776" y="1412776"/>
              <a:ext cx="1440160" cy="720080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36" name="Skupina 35"/>
          <p:cNvGrpSpPr/>
          <p:nvPr/>
        </p:nvGrpSpPr>
        <p:grpSpPr>
          <a:xfrm>
            <a:off x="1086195" y="2989078"/>
            <a:ext cx="2516061" cy="857960"/>
            <a:chOff x="889690" y="2227390"/>
            <a:chExt cx="2516061" cy="857960"/>
          </a:xfrm>
        </p:grpSpPr>
        <p:grpSp>
          <p:nvGrpSpPr>
            <p:cNvPr id="16" name="Skupina 15"/>
            <p:cNvGrpSpPr/>
            <p:nvPr/>
          </p:nvGrpSpPr>
          <p:grpSpPr>
            <a:xfrm>
              <a:off x="889690" y="2227390"/>
              <a:ext cx="720080" cy="720080"/>
              <a:chOff x="971600" y="2708920"/>
              <a:chExt cx="720080" cy="720080"/>
            </a:xfrm>
          </p:grpSpPr>
          <p:sp>
            <p:nvSpPr>
              <p:cNvPr id="11" name="Obdélník 10"/>
              <p:cNvSpPr/>
              <p:nvPr/>
            </p:nvSpPr>
            <p:spPr>
              <a:xfrm>
                <a:off x="971600" y="2708920"/>
                <a:ext cx="360040" cy="36004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2" name="Obdélník 11"/>
              <p:cNvSpPr/>
              <p:nvPr/>
            </p:nvSpPr>
            <p:spPr>
              <a:xfrm>
                <a:off x="1331640" y="2708920"/>
                <a:ext cx="360040" cy="36004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3" name="Obdélník 12"/>
              <p:cNvSpPr/>
              <p:nvPr/>
            </p:nvSpPr>
            <p:spPr>
              <a:xfrm>
                <a:off x="971600" y="3068960"/>
                <a:ext cx="360040" cy="36004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sp>
          <p:nvSpPr>
            <p:cNvPr id="29" name="Zaoblený obdélník 28"/>
            <p:cNvSpPr/>
            <p:nvPr/>
          </p:nvSpPr>
          <p:spPr>
            <a:xfrm>
              <a:off x="1965591" y="2365270"/>
              <a:ext cx="1440160" cy="720080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38" name="Skupina 37"/>
          <p:cNvGrpSpPr/>
          <p:nvPr/>
        </p:nvGrpSpPr>
        <p:grpSpPr>
          <a:xfrm>
            <a:off x="427161" y="5040287"/>
            <a:ext cx="3118913" cy="720080"/>
            <a:chOff x="2228714" y="3588523"/>
            <a:chExt cx="3116599" cy="720080"/>
          </a:xfrm>
        </p:grpSpPr>
        <p:grpSp>
          <p:nvGrpSpPr>
            <p:cNvPr id="37" name="Skupina 36"/>
            <p:cNvGrpSpPr/>
            <p:nvPr/>
          </p:nvGrpSpPr>
          <p:grpSpPr>
            <a:xfrm>
              <a:off x="3903400" y="3768543"/>
              <a:ext cx="1441913" cy="362527"/>
              <a:chOff x="863588" y="3515526"/>
              <a:chExt cx="1441913" cy="362527"/>
            </a:xfrm>
          </p:grpSpPr>
          <p:sp>
            <p:nvSpPr>
              <p:cNvPr id="14" name="Obdélník 13"/>
              <p:cNvSpPr/>
              <p:nvPr/>
            </p:nvSpPr>
            <p:spPr>
              <a:xfrm>
                <a:off x="863588" y="3516670"/>
                <a:ext cx="360040" cy="36004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5" name="Obdélník 14"/>
              <p:cNvSpPr/>
              <p:nvPr/>
            </p:nvSpPr>
            <p:spPr>
              <a:xfrm>
                <a:off x="1223628" y="3515526"/>
                <a:ext cx="360040" cy="36004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22" name="Obdélník 21"/>
              <p:cNvSpPr/>
              <p:nvPr/>
            </p:nvSpPr>
            <p:spPr>
              <a:xfrm>
                <a:off x="1945461" y="3518013"/>
                <a:ext cx="360040" cy="36004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23" name="Obdélník 22"/>
              <p:cNvSpPr/>
              <p:nvPr/>
            </p:nvSpPr>
            <p:spPr>
              <a:xfrm>
                <a:off x="1584393" y="3515526"/>
                <a:ext cx="360040" cy="36004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sp>
          <p:nvSpPr>
            <p:cNvPr id="30" name="Zaoblený obdélník 29"/>
            <p:cNvSpPr/>
            <p:nvPr/>
          </p:nvSpPr>
          <p:spPr>
            <a:xfrm>
              <a:off x="2228714" y="3588523"/>
              <a:ext cx="1440160" cy="720080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34" name="Skupina 33"/>
          <p:cNvGrpSpPr/>
          <p:nvPr/>
        </p:nvGrpSpPr>
        <p:grpSpPr>
          <a:xfrm>
            <a:off x="5304966" y="5049517"/>
            <a:ext cx="2786359" cy="740205"/>
            <a:chOff x="5098009" y="2927345"/>
            <a:chExt cx="2786359" cy="740205"/>
          </a:xfrm>
        </p:grpSpPr>
        <p:grpSp>
          <p:nvGrpSpPr>
            <p:cNvPr id="33" name="Skupina 32"/>
            <p:cNvGrpSpPr/>
            <p:nvPr/>
          </p:nvGrpSpPr>
          <p:grpSpPr>
            <a:xfrm>
              <a:off x="5098009" y="2927345"/>
              <a:ext cx="1088048" cy="725277"/>
              <a:chOff x="4780096" y="2932542"/>
              <a:chExt cx="1088048" cy="725277"/>
            </a:xfrm>
          </p:grpSpPr>
          <p:sp>
            <p:nvSpPr>
              <p:cNvPr id="24" name="Obdélník 23"/>
              <p:cNvSpPr/>
              <p:nvPr/>
            </p:nvSpPr>
            <p:spPr>
              <a:xfrm>
                <a:off x="5508104" y="3297779"/>
                <a:ext cx="360040" cy="36004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25" name="Obdélník 24"/>
              <p:cNvSpPr/>
              <p:nvPr/>
            </p:nvSpPr>
            <p:spPr>
              <a:xfrm>
                <a:off x="4780096" y="3292582"/>
                <a:ext cx="360040" cy="36004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26" name="Obdélník 25"/>
              <p:cNvSpPr/>
              <p:nvPr/>
            </p:nvSpPr>
            <p:spPr>
              <a:xfrm>
                <a:off x="5508104" y="2932542"/>
                <a:ext cx="360040" cy="36004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27" name="Obdélník 26"/>
              <p:cNvSpPr/>
              <p:nvPr/>
            </p:nvSpPr>
            <p:spPr>
              <a:xfrm>
                <a:off x="5148064" y="2932542"/>
                <a:ext cx="360040" cy="36004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28" name="Obdélník 27"/>
              <p:cNvSpPr/>
              <p:nvPr/>
            </p:nvSpPr>
            <p:spPr>
              <a:xfrm>
                <a:off x="4780096" y="2932542"/>
                <a:ext cx="360040" cy="36004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sp>
          <p:nvSpPr>
            <p:cNvPr id="31" name="Zaoblený obdélník 30"/>
            <p:cNvSpPr/>
            <p:nvPr/>
          </p:nvSpPr>
          <p:spPr>
            <a:xfrm>
              <a:off x="6444208" y="2947470"/>
              <a:ext cx="1440160" cy="720080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35" name="Skupina 34"/>
          <p:cNvGrpSpPr/>
          <p:nvPr/>
        </p:nvGrpSpPr>
        <p:grpSpPr>
          <a:xfrm>
            <a:off x="5304966" y="3295981"/>
            <a:ext cx="2549315" cy="731077"/>
            <a:chOff x="4788024" y="1341265"/>
            <a:chExt cx="2549315" cy="731077"/>
          </a:xfrm>
        </p:grpSpPr>
        <p:sp>
          <p:nvSpPr>
            <p:cNvPr id="18" name="Obdélník 17"/>
            <p:cNvSpPr/>
            <p:nvPr/>
          </p:nvSpPr>
          <p:spPr>
            <a:xfrm>
              <a:off x="4788024" y="1712302"/>
              <a:ext cx="360040" cy="36004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9" name="Obdélník 18"/>
            <p:cNvSpPr/>
            <p:nvPr/>
          </p:nvSpPr>
          <p:spPr>
            <a:xfrm>
              <a:off x="5148064" y="1712302"/>
              <a:ext cx="360040" cy="36004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0" name="Obdélník 19"/>
            <p:cNvSpPr/>
            <p:nvPr/>
          </p:nvSpPr>
          <p:spPr>
            <a:xfrm>
              <a:off x="5148064" y="1352262"/>
              <a:ext cx="360040" cy="36004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1" name="Obdélník 20"/>
            <p:cNvSpPr/>
            <p:nvPr/>
          </p:nvSpPr>
          <p:spPr>
            <a:xfrm>
              <a:off x="4788024" y="1352262"/>
              <a:ext cx="360040" cy="36004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2" name="Zaoblený obdélník 31"/>
            <p:cNvSpPr/>
            <p:nvPr/>
          </p:nvSpPr>
          <p:spPr>
            <a:xfrm>
              <a:off x="5897179" y="1341265"/>
              <a:ext cx="1440160" cy="720080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42" name="Skupina 41"/>
          <p:cNvGrpSpPr/>
          <p:nvPr/>
        </p:nvGrpSpPr>
        <p:grpSpPr>
          <a:xfrm>
            <a:off x="2582266" y="1338682"/>
            <a:ext cx="1155801" cy="387705"/>
            <a:chOff x="2582266" y="1338682"/>
            <a:chExt cx="1155801" cy="387705"/>
          </a:xfrm>
        </p:grpSpPr>
        <p:sp>
          <p:nvSpPr>
            <p:cNvPr id="39" name="Volný tvar 38"/>
            <p:cNvSpPr/>
            <p:nvPr/>
          </p:nvSpPr>
          <p:spPr>
            <a:xfrm>
              <a:off x="2582266" y="1338682"/>
              <a:ext cx="338271" cy="387705"/>
            </a:xfrm>
            <a:custGeom>
              <a:avLst/>
              <a:gdLst>
                <a:gd name="connsiteX0" fmla="*/ 124358 w 338271"/>
                <a:gd name="connsiteY0" fmla="*/ 80467 h 387705"/>
                <a:gd name="connsiteX1" fmla="*/ 153619 w 338271"/>
                <a:gd name="connsiteY1" fmla="*/ 21945 h 387705"/>
                <a:gd name="connsiteX2" fmla="*/ 175564 w 338271"/>
                <a:gd name="connsiteY2" fmla="*/ 7315 h 387705"/>
                <a:gd name="connsiteX3" fmla="*/ 197510 w 338271"/>
                <a:gd name="connsiteY3" fmla="*/ 0 h 387705"/>
                <a:gd name="connsiteX4" fmla="*/ 219456 w 338271"/>
                <a:gd name="connsiteY4" fmla="*/ 7315 h 387705"/>
                <a:gd name="connsiteX5" fmla="*/ 234086 w 338271"/>
                <a:gd name="connsiteY5" fmla="*/ 29260 h 387705"/>
                <a:gd name="connsiteX6" fmla="*/ 248716 w 338271"/>
                <a:gd name="connsiteY6" fmla="*/ 43891 h 387705"/>
                <a:gd name="connsiteX7" fmla="*/ 256032 w 338271"/>
                <a:gd name="connsiteY7" fmla="*/ 73152 h 387705"/>
                <a:gd name="connsiteX8" fmla="*/ 263347 w 338271"/>
                <a:gd name="connsiteY8" fmla="*/ 95097 h 387705"/>
                <a:gd name="connsiteX9" fmla="*/ 256032 w 338271"/>
                <a:gd name="connsiteY9" fmla="*/ 131673 h 387705"/>
                <a:gd name="connsiteX10" fmla="*/ 248716 w 338271"/>
                <a:gd name="connsiteY10" fmla="*/ 153619 h 387705"/>
                <a:gd name="connsiteX11" fmla="*/ 226771 w 338271"/>
                <a:gd name="connsiteY11" fmla="*/ 160934 h 387705"/>
                <a:gd name="connsiteX12" fmla="*/ 219456 w 338271"/>
                <a:gd name="connsiteY12" fmla="*/ 182880 h 387705"/>
                <a:gd name="connsiteX13" fmla="*/ 270662 w 338271"/>
                <a:gd name="connsiteY13" fmla="*/ 190195 h 387705"/>
                <a:gd name="connsiteX14" fmla="*/ 314553 w 338271"/>
                <a:gd name="connsiteY14" fmla="*/ 204825 h 387705"/>
                <a:gd name="connsiteX15" fmla="*/ 321868 w 338271"/>
                <a:gd name="connsiteY15" fmla="*/ 226771 h 387705"/>
                <a:gd name="connsiteX16" fmla="*/ 336499 w 338271"/>
                <a:gd name="connsiteY16" fmla="*/ 248716 h 387705"/>
                <a:gd name="connsiteX17" fmla="*/ 314553 w 338271"/>
                <a:gd name="connsiteY17" fmla="*/ 329184 h 387705"/>
                <a:gd name="connsiteX18" fmla="*/ 226771 w 338271"/>
                <a:gd name="connsiteY18" fmla="*/ 373075 h 387705"/>
                <a:gd name="connsiteX19" fmla="*/ 204825 w 338271"/>
                <a:gd name="connsiteY19" fmla="*/ 380390 h 387705"/>
                <a:gd name="connsiteX20" fmla="*/ 182880 w 338271"/>
                <a:gd name="connsiteY20" fmla="*/ 387705 h 387705"/>
                <a:gd name="connsiteX21" fmla="*/ 95097 w 338271"/>
                <a:gd name="connsiteY21" fmla="*/ 380390 h 387705"/>
                <a:gd name="connsiteX22" fmla="*/ 51206 w 338271"/>
                <a:gd name="connsiteY22" fmla="*/ 365760 h 387705"/>
                <a:gd name="connsiteX23" fmla="*/ 36576 w 338271"/>
                <a:gd name="connsiteY23" fmla="*/ 343814 h 387705"/>
                <a:gd name="connsiteX24" fmla="*/ 14630 w 338271"/>
                <a:gd name="connsiteY24" fmla="*/ 321868 h 387705"/>
                <a:gd name="connsiteX25" fmla="*/ 0 w 338271"/>
                <a:gd name="connsiteY25" fmla="*/ 277977 h 387705"/>
                <a:gd name="connsiteX26" fmla="*/ 14630 w 338271"/>
                <a:gd name="connsiteY26" fmla="*/ 212140 h 387705"/>
                <a:gd name="connsiteX27" fmla="*/ 21945 w 338271"/>
                <a:gd name="connsiteY27" fmla="*/ 212140 h 3877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338271" h="387705">
                  <a:moveTo>
                    <a:pt x="124358" y="80467"/>
                  </a:moveTo>
                  <a:cubicBezTo>
                    <a:pt x="131344" y="63001"/>
                    <a:pt x="139008" y="36556"/>
                    <a:pt x="153619" y="21945"/>
                  </a:cubicBezTo>
                  <a:cubicBezTo>
                    <a:pt x="159836" y="15728"/>
                    <a:pt x="167701" y="11247"/>
                    <a:pt x="175564" y="7315"/>
                  </a:cubicBezTo>
                  <a:cubicBezTo>
                    <a:pt x="182461" y="3867"/>
                    <a:pt x="190195" y="2438"/>
                    <a:pt x="197510" y="0"/>
                  </a:cubicBezTo>
                  <a:cubicBezTo>
                    <a:pt x="204825" y="2438"/>
                    <a:pt x="213435" y="2498"/>
                    <a:pt x="219456" y="7315"/>
                  </a:cubicBezTo>
                  <a:cubicBezTo>
                    <a:pt x="226321" y="12807"/>
                    <a:pt x="228594" y="22395"/>
                    <a:pt x="234086" y="29260"/>
                  </a:cubicBezTo>
                  <a:cubicBezTo>
                    <a:pt x="238394" y="34646"/>
                    <a:pt x="243839" y="39014"/>
                    <a:pt x="248716" y="43891"/>
                  </a:cubicBezTo>
                  <a:cubicBezTo>
                    <a:pt x="251155" y="53645"/>
                    <a:pt x="253270" y="63485"/>
                    <a:pt x="256032" y="73152"/>
                  </a:cubicBezTo>
                  <a:cubicBezTo>
                    <a:pt x="258150" y="80566"/>
                    <a:pt x="263347" y="87386"/>
                    <a:pt x="263347" y="95097"/>
                  </a:cubicBezTo>
                  <a:cubicBezTo>
                    <a:pt x="263347" y="107530"/>
                    <a:pt x="259048" y="119611"/>
                    <a:pt x="256032" y="131673"/>
                  </a:cubicBezTo>
                  <a:cubicBezTo>
                    <a:pt x="254162" y="139154"/>
                    <a:pt x="254169" y="148166"/>
                    <a:pt x="248716" y="153619"/>
                  </a:cubicBezTo>
                  <a:cubicBezTo>
                    <a:pt x="243264" y="159071"/>
                    <a:pt x="234086" y="158496"/>
                    <a:pt x="226771" y="160934"/>
                  </a:cubicBezTo>
                  <a:cubicBezTo>
                    <a:pt x="192057" y="195648"/>
                    <a:pt x="184424" y="194557"/>
                    <a:pt x="219456" y="182880"/>
                  </a:cubicBezTo>
                  <a:cubicBezTo>
                    <a:pt x="236525" y="185318"/>
                    <a:pt x="253862" y="186318"/>
                    <a:pt x="270662" y="190195"/>
                  </a:cubicBezTo>
                  <a:cubicBezTo>
                    <a:pt x="285689" y="193663"/>
                    <a:pt x="314553" y="204825"/>
                    <a:pt x="314553" y="204825"/>
                  </a:cubicBezTo>
                  <a:cubicBezTo>
                    <a:pt x="316991" y="212140"/>
                    <a:pt x="318419" y="219874"/>
                    <a:pt x="321868" y="226771"/>
                  </a:cubicBezTo>
                  <a:cubicBezTo>
                    <a:pt x="325800" y="234635"/>
                    <a:pt x="335769" y="239955"/>
                    <a:pt x="336499" y="248716"/>
                  </a:cubicBezTo>
                  <a:cubicBezTo>
                    <a:pt x="339827" y="288647"/>
                    <a:pt x="341235" y="309173"/>
                    <a:pt x="314553" y="329184"/>
                  </a:cubicBezTo>
                  <a:cubicBezTo>
                    <a:pt x="269178" y="363215"/>
                    <a:pt x="277390" y="356202"/>
                    <a:pt x="226771" y="373075"/>
                  </a:cubicBezTo>
                  <a:lnTo>
                    <a:pt x="204825" y="380390"/>
                  </a:lnTo>
                  <a:lnTo>
                    <a:pt x="182880" y="387705"/>
                  </a:lnTo>
                  <a:cubicBezTo>
                    <a:pt x="153619" y="385267"/>
                    <a:pt x="124060" y="385217"/>
                    <a:pt x="95097" y="380390"/>
                  </a:cubicBezTo>
                  <a:cubicBezTo>
                    <a:pt x="79885" y="377855"/>
                    <a:pt x="51206" y="365760"/>
                    <a:pt x="51206" y="365760"/>
                  </a:cubicBezTo>
                  <a:cubicBezTo>
                    <a:pt x="46329" y="358445"/>
                    <a:pt x="42204" y="350568"/>
                    <a:pt x="36576" y="343814"/>
                  </a:cubicBezTo>
                  <a:cubicBezTo>
                    <a:pt x="29953" y="335866"/>
                    <a:pt x="19654" y="330912"/>
                    <a:pt x="14630" y="321868"/>
                  </a:cubicBezTo>
                  <a:cubicBezTo>
                    <a:pt x="7141" y="308387"/>
                    <a:pt x="0" y="277977"/>
                    <a:pt x="0" y="277977"/>
                  </a:cubicBezTo>
                  <a:cubicBezTo>
                    <a:pt x="885" y="272666"/>
                    <a:pt x="6627" y="224146"/>
                    <a:pt x="14630" y="212140"/>
                  </a:cubicBezTo>
                  <a:cubicBezTo>
                    <a:pt x="15983" y="210111"/>
                    <a:pt x="19507" y="212140"/>
                    <a:pt x="21945" y="21214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40" name="Volný tvar 39"/>
            <p:cNvSpPr/>
            <p:nvPr/>
          </p:nvSpPr>
          <p:spPr>
            <a:xfrm>
              <a:off x="3057185" y="1506931"/>
              <a:ext cx="600434" cy="190195"/>
            </a:xfrm>
            <a:custGeom>
              <a:avLst/>
              <a:gdLst>
                <a:gd name="connsiteX0" fmla="*/ 88351 w 600434"/>
                <a:gd name="connsiteY0" fmla="*/ 43891 h 190195"/>
                <a:gd name="connsiteX1" fmla="*/ 81036 w 600434"/>
                <a:gd name="connsiteY1" fmla="*/ 7315 h 190195"/>
                <a:gd name="connsiteX2" fmla="*/ 22514 w 600434"/>
                <a:gd name="connsiteY2" fmla="*/ 21946 h 190195"/>
                <a:gd name="connsiteX3" fmla="*/ 7884 w 600434"/>
                <a:gd name="connsiteY3" fmla="*/ 43891 h 190195"/>
                <a:gd name="connsiteX4" fmla="*/ 7884 w 600434"/>
                <a:gd name="connsiteY4" fmla="*/ 117043 h 190195"/>
                <a:gd name="connsiteX5" fmla="*/ 22514 w 600434"/>
                <a:gd name="connsiteY5" fmla="*/ 160935 h 190195"/>
                <a:gd name="connsiteX6" fmla="*/ 59090 w 600434"/>
                <a:gd name="connsiteY6" fmla="*/ 190195 h 190195"/>
                <a:gd name="connsiteX7" fmla="*/ 110297 w 600434"/>
                <a:gd name="connsiteY7" fmla="*/ 182880 h 190195"/>
                <a:gd name="connsiteX8" fmla="*/ 132242 w 600434"/>
                <a:gd name="connsiteY8" fmla="*/ 168250 h 190195"/>
                <a:gd name="connsiteX9" fmla="*/ 154188 w 600434"/>
                <a:gd name="connsiteY9" fmla="*/ 160935 h 190195"/>
                <a:gd name="connsiteX10" fmla="*/ 198079 w 600434"/>
                <a:gd name="connsiteY10" fmla="*/ 87783 h 190195"/>
                <a:gd name="connsiteX11" fmla="*/ 227340 w 600434"/>
                <a:gd name="connsiteY11" fmla="*/ 29261 h 190195"/>
                <a:gd name="connsiteX12" fmla="*/ 249285 w 600434"/>
                <a:gd name="connsiteY12" fmla="*/ 21946 h 190195"/>
                <a:gd name="connsiteX13" fmla="*/ 256601 w 600434"/>
                <a:gd name="connsiteY13" fmla="*/ 51207 h 190195"/>
                <a:gd name="connsiteX14" fmla="*/ 271231 w 600434"/>
                <a:gd name="connsiteY14" fmla="*/ 117043 h 190195"/>
                <a:gd name="connsiteX15" fmla="*/ 285861 w 600434"/>
                <a:gd name="connsiteY15" fmla="*/ 65837 h 190195"/>
                <a:gd name="connsiteX16" fmla="*/ 300492 w 600434"/>
                <a:gd name="connsiteY16" fmla="*/ 21946 h 190195"/>
                <a:gd name="connsiteX17" fmla="*/ 315122 w 600434"/>
                <a:gd name="connsiteY17" fmla="*/ 0 h 190195"/>
                <a:gd name="connsiteX18" fmla="*/ 337068 w 600434"/>
                <a:gd name="connsiteY18" fmla="*/ 95098 h 190195"/>
                <a:gd name="connsiteX19" fmla="*/ 344383 w 600434"/>
                <a:gd name="connsiteY19" fmla="*/ 65837 h 190195"/>
                <a:gd name="connsiteX20" fmla="*/ 359013 w 600434"/>
                <a:gd name="connsiteY20" fmla="*/ 21946 h 190195"/>
                <a:gd name="connsiteX21" fmla="*/ 366329 w 600434"/>
                <a:gd name="connsiteY21" fmla="*/ 43891 h 190195"/>
                <a:gd name="connsiteX22" fmla="*/ 373644 w 600434"/>
                <a:gd name="connsiteY22" fmla="*/ 168250 h 190195"/>
                <a:gd name="connsiteX23" fmla="*/ 395589 w 600434"/>
                <a:gd name="connsiteY23" fmla="*/ 182880 h 190195"/>
                <a:gd name="connsiteX24" fmla="*/ 454111 w 600434"/>
                <a:gd name="connsiteY24" fmla="*/ 175565 h 190195"/>
                <a:gd name="connsiteX25" fmla="*/ 498002 w 600434"/>
                <a:gd name="connsiteY25" fmla="*/ 153619 h 190195"/>
                <a:gd name="connsiteX26" fmla="*/ 527263 w 600434"/>
                <a:gd name="connsiteY26" fmla="*/ 146304 h 190195"/>
                <a:gd name="connsiteX27" fmla="*/ 549209 w 600434"/>
                <a:gd name="connsiteY27" fmla="*/ 138989 h 190195"/>
                <a:gd name="connsiteX28" fmla="*/ 578469 w 600434"/>
                <a:gd name="connsiteY28" fmla="*/ 95098 h 190195"/>
                <a:gd name="connsiteX29" fmla="*/ 593100 w 600434"/>
                <a:gd name="connsiteY29" fmla="*/ 73152 h 190195"/>
                <a:gd name="connsiteX30" fmla="*/ 600415 w 600434"/>
                <a:gd name="connsiteY30" fmla="*/ 43891 h 190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600434" h="190195">
                  <a:moveTo>
                    <a:pt x="88351" y="43891"/>
                  </a:moveTo>
                  <a:cubicBezTo>
                    <a:pt x="85913" y="31699"/>
                    <a:pt x="91381" y="14212"/>
                    <a:pt x="81036" y="7315"/>
                  </a:cubicBezTo>
                  <a:cubicBezTo>
                    <a:pt x="75152" y="3393"/>
                    <a:pt x="32531" y="18607"/>
                    <a:pt x="22514" y="21946"/>
                  </a:cubicBezTo>
                  <a:cubicBezTo>
                    <a:pt x="17637" y="29261"/>
                    <a:pt x="11816" y="36028"/>
                    <a:pt x="7884" y="43891"/>
                  </a:cubicBezTo>
                  <a:cubicBezTo>
                    <a:pt x="-5316" y="70292"/>
                    <a:pt x="447" y="84816"/>
                    <a:pt x="7884" y="117043"/>
                  </a:cubicBezTo>
                  <a:cubicBezTo>
                    <a:pt x="11352" y="132070"/>
                    <a:pt x="11609" y="150030"/>
                    <a:pt x="22514" y="160935"/>
                  </a:cubicBezTo>
                  <a:cubicBezTo>
                    <a:pt x="43362" y="181781"/>
                    <a:pt x="31406" y="171739"/>
                    <a:pt x="59090" y="190195"/>
                  </a:cubicBezTo>
                  <a:cubicBezTo>
                    <a:pt x="76159" y="187757"/>
                    <a:pt x="93782" y="187834"/>
                    <a:pt x="110297" y="182880"/>
                  </a:cubicBezTo>
                  <a:cubicBezTo>
                    <a:pt x="118718" y="180354"/>
                    <a:pt x="124379" y="172182"/>
                    <a:pt x="132242" y="168250"/>
                  </a:cubicBezTo>
                  <a:cubicBezTo>
                    <a:pt x="139139" y="164802"/>
                    <a:pt x="146873" y="163373"/>
                    <a:pt x="154188" y="160935"/>
                  </a:cubicBezTo>
                  <a:cubicBezTo>
                    <a:pt x="179124" y="135997"/>
                    <a:pt x="181908" y="136297"/>
                    <a:pt x="198079" y="87783"/>
                  </a:cubicBezTo>
                  <a:cubicBezTo>
                    <a:pt x="205375" y="65895"/>
                    <a:pt x="206059" y="42029"/>
                    <a:pt x="227340" y="29261"/>
                  </a:cubicBezTo>
                  <a:cubicBezTo>
                    <a:pt x="233952" y="25294"/>
                    <a:pt x="241970" y="24384"/>
                    <a:pt x="249285" y="21946"/>
                  </a:cubicBezTo>
                  <a:cubicBezTo>
                    <a:pt x="251724" y="31700"/>
                    <a:pt x="256601" y="41153"/>
                    <a:pt x="256601" y="51207"/>
                  </a:cubicBezTo>
                  <a:cubicBezTo>
                    <a:pt x="256601" y="147459"/>
                    <a:pt x="227045" y="175957"/>
                    <a:pt x="271231" y="117043"/>
                  </a:cubicBezTo>
                  <a:cubicBezTo>
                    <a:pt x="295821" y="43274"/>
                    <a:pt x="258297" y="157715"/>
                    <a:pt x="285861" y="65837"/>
                  </a:cubicBezTo>
                  <a:cubicBezTo>
                    <a:pt x="290292" y="51066"/>
                    <a:pt x="291938" y="34778"/>
                    <a:pt x="300492" y="21946"/>
                  </a:cubicBezTo>
                  <a:lnTo>
                    <a:pt x="315122" y="0"/>
                  </a:lnTo>
                  <a:cubicBezTo>
                    <a:pt x="357058" y="62903"/>
                    <a:pt x="290661" y="-44128"/>
                    <a:pt x="337068" y="95098"/>
                  </a:cubicBezTo>
                  <a:cubicBezTo>
                    <a:pt x="340247" y="104636"/>
                    <a:pt x="341494" y="75467"/>
                    <a:pt x="344383" y="65837"/>
                  </a:cubicBezTo>
                  <a:cubicBezTo>
                    <a:pt x="348814" y="51066"/>
                    <a:pt x="359013" y="21946"/>
                    <a:pt x="359013" y="21946"/>
                  </a:cubicBezTo>
                  <a:cubicBezTo>
                    <a:pt x="361452" y="29261"/>
                    <a:pt x="365562" y="36218"/>
                    <a:pt x="366329" y="43891"/>
                  </a:cubicBezTo>
                  <a:cubicBezTo>
                    <a:pt x="370461" y="85210"/>
                    <a:pt x="365090" y="127616"/>
                    <a:pt x="373644" y="168250"/>
                  </a:cubicBezTo>
                  <a:cubicBezTo>
                    <a:pt x="375455" y="176853"/>
                    <a:pt x="388274" y="178003"/>
                    <a:pt x="395589" y="182880"/>
                  </a:cubicBezTo>
                  <a:cubicBezTo>
                    <a:pt x="415096" y="180442"/>
                    <a:pt x="434769" y="179082"/>
                    <a:pt x="454111" y="175565"/>
                  </a:cubicBezTo>
                  <a:cubicBezTo>
                    <a:pt x="489806" y="169075"/>
                    <a:pt x="463474" y="168417"/>
                    <a:pt x="498002" y="153619"/>
                  </a:cubicBezTo>
                  <a:cubicBezTo>
                    <a:pt x="507243" y="149659"/>
                    <a:pt x="517596" y="149066"/>
                    <a:pt x="527263" y="146304"/>
                  </a:cubicBezTo>
                  <a:cubicBezTo>
                    <a:pt x="534677" y="144186"/>
                    <a:pt x="541894" y="141427"/>
                    <a:pt x="549209" y="138989"/>
                  </a:cubicBezTo>
                  <a:lnTo>
                    <a:pt x="578469" y="95098"/>
                  </a:lnTo>
                  <a:lnTo>
                    <a:pt x="593100" y="73152"/>
                  </a:lnTo>
                  <a:cubicBezTo>
                    <a:pt x="601186" y="48893"/>
                    <a:pt x="600415" y="58918"/>
                    <a:pt x="600415" y="43891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41" name="Volný tvar 40"/>
            <p:cNvSpPr/>
            <p:nvPr/>
          </p:nvSpPr>
          <p:spPr>
            <a:xfrm>
              <a:off x="3503981" y="1375258"/>
              <a:ext cx="234086" cy="160981"/>
            </a:xfrm>
            <a:custGeom>
              <a:avLst/>
              <a:gdLst>
                <a:gd name="connsiteX0" fmla="*/ 0 w 234086"/>
                <a:gd name="connsiteY0" fmla="*/ 73152 h 160981"/>
                <a:gd name="connsiteX1" fmla="*/ 21945 w 234086"/>
                <a:gd name="connsiteY1" fmla="*/ 29260 h 160981"/>
                <a:gd name="connsiteX2" fmla="*/ 65837 w 234086"/>
                <a:gd name="connsiteY2" fmla="*/ 0 h 160981"/>
                <a:gd name="connsiteX3" fmla="*/ 102413 w 234086"/>
                <a:gd name="connsiteY3" fmla="*/ 14630 h 160981"/>
                <a:gd name="connsiteX4" fmla="*/ 117043 w 234086"/>
                <a:gd name="connsiteY4" fmla="*/ 58521 h 160981"/>
                <a:gd name="connsiteX5" fmla="*/ 95097 w 234086"/>
                <a:gd name="connsiteY5" fmla="*/ 65836 h 160981"/>
                <a:gd name="connsiteX6" fmla="*/ 65837 w 234086"/>
                <a:gd name="connsiteY6" fmla="*/ 102412 h 160981"/>
                <a:gd name="connsiteX7" fmla="*/ 51206 w 234086"/>
                <a:gd name="connsiteY7" fmla="*/ 117043 h 160981"/>
                <a:gd name="connsiteX8" fmla="*/ 58521 w 234086"/>
                <a:gd name="connsiteY8" fmla="*/ 146304 h 160981"/>
                <a:gd name="connsiteX9" fmla="*/ 117043 w 234086"/>
                <a:gd name="connsiteY9" fmla="*/ 153619 h 160981"/>
                <a:gd name="connsiteX10" fmla="*/ 234086 w 234086"/>
                <a:gd name="connsiteY10" fmla="*/ 160934 h 160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34086" h="160981">
                  <a:moveTo>
                    <a:pt x="0" y="73152"/>
                  </a:moveTo>
                  <a:cubicBezTo>
                    <a:pt x="7315" y="58521"/>
                    <a:pt x="11002" y="41418"/>
                    <a:pt x="21945" y="29260"/>
                  </a:cubicBezTo>
                  <a:cubicBezTo>
                    <a:pt x="33708" y="16190"/>
                    <a:pt x="65837" y="0"/>
                    <a:pt x="65837" y="0"/>
                  </a:cubicBezTo>
                  <a:cubicBezTo>
                    <a:pt x="78029" y="4877"/>
                    <a:pt x="93766" y="4748"/>
                    <a:pt x="102413" y="14630"/>
                  </a:cubicBezTo>
                  <a:cubicBezTo>
                    <a:pt x="112568" y="26236"/>
                    <a:pt x="117043" y="58521"/>
                    <a:pt x="117043" y="58521"/>
                  </a:cubicBezTo>
                  <a:cubicBezTo>
                    <a:pt x="109728" y="60959"/>
                    <a:pt x="101709" y="61869"/>
                    <a:pt x="95097" y="65836"/>
                  </a:cubicBezTo>
                  <a:cubicBezTo>
                    <a:pt x="81512" y="73987"/>
                    <a:pt x="75036" y="90913"/>
                    <a:pt x="65837" y="102412"/>
                  </a:cubicBezTo>
                  <a:cubicBezTo>
                    <a:pt x="61528" y="107798"/>
                    <a:pt x="56083" y="112166"/>
                    <a:pt x="51206" y="117043"/>
                  </a:cubicBezTo>
                  <a:cubicBezTo>
                    <a:pt x="53644" y="126797"/>
                    <a:pt x="49732" y="141421"/>
                    <a:pt x="58521" y="146304"/>
                  </a:cubicBezTo>
                  <a:cubicBezTo>
                    <a:pt x="75706" y="155851"/>
                    <a:pt x="97492" y="151561"/>
                    <a:pt x="117043" y="153619"/>
                  </a:cubicBezTo>
                  <a:cubicBezTo>
                    <a:pt x="197024" y="162038"/>
                    <a:pt x="176294" y="160934"/>
                    <a:pt x="234086" y="160934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50" name="Skupina 49"/>
          <p:cNvGrpSpPr/>
          <p:nvPr/>
        </p:nvGrpSpPr>
        <p:grpSpPr>
          <a:xfrm>
            <a:off x="5172450" y="1275728"/>
            <a:ext cx="2485967" cy="1440160"/>
            <a:chOff x="5172450" y="1275728"/>
            <a:chExt cx="2485967" cy="1440160"/>
          </a:xfrm>
        </p:grpSpPr>
        <p:sp>
          <p:nvSpPr>
            <p:cNvPr id="43" name="Obdélník 42"/>
            <p:cNvSpPr/>
            <p:nvPr/>
          </p:nvSpPr>
          <p:spPr>
            <a:xfrm>
              <a:off x="5535378" y="1635768"/>
              <a:ext cx="360040" cy="36004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44" name="Obdélník 43"/>
            <p:cNvSpPr/>
            <p:nvPr/>
          </p:nvSpPr>
          <p:spPr>
            <a:xfrm>
              <a:off x="5535378" y="1279404"/>
              <a:ext cx="360040" cy="36004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45" name="Obdélník 44"/>
            <p:cNvSpPr/>
            <p:nvPr/>
          </p:nvSpPr>
          <p:spPr>
            <a:xfrm>
              <a:off x="5172450" y="2355848"/>
              <a:ext cx="360040" cy="36004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46" name="Obdélník 45"/>
            <p:cNvSpPr/>
            <p:nvPr/>
          </p:nvSpPr>
          <p:spPr>
            <a:xfrm>
              <a:off x="5172450" y="1995808"/>
              <a:ext cx="360040" cy="36004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47" name="Obdélník 46"/>
            <p:cNvSpPr/>
            <p:nvPr/>
          </p:nvSpPr>
          <p:spPr>
            <a:xfrm>
              <a:off x="5172450" y="1639444"/>
              <a:ext cx="360040" cy="36004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48" name="Obdélník 47"/>
            <p:cNvSpPr/>
            <p:nvPr/>
          </p:nvSpPr>
          <p:spPr>
            <a:xfrm>
              <a:off x="5172450" y="1275728"/>
              <a:ext cx="360040" cy="36004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49" name="Zaoblený obdélník 48"/>
            <p:cNvSpPr/>
            <p:nvPr/>
          </p:nvSpPr>
          <p:spPr>
            <a:xfrm>
              <a:off x="6347083" y="1308249"/>
              <a:ext cx="1311334" cy="716404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</p:spTree>
    <p:extLst>
      <p:ext uri="{BB962C8B-B14F-4D97-AF65-F5344CB8AC3E}">
        <p14:creationId xmlns:p14="http://schemas.microsoft.com/office/powerpoint/2010/main" val="2063463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344" y="11664"/>
            <a:ext cx="91436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METR ČVEREČNÍ </a:t>
            </a:r>
            <a:endParaRPr lang="cs-CZ" sz="24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7" name="Obdélník 206"/>
          <p:cNvSpPr/>
          <p:nvPr/>
        </p:nvSpPr>
        <p:spPr>
          <a:xfrm>
            <a:off x="2407746" y="1615678"/>
            <a:ext cx="4350799" cy="4339812"/>
          </a:xfrm>
          <a:prstGeom prst="rect">
            <a:avLst/>
          </a:prstGeom>
          <a:solidFill>
            <a:srgbClr val="0000FF">
              <a:alpha val="3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204" name="TextovéPole 203"/>
          <p:cNvSpPr txBox="1"/>
          <p:nvPr/>
        </p:nvSpPr>
        <p:spPr>
          <a:xfrm>
            <a:off x="246441" y="552833"/>
            <a:ext cx="87180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VYTVOŘÍME PLOCHU, KDE KAŽDÁ STRANA MĚŘÍ 1 METR </a:t>
            </a:r>
            <a:endParaRPr lang="cs-CZ" sz="24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" name="TextovéPole 204"/>
          <p:cNvSpPr txBox="1"/>
          <p:nvPr/>
        </p:nvSpPr>
        <p:spPr>
          <a:xfrm>
            <a:off x="218596" y="552833"/>
            <a:ext cx="79259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JEDNOTKOU JE ČTVEREČNÍ METR, KTERÝ OZNAČUJEME – m</a:t>
            </a:r>
            <a:r>
              <a:rPr lang="cs-CZ" sz="2400" b="1" i="1" baseline="30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cs-CZ" sz="2400" b="1" i="1" dirty="0" smtClean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cs-CZ" sz="2400" b="1" i="1" dirty="0">
              <a:solidFill>
                <a:srgbClr val="00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" name="Přímá spojnice se šipkou 5"/>
          <p:cNvCxnSpPr/>
          <p:nvPr/>
        </p:nvCxnSpPr>
        <p:spPr>
          <a:xfrm>
            <a:off x="2406139" y="1631462"/>
            <a:ext cx="4350799" cy="0"/>
          </a:xfrm>
          <a:prstGeom prst="straightConnector1">
            <a:avLst/>
          </a:prstGeom>
          <a:ln w="254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9" name="Přímá spojnice se šipkou 288"/>
          <p:cNvCxnSpPr/>
          <p:nvPr/>
        </p:nvCxnSpPr>
        <p:spPr>
          <a:xfrm>
            <a:off x="2406139" y="1631462"/>
            <a:ext cx="0" cy="4339812"/>
          </a:xfrm>
          <a:prstGeom prst="straightConnector1">
            <a:avLst/>
          </a:prstGeom>
          <a:ln w="254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0" name="Přímá spojnice se šipkou 209"/>
          <p:cNvCxnSpPr/>
          <p:nvPr/>
        </p:nvCxnSpPr>
        <p:spPr>
          <a:xfrm>
            <a:off x="2412092" y="5960984"/>
            <a:ext cx="4350799" cy="0"/>
          </a:xfrm>
          <a:prstGeom prst="straightConnector1">
            <a:avLst/>
          </a:prstGeom>
          <a:ln w="254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1" name="Přímá spojnice se šipkou 210"/>
          <p:cNvCxnSpPr/>
          <p:nvPr/>
        </p:nvCxnSpPr>
        <p:spPr>
          <a:xfrm>
            <a:off x="6760216" y="1625990"/>
            <a:ext cx="0" cy="4339812"/>
          </a:xfrm>
          <a:prstGeom prst="straightConnector1">
            <a:avLst/>
          </a:prstGeom>
          <a:ln w="254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2" name="Skupina 291"/>
          <p:cNvGrpSpPr/>
          <p:nvPr/>
        </p:nvGrpSpPr>
        <p:grpSpPr>
          <a:xfrm>
            <a:off x="1721358" y="1281527"/>
            <a:ext cx="1051335" cy="833293"/>
            <a:chOff x="2454566" y="1662570"/>
            <a:chExt cx="1051335" cy="833293"/>
          </a:xfrm>
        </p:grpSpPr>
        <p:sp>
          <p:nvSpPr>
            <p:cNvPr id="290" name="Oblouk 289"/>
            <p:cNvSpPr/>
            <p:nvPr/>
          </p:nvSpPr>
          <p:spPr>
            <a:xfrm rot="7281597">
              <a:off x="2563587" y="1553549"/>
              <a:ext cx="833293" cy="1051335"/>
            </a:xfrm>
            <a:prstGeom prst="arc">
              <a:avLst>
                <a:gd name="adj1" fmla="val 13947269"/>
                <a:gd name="adj2" fmla="val 18311140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91" name="TextovéPole 290"/>
            <p:cNvSpPr txBox="1"/>
            <p:nvPr/>
          </p:nvSpPr>
          <p:spPr>
            <a:xfrm>
              <a:off x="3168127" y="2034172"/>
              <a:ext cx="24237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 smtClean="0"/>
                <a:t>∙</a:t>
              </a:r>
              <a:endParaRPr lang="cs-CZ" dirty="0"/>
            </a:p>
          </p:txBody>
        </p:sp>
      </p:grpSp>
      <p:sp>
        <p:nvSpPr>
          <p:cNvPr id="293" name="Levá složená závorka 292"/>
          <p:cNvSpPr/>
          <p:nvPr/>
        </p:nvSpPr>
        <p:spPr>
          <a:xfrm rot="5400000">
            <a:off x="4401219" y="-729728"/>
            <a:ext cx="360637" cy="4350799"/>
          </a:xfrm>
          <a:prstGeom prst="leftBrace">
            <a:avLst/>
          </a:prstGeom>
          <a:ln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14" name="Levá složená závorka 213"/>
          <p:cNvSpPr/>
          <p:nvPr/>
        </p:nvSpPr>
        <p:spPr>
          <a:xfrm>
            <a:off x="2045501" y="1625989"/>
            <a:ext cx="360637" cy="4334995"/>
          </a:xfrm>
          <a:prstGeom prst="leftBrace">
            <a:avLst/>
          </a:prstGeom>
          <a:ln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FF00FF"/>
              </a:solidFill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4198201" y="829832"/>
            <a:ext cx="8102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>
                <a:solidFill>
                  <a:srgbClr val="FF00FF"/>
                </a:solidFill>
              </a:rPr>
              <a:t>1 metr</a:t>
            </a:r>
            <a:endParaRPr lang="cs-CZ" b="1" dirty="0">
              <a:solidFill>
                <a:srgbClr val="FF00FF"/>
              </a:solidFill>
            </a:endParaRPr>
          </a:p>
        </p:txBody>
      </p:sp>
      <p:sp>
        <p:nvSpPr>
          <p:cNvPr id="216" name="TextovéPole 215"/>
          <p:cNvSpPr txBox="1"/>
          <p:nvPr/>
        </p:nvSpPr>
        <p:spPr>
          <a:xfrm rot="16200000">
            <a:off x="1392458" y="3600918"/>
            <a:ext cx="8102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>
                <a:solidFill>
                  <a:srgbClr val="FF00FF"/>
                </a:solidFill>
              </a:rPr>
              <a:t>1 metr</a:t>
            </a:r>
            <a:endParaRPr lang="cs-CZ" b="1" dirty="0">
              <a:solidFill>
                <a:srgbClr val="FF00FF"/>
              </a:solidFill>
            </a:endParaRPr>
          </a:p>
        </p:txBody>
      </p:sp>
      <p:sp>
        <p:nvSpPr>
          <p:cNvPr id="217" name="Levá složená závorka 216"/>
          <p:cNvSpPr/>
          <p:nvPr/>
        </p:nvSpPr>
        <p:spPr>
          <a:xfrm rot="10800000">
            <a:off x="6756936" y="1625989"/>
            <a:ext cx="360637" cy="4334993"/>
          </a:xfrm>
          <a:prstGeom prst="leftBrace">
            <a:avLst/>
          </a:prstGeom>
          <a:ln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18" name="TextovéPole 217"/>
          <p:cNvSpPr txBox="1"/>
          <p:nvPr/>
        </p:nvSpPr>
        <p:spPr>
          <a:xfrm rot="5400000">
            <a:off x="6987581" y="3616701"/>
            <a:ext cx="8102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>
                <a:solidFill>
                  <a:srgbClr val="FF00FF"/>
                </a:solidFill>
              </a:rPr>
              <a:t>1 metr</a:t>
            </a:r>
            <a:endParaRPr lang="cs-CZ" b="1" dirty="0">
              <a:solidFill>
                <a:srgbClr val="FF00FF"/>
              </a:solidFill>
            </a:endParaRPr>
          </a:p>
        </p:txBody>
      </p:sp>
      <p:sp>
        <p:nvSpPr>
          <p:cNvPr id="219" name="Levá složená závorka 218"/>
          <p:cNvSpPr/>
          <p:nvPr/>
        </p:nvSpPr>
        <p:spPr>
          <a:xfrm rot="16200000">
            <a:off x="4405388" y="3966072"/>
            <a:ext cx="360637" cy="4356753"/>
          </a:xfrm>
          <a:prstGeom prst="leftBrace">
            <a:avLst/>
          </a:prstGeom>
          <a:ln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20" name="TextovéPole 219"/>
          <p:cNvSpPr txBox="1"/>
          <p:nvPr/>
        </p:nvSpPr>
        <p:spPr>
          <a:xfrm>
            <a:off x="4181575" y="6419885"/>
            <a:ext cx="8102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>
                <a:solidFill>
                  <a:srgbClr val="FF00FF"/>
                </a:solidFill>
              </a:rPr>
              <a:t>1 metr</a:t>
            </a:r>
            <a:endParaRPr lang="cs-CZ" b="1" dirty="0">
              <a:solidFill>
                <a:srgbClr val="FF00FF"/>
              </a:solidFill>
            </a:endParaRPr>
          </a:p>
        </p:txBody>
      </p:sp>
      <p:sp>
        <p:nvSpPr>
          <p:cNvPr id="288" name="TextovéPole 287"/>
          <p:cNvSpPr txBox="1"/>
          <p:nvPr/>
        </p:nvSpPr>
        <p:spPr>
          <a:xfrm>
            <a:off x="2455634" y="3355306"/>
            <a:ext cx="426430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800" b="1" i="1" dirty="0" smtClean="0">
                <a:solidFill>
                  <a:srgbClr val="0000FF"/>
                </a:solidFill>
              </a:rPr>
              <a:t>1 m ∙ 1 m = 1 m</a:t>
            </a:r>
            <a:r>
              <a:rPr lang="cs-CZ" sz="4800" b="1" i="1" baseline="30000" dirty="0" smtClean="0">
                <a:solidFill>
                  <a:srgbClr val="0000FF"/>
                </a:solidFill>
              </a:rPr>
              <a:t>2</a:t>
            </a:r>
            <a:endParaRPr lang="cs-CZ" sz="4800" b="1" i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5668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10" presetClass="entr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"/>
                            </p:stCondLst>
                            <p:childTnLst>
                              <p:par>
                                <p:cTn id="7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5" dur="20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000"/>
                            </p:stCondLst>
                            <p:childTnLst>
                              <p:par>
                                <p:cTn id="102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2000"/>
                                        <p:tgtEl>
                                          <p:spTgt spid="2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2000" fill="hold"/>
                                        <p:tgtEl>
                                          <p:spTgt spid="2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2000" fill="hold"/>
                                        <p:tgtEl>
                                          <p:spTgt spid="2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7" grpId="0" animBg="1"/>
      <p:bldP spid="204" grpId="0"/>
      <p:bldP spid="204" grpId="1"/>
      <p:bldP spid="205" grpId="0"/>
      <p:bldP spid="293" grpId="0" animBg="1"/>
      <p:bldP spid="214" grpId="0" animBg="1"/>
      <p:bldP spid="3" grpId="0"/>
      <p:bldP spid="216" grpId="0"/>
      <p:bldP spid="217" grpId="0" animBg="1"/>
      <p:bldP spid="218" grpId="0"/>
      <p:bldP spid="219" grpId="0" animBg="1"/>
      <p:bldP spid="220" grpId="0"/>
      <p:bldP spid="28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12" name="Picture 16" descr="MP900405530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3" r="7602"/>
          <a:stretch>
            <a:fillRect/>
          </a:stretch>
        </p:blipFill>
        <p:spPr bwMode="auto">
          <a:xfrm>
            <a:off x="0" y="-4763"/>
            <a:ext cx="9144000" cy="6862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119" name="Group 23"/>
          <p:cNvGrpSpPr>
            <a:grpSpLocks/>
          </p:cNvGrpSpPr>
          <p:nvPr/>
        </p:nvGrpSpPr>
        <p:grpSpPr bwMode="auto">
          <a:xfrm>
            <a:off x="3779838" y="1673225"/>
            <a:ext cx="5184775" cy="4995863"/>
            <a:chOff x="2381" y="981"/>
            <a:chExt cx="3175" cy="3175"/>
          </a:xfrm>
        </p:grpSpPr>
        <p:sp>
          <p:nvSpPr>
            <p:cNvPr id="4115" name="Line 19"/>
            <p:cNvSpPr>
              <a:spLocks noChangeShapeType="1"/>
            </p:cNvSpPr>
            <p:nvPr/>
          </p:nvSpPr>
          <p:spPr bwMode="auto">
            <a:xfrm>
              <a:off x="2699" y="981"/>
              <a:ext cx="2857" cy="0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16" name="Line 20"/>
            <p:cNvSpPr>
              <a:spLocks noChangeShapeType="1"/>
            </p:cNvSpPr>
            <p:nvPr/>
          </p:nvSpPr>
          <p:spPr bwMode="auto">
            <a:xfrm>
              <a:off x="5556" y="981"/>
              <a:ext cx="0" cy="3175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17" name="Line 21"/>
            <p:cNvSpPr>
              <a:spLocks noChangeShapeType="1"/>
            </p:cNvSpPr>
            <p:nvPr/>
          </p:nvSpPr>
          <p:spPr bwMode="auto">
            <a:xfrm flipH="1">
              <a:off x="2381" y="4156"/>
              <a:ext cx="3175" cy="0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18" name="Line 22"/>
            <p:cNvSpPr>
              <a:spLocks noChangeShapeType="1"/>
            </p:cNvSpPr>
            <p:nvPr/>
          </p:nvSpPr>
          <p:spPr bwMode="auto">
            <a:xfrm flipV="1">
              <a:off x="2381" y="2659"/>
              <a:ext cx="0" cy="1497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4120" name="Text Box 24"/>
          <p:cNvSpPr txBox="1">
            <a:spLocks noChangeArrowheads="1"/>
          </p:cNvSpPr>
          <p:nvPr/>
        </p:nvSpPr>
        <p:spPr bwMode="auto">
          <a:xfrm>
            <a:off x="5795963" y="2060575"/>
            <a:ext cx="2160587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6000" b="1">
                <a:solidFill>
                  <a:srgbClr val="FFFF00"/>
                </a:solidFill>
              </a:rPr>
              <a:t>1 m</a:t>
            </a:r>
            <a:r>
              <a:rPr lang="en-US" sz="6000" b="1">
                <a:solidFill>
                  <a:srgbClr val="FFFF00"/>
                </a:solidFill>
                <a:cs typeface="Arial" pitchFamily="34" charset="0"/>
              </a:rPr>
              <a:t>²</a:t>
            </a:r>
          </a:p>
        </p:txBody>
      </p:sp>
      <p:sp>
        <p:nvSpPr>
          <p:cNvPr id="4121" name="Text Box 25"/>
          <p:cNvSpPr txBox="1">
            <a:spLocks noChangeArrowheads="1"/>
          </p:cNvSpPr>
          <p:nvPr/>
        </p:nvSpPr>
        <p:spPr bwMode="auto">
          <a:xfrm>
            <a:off x="3708400" y="188913"/>
            <a:ext cx="5184775" cy="641350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/>
              <a:t>Základní jednotkou obsahu je 1m</a:t>
            </a:r>
            <a:r>
              <a:rPr lang="en-US">
                <a:cs typeface="Arial" pitchFamily="34" charset="0"/>
              </a:rPr>
              <a:t>²</a:t>
            </a:r>
            <a:r>
              <a:rPr lang="cs-CZ">
                <a:cs typeface="Arial" pitchFamily="34" charset="0"/>
              </a:rPr>
              <a:t>. Je to plocha velikosti čtverce o straně 1 m.</a:t>
            </a:r>
            <a:endParaRPr lang="en-US">
              <a:cs typeface="Arial" pitchFamily="34" charset="0"/>
            </a:endParaRPr>
          </a:p>
        </p:txBody>
      </p:sp>
      <p:sp>
        <p:nvSpPr>
          <p:cNvPr id="4122" name="Text Box 26"/>
          <p:cNvSpPr txBox="1">
            <a:spLocks noChangeArrowheads="1"/>
          </p:cNvSpPr>
          <p:nvPr/>
        </p:nvSpPr>
        <p:spPr bwMode="auto">
          <a:xfrm>
            <a:off x="2627313" y="4652963"/>
            <a:ext cx="100806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3600" b="1">
                <a:solidFill>
                  <a:srgbClr val="FFFF00"/>
                </a:solidFill>
              </a:rPr>
              <a:t>1 m</a:t>
            </a:r>
          </a:p>
        </p:txBody>
      </p:sp>
      <p:sp>
        <p:nvSpPr>
          <p:cNvPr id="4123" name="Text Box 27"/>
          <p:cNvSpPr txBox="1">
            <a:spLocks noChangeArrowheads="1"/>
          </p:cNvSpPr>
          <p:nvPr/>
        </p:nvSpPr>
        <p:spPr bwMode="auto">
          <a:xfrm>
            <a:off x="5940425" y="908050"/>
            <a:ext cx="100806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3600" b="1">
                <a:solidFill>
                  <a:srgbClr val="FFFF00"/>
                </a:solidFill>
              </a:rPr>
              <a:t>1 m</a:t>
            </a:r>
          </a:p>
        </p:txBody>
      </p:sp>
    </p:spTree>
    <p:extLst>
      <p:ext uri="{BB962C8B-B14F-4D97-AF65-F5344CB8AC3E}">
        <p14:creationId xmlns:p14="http://schemas.microsoft.com/office/powerpoint/2010/main" val="2022243955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344" y="11664"/>
            <a:ext cx="91436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METR ČVEREČNÍ – m</a:t>
            </a:r>
            <a:r>
              <a:rPr lang="cs-CZ" sz="2400" b="1" baseline="30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cs-CZ" sz="2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endParaRPr lang="cs-CZ" sz="24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Obdélník 1"/>
          <p:cNvSpPr/>
          <p:nvPr/>
        </p:nvSpPr>
        <p:spPr>
          <a:xfrm>
            <a:off x="2017299" y="5911762"/>
            <a:ext cx="436341" cy="4354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Obdélník 4"/>
          <p:cNvSpPr/>
          <p:nvPr/>
        </p:nvSpPr>
        <p:spPr>
          <a:xfrm>
            <a:off x="2466620" y="5911768"/>
            <a:ext cx="436341" cy="4354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bdélník 6"/>
          <p:cNvSpPr/>
          <p:nvPr/>
        </p:nvSpPr>
        <p:spPr>
          <a:xfrm>
            <a:off x="2912680" y="5911762"/>
            <a:ext cx="436341" cy="4354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Obdélník 7"/>
          <p:cNvSpPr/>
          <p:nvPr/>
        </p:nvSpPr>
        <p:spPr>
          <a:xfrm>
            <a:off x="3343996" y="5911762"/>
            <a:ext cx="436341" cy="4354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Obdélník 8"/>
          <p:cNvSpPr/>
          <p:nvPr/>
        </p:nvSpPr>
        <p:spPr>
          <a:xfrm>
            <a:off x="3761159" y="5911768"/>
            <a:ext cx="436341" cy="4354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Obdélník 9"/>
          <p:cNvSpPr/>
          <p:nvPr/>
        </p:nvSpPr>
        <p:spPr>
          <a:xfrm>
            <a:off x="4207122" y="5911762"/>
            <a:ext cx="436341" cy="4354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Obdélník 10"/>
          <p:cNvSpPr/>
          <p:nvPr/>
        </p:nvSpPr>
        <p:spPr>
          <a:xfrm>
            <a:off x="4638938" y="5913218"/>
            <a:ext cx="436341" cy="4354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Obdélník 11"/>
          <p:cNvSpPr/>
          <p:nvPr/>
        </p:nvSpPr>
        <p:spPr>
          <a:xfrm>
            <a:off x="5058483" y="5911762"/>
            <a:ext cx="436341" cy="4354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Obdélník 12"/>
          <p:cNvSpPr/>
          <p:nvPr/>
        </p:nvSpPr>
        <p:spPr>
          <a:xfrm>
            <a:off x="5496817" y="5911762"/>
            <a:ext cx="436341" cy="4354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Obdélník 13"/>
          <p:cNvSpPr/>
          <p:nvPr/>
        </p:nvSpPr>
        <p:spPr>
          <a:xfrm>
            <a:off x="5931757" y="5911762"/>
            <a:ext cx="436341" cy="4354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Obdélník 14"/>
          <p:cNvSpPr/>
          <p:nvPr/>
        </p:nvSpPr>
        <p:spPr>
          <a:xfrm>
            <a:off x="2017396" y="5472846"/>
            <a:ext cx="436341" cy="4354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Obdélník 15"/>
          <p:cNvSpPr/>
          <p:nvPr/>
        </p:nvSpPr>
        <p:spPr>
          <a:xfrm>
            <a:off x="2466717" y="5472852"/>
            <a:ext cx="436341" cy="4354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Obdélník 16"/>
          <p:cNvSpPr/>
          <p:nvPr/>
        </p:nvSpPr>
        <p:spPr>
          <a:xfrm>
            <a:off x="2912776" y="5472846"/>
            <a:ext cx="436341" cy="4354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8" name="Obdélník 17"/>
          <p:cNvSpPr/>
          <p:nvPr/>
        </p:nvSpPr>
        <p:spPr>
          <a:xfrm>
            <a:off x="3344092" y="5472846"/>
            <a:ext cx="436341" cy="4354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9" name="Obdélník 18"/>
          <p:cNvSpPr/>
          <p:nvPr/>
        </p:nvSpPr>
        <p:spPr>
          <a:xfrm>
            <a:off x="3761256" y="5472852"/>
            <a:ext cx="436341" cy="4354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0" name="Obdélník 19"/>
          <p:cNvSpPr/>
          <p:nvPr/>
        </p:nvSpPr>
        <p:spPr>
          <a:xfrm>
            <a:off x="4207218" y="5472846"/>
            <a:ext cx="436341" cy="4354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1" name="Obdélník 20"/>
          <p:cNvSpPr/>
          <p:nvPr/>
        </p:nvSpPr>
        <p:spPr>
          <a:xfrm>
            <a:off x="4639035" y="5472846"/>
            <a:ext cx="436341" cy="4354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2" name="Obdélník 21"/>
          <p:cNvSpPr/>
          <p:nvPr/>
        </p:nvSpPr>
        <p:spPr>
          <a:xfrm>
            <a:off x="5058579" y="5472846"/>
            <a:ext cx="436341" cy="4354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3" name="Obdélník 22"/>
          <p:cNvSpPr/>
          <p:nvPr/>
        </p:nvSpPr>
        <p:spPr>
          <a:xfrm>
            <a:off x="5496914" y="5472846"/>
            <a:ext cx="436341" cy="4354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4" name="Obdélník 23"/>
          <p:cNvSpPr/>
          <p:nvPr/>
        </p:nvSpPr>
        <p:spPr>
          <a:xfrm>
            <a:off x="5931853" y="5472846"/>
            <a:ext cx="436341" cy="4354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5" name="Obdélník 24"/>
          <p:cNvSpPr/>
          <p:nvPr/>
        </p:nvSpPr>
        <p:spPr>
          <a:xfrm>
            <a:off x="2017492" y="5040919"/>
            <a:ext cx="436341" cy="4354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6" name="Obdélník 25"/>
          <p:cNvSpPr/>
          <p:nvPr/>
        </p:nvSpPr>
        <p:spPr>
          <a:xfrm>
            <a:off x="2466814" y="5040925"/>
            <a:ext cx="436341" cy="4354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7" name="Obdélník 26"/>
          <p:cNvSpPr/>
          <p:nvPr/>
        </p:nvSpPr>
        <p:spPr>
          <a:xfrm>
            <a:off x="2912873" y="5040919"/>
            <a:ext cx="436341" cy="4354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8" name="Obdélník 27"/>
          <p:cNvSpPr/>
          <p:nvPr/>
        </p:nvSpPr>
        <p:spPr>
          <a:xfrm>
            <a:off x="3344189" y="5040919"/>
            <a:ext cx="436341" cy="4354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9" name="Obdélník 28"/>
          <p:cNvSpPr/>
          <p:nvPr/>
        </p:nvSpPr>
        <p:spPr>
          <a:xfrm>
            <a:off x="3761352" y="5040925"/>
            <a:ext cx="436341" cy="4354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0" name="Obdélník 29"/>
          <p:cNvSpPr/>
          <p:nvPr/>
        </p:nvSpPr>
        <p:spPr>
          <a:xfrm>
            <a:off x="4207315" y="5040919"/>
            <a:ext cx="436341" cy="4354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1" name="Obdélník 30"/>
          <p:cNvSpPr/>
          <p:nvPr/>
        </p:nvSpPr>
        <p:spPr>
          <a:xfrm>
            <a:off x="4640339" y="5040925"/>
            <a:ext cx="436341" cy="4354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2" name="Obdélník 31"/>
          <p:cNvSpPr/>
          <p:nvPr/>
        </p:nvSpPr>
        <p:spPr>
          <a:xfrm>
            <a:off x="5058676" y="5040919"/>
            <a:ext cx="436341" cy="4354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3" name="Obdélník 32"/>
          <p:cNvSpPr/>
          <p:nvPr/>
        </p:nvSpPr>
        <p:spPr>
          <a:xfrm>
            <a:off x="5497010" y="5040919"/>
            <a:ext cx="436341" cy="4354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4" name="Obdélník 33"/>
          <p:cNvSpPr/>
          <p:nvPr/>
        </p:nvSpPr>
        <p:spPr>
          <a:xfrm>
            <a:off x="5931950" y="5040919"/>
            <a:ext cx="436341" cy="4354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5" name="Obdélník 34"/>
          <p:cNvSpPr/>
          <p:nvPr/>
        </p:nvSpPr>
        <p:spPr>
          <a:xfrm>
            <a:off x="2017299" y="4605498"/>
            <a:ext cx="436341" cy="4354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6" name="Obdélník 35"/>
          <p:cNvSpPr/>
          <p:nvPr/>
        </p:nvSpPr>
        <p:spPr>
          <a:xfrm>
            <a:off x="2466620" y="4605504"/>
            <a:ext cx="436341" cy="4354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7" name="Obdélník 36"/>
          <p:cNvSpPr/>
          <p:nvPr/>
        </p:nvSpPr>
        <p:spPr>
          <a:xfrm>
            <a:off x="2912680" y="4605498"/>
            <a:ext cx="436341" cy="4354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8" name="Obdélník 37"/>
          <p:cNvSpPr/>
          <p:nvPr/>
        </p:nvSpPr>
        <p:spPr>
          <a:xfrm>
            <a:off x="3343996" y="4605498"/>
            <a:ext cx="436341" cy="4354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9" name="Obdélník 38"/>
          <p:cNvSpPr/>
          <p:nvPr/>
        </p:nvSpPr>
        <p:spPr>
          <a:xfrm>
            <a:off x="3761159" y="4605504"/>
            <a:ext cx="436341" cy="4354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0" name="Obdélník 39"/>
          <p:cNvSpPr/>
          <p:nvPr/>
        </p:nvSpPr>
        <p:spPr>
          <a:xfrm>
            <a:off x="4207122" y="4605498"/>
            <a:ext cx="436341" cy="4354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1" name="Obdélník 40"/>
          <p:cNvSpPr/>
          <p:nvPr/>
        </p:nvSpPr>
        <p:spPr>
          <a:xfrm>
            <a:off x="4638938" y="4605498"/>
            <a:ext cx="436341" cy="4354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2" name="Obdélník 41"/>
          <p:cNvSpPr/>
          <p:nvPr/>
        </p:nvSpPr>
        <p:spPr>
          <a:xfrm>
            <a:off x="5058483" y="4605498"/>
            <a:ext cx="436341" cy="4354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3" name="Obdélník 42"/>
          <p:cNvSpPr/>
          <p:nvPr/>
        </p:nvSpPr>
        <p:spPr>
          <a:xfrm>
            <a:off x="5496817" y="4605498"/>
            <a:ext cx="436341" cy="4354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4" name="Obdélník 43"/>
          <p:cNvSpPr/>
          <p:nvPr/>
        </p:nvSpPr>
        <p:spPr>
          <a:xfrm>
            <a:off x="5931757" y="4605498"/>
            <a:ext cx="436341" cy="4354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5" name="Obdélník 44"/>
          <p:cNvSpPr/>
          <p:nvPr/>
        </p:nvSpPr>
        <p:spPr>
          <a:xfrm>
            <a:off x="2018700" y="4170076"/>
            <a:ext cx="436341" cy="4354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6" name="Obdélník 45"/>
          <p:cNvSpPr/>
          <p:nvPr/>
        </p:nvSpPr>
        <p:spPr>
          <a:xfrm>
            <a:off x="2468022" y="4170082"/>
            <a:ext cx="436341" cy="4354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7" name="Obdélník 46"/>
          <p:cNvSpPr/>
          <p:nvPr/>
        </p:nvSpPr>
        <p:spPr>
          <a:xfrm>
            <a:off x="2899567" y="4170076"/>
            <a:ext cx="436341" cy="4354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8" name="Obdélník 47"/>
          <p:cNvSpPr/>
          <p:nvPr/>
        </p:nvSpPr>
        <p:spPr>
          <a:xfrm>
            <a:off x="3345397" y="4170076"/>
            <a:ext cx="436341" cy="4354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9" name="Obdélník 48"/>
          <p:cNvSpPr/>
          <p:nvPr/>
        </p:nvSpPr>
        <p:spPr>
          <a:xfrm>
            <a:off x="3762561" y="4170082"/>
            <a:ext cx="436341" cy="4354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0" name="Obdélník 49"/>
          <p:cNvSpPr/>
          <p:nvPr/>
        </p:nvSpPr>
        <p:spPr>
          <a:xfrm>
            <a:off x="4194009" y="4170076"/>
            <a:ext cx="436341" cy="4354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1" name="Obdélník 50"/>
          <p:cNvSpPr/>
          <p:nvPr/>
        </p:nvSpPr>
        <p:spPr>
          <a:xfrm>
            <a:off x="4642720" y="4170076"/>
            <a:ext cx="436341" cy="4354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2" name="Obdélník 51"/>
          <p:cNvSpPr/>
          <p:nvPr/>
        </p:nvSpPr>
        <p:spPr>
          <a:xfrm>
            <a:off x="5059884" y="4170076"/>
            <a:ext cx="436341" cy="4354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3" name="Obdélník 52"/>
          <p:cNvSpPr/>
          <p:nvPr/>
        </p:nvSpPr>
        <p:spPr>
          <a:xfrm>
            <a:off x="5498218" y="4170076"/>
            <a:ext cx="436341" cy="4354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4" name="Obdélník 53"/>
          <p:cNvSpPr/>
          <p:nvPr/>
        </p:nvSpPr>
        <p:spPr>
          <a:xfrm>
            <a:off x="5933158" y="4170076"/>
            <a:ext cx="436341" cy="4354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5" name="Obdélník 54"/>
          <p:cNvSpPr/>
          <p:nvPr/>
        </p:nvSpPr>
        <p:spPr>
          <a:xfrm>
            <a:off x="2018700" y="3734655"/>
            <a:ext cx="436341" cy="4354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6" name="Obdélník 55"/>
          <p:cNvSpPr/>
          <p:nvPr/>
        </p:nvSpPr>
        <p:spPr>
          <a:xfrm>
            <a:off x="2468022" y="3734661"/>
            <a:ext cx="436341" cy="4354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7" name="Obdélník 56"/>
          <p:cNvSpPr/>
          <p:nvPr/>
        </p:nvSpPr>
        <p:spPr>
          <a:xfrm>
            <a:off x="2899567" y="3734655"/>
            <a:ext cx="436341" cy="4354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8" name="Obdélník 57"/>
          <p:cNvSpPr/>
          <p:nvPr/>
        </p:nvSpPr>
        <p:spPr>
          <a:xfrm>
            <a:off x="3345397" y="3734655"/>
            <a:ext cx="436341" cy="4354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9" name="Obdélník 58"/>
          <p:cNvSpPr/>
          <p:nvPr/>
        </p:nvSpPr>
        <p:spPr>
          <a:xfrm>
            <a:off x="3762561" y="3734661"/>
            <a:ext cx="436341" cy="4354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0" name="Obdélník 59"/>
          <p:cNvSpPr/>
          <p:nvPr/>
        </p:nvSpPr>
        <p:spPr>
          <a:xfrm>
            <a:off x="4194009" y="3734655"/>
            <a:ext cx="436341" cy="4354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1" name="Obdélník 60"/>
          <p:cNvSpPr/>
          <p:nvPr/>
        </p:nvSpPr>
        <p:spPr>
          <a:xfrm>
            <a:off x="4642720" y="3734655"/>
            <a:ext cx="436341" cy="4354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2" name="Obdélník 61"/>
          <p:cNvSpPr/>
          <p:nvPr/>
        </p:nvSpPr>
        <p:spPr>
          <a:xfrm>
            <a:off x="5059884" y="3734655"/>
            <a:ext cx="436341" cy="4354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3" name="Obdélník 62"/>
          <p:cNvSpPr/>
          <p:nvPr/>
        </p:nvSpPr>
        <p:spPr>
          <a:xfrm>
            <a:off x="5498218" y="3734655"/>
            <a:ext cx="436341" cy="4354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4" name="Obdélník 63"/>
          <p:cNvSpPr/>
          <p:nvPr/>
        </p:nvSpPr>
        <p:spPr>
          <a:xfrm>
            <a:off x="5933158" y="3734655"/>
            <a:ext cx="436341" cy="4354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5" name="Obdélník 64"/>
          <p:cNvSpPr/>
          <p:nvPr/>
        </p:nvSpPr>
        <p:spPr>
          <a:xfrm>
            <a:off x="2018700" y="3299233"/>
            <a:ext cx="436341" cy="4354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6" name="Obdélník 65"/>
          <p:cNvSpPr/>
          <p:nvPr/>
        </p:nvSpPr>
        <p:spPr>
          <a:xfrm>
            <a:off x="2468022" y="3299239"/>
            <a:ext cx="436341" cy="4354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7" name="Obdélník 66"/>
          <p:cNvSpPr/>
          <p:nvPr/>
        </p:nvSpPr>
        <p:spPr>
          <a:xfrm>
            <a:off x="2899567" y="3299233"/>
            <a:ext cx="436341" cy="4354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8" name="Obdélník 67"/>
          <p:cNvSpPr/>
          <p:nvPr/>
        </p:nvSpPr>
        <p:spPr>
          <a:xfrm>
            <a:off x="3345397" y="3299233"/>
            <a:ext cx="436341" cy="4354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9" name="Obdélník 68"/>
          <p:cNvSpPr/>
          <p:nvPr/>
        </p:nvSpPr>
        <p:spPr>
          <a:xfrm>
            <a:off x="3762561" y="3299239"/>
            <a:ext cx="436341" cy="4354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0" name="Obdélník 69"/>
          <p:cNvSpPr/>
          <p:nvPr/>
        </p:nvSpPr>
        <p:spPr>
          <a:xfrm>
            <a:off x="4194009" y="3299233"/>
            <a:ext cx="436341" cy="4354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1" name="Obdélník 70"/>
          <p:cNvSpPr/>
          <p:nvPr/>
        </p:nvSpPr>
        <p:spPr>
          <a:xfrm>
            <a:off x="4642720" y="3299233"/>
            <a:ext cx="436341" cy="4354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2" name="Obdélník 71"/>
          <p:cNvSpPr/>
          <p:nvPr/>
        </p:nvSpPr>
        <p:spPr>
          <a:xfrm>
            <a:off x="5059884" y="3299233"/>
            <a:ext cx="436341" cy="4354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3" name="Obdélník 72"/>
          <p:cNvSpPr/>
          <p:nvPr/>
        </p:nvSpPr>
        <p:spPr>
          <a:xfrm>
            <a:off x="5498218" y="3299233"/>
            <a:ext cx="436341" cy="4354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4" name="Obdélník 73"/>
          <p:cNvSpPr/>
          <p:nvPr/>
        </p:nvSpPr>
        <p:spPr>
          <a:xfrm>
            <a:off x="5933158" y="3299233"/>
            <a:ext cx="436341" cy="4354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5" name="Obdélník 74"/>
          <p:cNvSpPr/>
          <p:nvPr/>
        </p:nvSpPr>
        <p:spPr>
          <a:xfrm>
            <a:off x="2018700" y="2863812"/>
            <a:ext cx="436341" cy="4354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6" name="Obdélník 75"/>
          <p:cNvSpPr/>
          <p:nvPr/>
        </p:nvSpPr>
        <p:spPr>
          <a:xfrm>
            <a:off x="2468022" y="2863818"/>
            <a:ext cx="436341" cy="4354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7" name="Obdélník 76"/>
          <p:cNvSpPr/>
          <p:nvPr/>
        </p:nvSpPr>
        <p:spPr>
          <a:xfrm>
            <a:off x="2899567" y="2863812"/>
            <a:ext cx="436341" cy="4354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8" name="Obdélník 77"/>
          <p:cNvSpPr/>
          <p:nvPr/>
        </p:nvSpPr>
        <p:spPr>
          <a:xfrm>
            <a:off x="3345397" y="2863812"/>
            <a:ext cx="436341" cy="4354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9" name="Obdélník 78"/>
          <p:cNvSpPr/>
          <p:nvPr/>
        </p:nvSpPr>
        <p:spPr>
          <a:xfrm>
            <a:off x="3762561" y="2863818"/>
            <a:ext cx="436341" cy="4354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0" name="Obdélník 79"/>
          <p:cNvSpPr/>
          <p:nvPr/>
        </p:nvSpPr>
        <p:spPr>
          <a:xfrm>
            <a:off x="4194009" y="2863812"/>
            <a:ext cx="436341" cy="4354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1" name="Obdélník 80"/>
          <p:cNvSpPr/>
          <p:nvPr/>
        </p:nvSpPr>
        <p:spPr>
          <a:xfrm>
            <a:off x="4642720" y="2863812"/>
            <a:ext cx="436341" cy="4354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2" name="Obdélník 81"/>
          <p:cNvSpPr/>
          <p:nvPr/>
        </p:nvSpPr>
        <p:spPr>
          <a:xfrm>
            <a:off x="5059884" y="2863812"/>
            <a:ext cx="436341" cy="4354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3" name="Obdélník 82"/>
          <p:cNvSpPr/>
          <p:nvPr/>
        </p:nvSpPr>
        <p:spPr>
          <a:xfrm>
            <a:off x="5498218" y="2863812"/>
            <a:ext cx="436341" cy="4354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4" name="Obdélník 83"/>
          <p:cNvSpPr/>
          <p:nvPr/>
        </p:nvSpPr>
        <p:spPr>
          <a:xfrm>
            <a:off x="5933158" y="2863812"/>
            <a:ext cx="436341" cy="4354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5" name="Obdélník 84"/>
          <p:cNvSpPr/>
          <p:nvPr/>
        </p:nvSpPr>
        <p:spPr>
          <a:xfrm>
            <a:off x="2018700" y="2428390"/>
            <a:ext cx="436341" cy="4354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6" name="Obdélník 85"/>
          <p:cNvSpPr/>
          <p:nvPr/>
        </p:nvSpPr>
        <p:spPr>
          <a:xfrm>
            <a:off x="2468022" y="2428396"/>
            <a:ext cx="436341" cy="4354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7" name="Obdélník 86"/>
          <p:cNvSpPr/>
          <p:nvPr/>
        </p:nvSpPr>
        <p:spPr>
          <a:xfrm>
            <a:off x="2899567" y="2428390"/>
            <a:ext cx="436341" cy="4354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8" name="Obdélník 87"/>
          <p:cNvSpPr/>
          <p:nvPr/>
        </p:nvSpPr>
        <p:spPr>
          <a:xfrm>
            <a:off x="3345397" y="2428390"/>
            <a:ext cx="436341" cy="4354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9" name="Obdélník 88"/>
          <p:cNvSpPr/>
          <p:nvPr/>
        </p:nvSpPr>
        <p:spPr>
          <a:xfrm>
            <a:off x="3762561" y="2428396"/>
            <a:ext cx="436341" cy="4354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0" name="Obdélník 89"/>
          <p:cNvSpPr/>
          <p:nvPr/>
        </p:nvSpPr>
        <p:spPr>
          <a:xfrm>
            <a:off x="4194009" y="2428390"/>
            <a:ext cx="436341" cy="4354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1" name="Obdélník 90"/>
          <p:cNvSpPr/>
          <p:nvPr/>
        </p:nvSpPr>
        <p:spPr>
          <a:xfrm>
            <a:off x="4642720" y="2428390"/>
            <a:ext cx="436341" cy="4354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2" name="Obdélník 91"/>
          <p:cNvSpPr/>
          <p:nvPr/>
        </p:nvSpPr>
        <p:spPr>
          <a:xfrm>
            <a:off x="5059884" y="2428390"/>
            <a:ext cx="436341" cy="4354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3" name="Obdélník 92"/>
          <p:cNvSpPr/>
          <p:nvPr/>
        </p:nvSpPr>
        <p:spPr>
          <a:xfrm>
            <a:off x="5498218" y="2428390"/>
            <a:ext cx="436341" cy="4354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4" name="Obdélník 93"/>
          <p:cNvSpPr/>
          <p:nvPr/>
        </p:nvSpPr>
        <p:spPr>
          <a:xfrm>
            <a:off x="5933158" y="2428390"/>
            <a:ext cx="436341" cy="4354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5" name="Obdélník 94"/>
          <p:cNvSpPr/>
          <p:nvPr/>
        </p:nvSpPr>
        <p:spPr>
          <a:xfrm>
            <a:off x="2018700" y="2007366"/>
            <a:ext cx="436341" cy="4354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6" name="Obdélník 95"/>
          <p:cNvSpPr/>
          <p:nvPr/>
        </p:nvSpPr>
        <p:spPr>
          <a:xfrm>
            <a:off x="2468022" y="2007372"/>
            <a:ext cx="436341" cy="4354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7" name="Obdélník 96"/>
          <p:cNvSpPr/>
          <p:nvPr/>
        </p:nvSpPr>
        <p:spPr>
          <a:xfrm>
            <a:off x="2899567" y="2007366"/>
            <a:ext cx="436341" cy="4354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8" name="Obdélník 97"/>
          <p:cNvSpPr/>
          <p:nvPr/>
        </p:nvSpPr>
        <p:spPr>
          <a:xfrm>
            <a:off x="3345397" y="2007366"/>
            <a:ext cx="436341" cy="4354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9" name="Obdélník 98"/>
          <p:cNvSpPr/>
          <p:nvPr/>
        </p:nvSpPr>
        <p:spPr>
          <a:xfrm>
            <a:off x="3762561" y="2007372"/>
            <a:ext cx="436341" cy="4354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0" name="Obdélník 99"/>
          <p:cNvSpPr/>
          <p:nvPr/>
        </p:nvSpPr>
        <p:spPr>
          <a:xfrm>
            <a:off x="4194009" y="2007366"/>
            <a:ext cx="436341" cy="4354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1" name="Obdélník 100"/>
          <p:cNvSpPr/>
          <p:nvPr/>
        </p:nvSpPr>
        <p:spPr>
          <a:xfrm>
            <a:off x="4642720" y="2007366"/>
            <a:ext cx="436341" cy="4354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2" name="Obdélník 101"/>
          <p:cNvSpPr/>
          <p:nvPr/>
        </p:nvSpPr>
        <p:spPr>
          <a:xfrm>
            <a:off x="5059884" y="2007366"/>
            <a:ext cx="436341" cy="4354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3" name="Obdélník 102"/>
          <p:cNvSpPr/>
          <p:nvPr/>
        </p:nvSpPr>
        <p:spPr>
          <a:xfrm>
            <a:off x="5498218" y="2007366"/>
            <a:ext cx="436341" cy="4354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4" name="Obdélník 103"/>
          <p:cNvSpPr/>
          <p:nvPr/>
        </p:nvSpPr>
        <p:spPr>
          <a:xfrm>
            <a:off x="5933158" y="2007366"/>
            <a:ext cx="436341" cy="4354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07" name="Obdélník 206"/>
          <p:cNvSpPr/>
          <p:nvPr/>
        </p:nvSpPr>
        <p:spPr>
          <a:xfrm>
            <a:off x="2017299" y="2000176"/>
            <a:ext cx="4350799" cy="4339812"/>
          </a:xfrm>
          <a:prstGeom prst="rect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05" name="Obdélník 204"/>
          <p:cNvSpPr/>
          <p:nvPr/>
        </p:nvSpPr>
        <p:spPr>
          <a:xfrm>
            <a:off x="2017939" y="2007366"/>
            <a:ext cx="436341" cy="4354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08" name="TextovéPole 207"/>
          <p:cNvSpPr txBox="1"/>
          <p:nvPr/>
        </p:nvSpPr>
        <p:spPr>
          <a:xfrm>
            <a:off x="236992" y="473329"/>
            <a:ext cx="23647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Značení jednotek:</a:t>
            </a:r>
            <a:endParaRPr lang="cs-CZ" sz="2000" b="1" dirty="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9" name="TextovéPole 208"/>
          <p:cNvSpPr txBox="1"/>
          <p:nvPr/>
        </p:nvSpPr>
        <p:spPr>
          <a:xfrm>
            <a:off x="468313" y="907595"/>
            <a:ext cx="26035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Metr čtvereční  = m</a:t>
            </a:r>
            <a:r>
              <a:rPr lang="cs-CZ" sz="2000" b="1" baseline="300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cs-CZ" sz="2000" b="1" dirty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8" name="TextovéPole 287"/>
          <p:cNvSpPr txBox="1"/>
          <p:nvPr/>
        </p:nvSpPr>
        <p:spPr>
          <a:xfrm>
            <a:off x="3104643" y="1280096"/>
            <a:ext cx="59140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>
                <a:solidFill>
                  <a:srgbClr val="00B050"/>
                </a:solidFill>
              </a:rPr>
              <a:t>1 m</a:t>
            </a:r>
            <a:r>
              <a:rPr lang="cs-CZ" sz="3200" b="1" baseline="30000" dirty="0" smtClean="0">
                <a:solidFill>
                  <a:srgbClr val="00B050"/>
                </a:solidFill>
              </a:rPr>
              <a:t>2</a:t>
            </a:r>
            <a:r>
              <a:rPr lang="cs-CZ" sz="3200" b="1" dirty="0" smtClean="0">
                <a:solidFill>
                  <a:srgbClr val="00B050"/>
                </a:solidFill>
              </a:rPr>
              <a:t> </a:t>
            </a:r>
            <a:r>
              <a:rPr lang="cs-CZ" sz="3200" b="1" dirty="0" smtClean="0"/>
              <a:t>= </a:t>
            </a:r>
            <a:r>
              <a:rPr lang="cs-CZ" sz="3200" b="1" dirty="0" smtClean="0">
                <a:solidFill>
                  <a:srgbClr val="C00000"/>
                </a:solidFill>
              </a:rPr>
              <a:t>100 dm</a:t>
            </a:r>
            <a:r>
              <a:rPr lang="cs-CZ" sz="3200" b="1" baseline="30000" dirty="0" smtClean="0">
                <a:solidFill>
                  <a:srgbClr val="C00000"/>
                </a:solidFill>
              </a:rPr>
              <a:t>2  </a:t>
            </a:r>
            <a:r>
              <a:rPr lang="cs-CZ" sz="3200" b="1" dirty="0" smtClean="0"/>
              <a:t>(</a:t>
            </a:r>
            <a:r>
              <a:rPr lang="cs-CZ" sz="3200" b="1" dirty="0"/>
              <a:t>10 dm ∙ 10 dm</a:t>
            </a:r>
            <a:r>
              <a:rPr lang="cs-CZ" sz="3200" b="1" dirty="0" smtClean="0"/>
              <a:t>)</a:t>
            </a:r>
            <a:endParaRPr lang="cs-CZ" sz="32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0487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3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2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3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2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3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2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3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7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8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2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3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7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8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2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3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4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7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8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2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3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4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7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8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9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2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3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7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8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9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2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3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4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7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8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9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2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3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4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7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8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9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2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3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4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7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8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9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2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3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4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7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8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9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2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3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4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7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8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9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0" presetID="5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2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3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4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7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8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9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2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3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4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7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8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2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3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4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7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8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9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2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3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4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7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8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9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2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3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4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7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8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9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207" grpId="0" animBg="1"/>
      <p:bldP spid="207" grpId="1" animBg="1"/>
      <p:bldP spid="205" grpId="0" animBg="1"/>
      <p:bldP spid="208" grpId="0"/>
      <p:bldP spid="209" grpId="0"/>
      <p:bldP spid="28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1" name="Picture 7" descr="MP900442488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80"/>
          <a:stretch>
            <a:fillRect/>
          </a:stretch>
        </p:blipFill>
        <p:spPr bwMode="auto">
          <a:xfrm>
            <a:off x="0" y="1588"/>
            <a:ext cx="9144000" cy="6856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52" name="Rectangle 8"/>
          <p:cNvSpPr>
            <a:spLocks noChangeArrowheads="1"/>
          </p:cNvSpPr>
          <p:nvPr/>
        </p:nvSpPr>
        <p:spPr bwMode="auto">
          <a:xfrm rot="-353958">
            <a:off x="2898775" y="2492375"/>
            <a:ext cx="3095625" cy="287655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6154" name="Text Box 10"/>
          <p:cNvSpPr txBox="1">
            <a:spLocks noChangeArrowheads="1"/>
          </p:cNvSpPr>
          <p:nvPr/>
        </p:nvSpPr>
        <p:spPr bwMode="auto">
          <a:xfrm rot="-325021">
            <a:off x="6011863" y="3500438"/>
            <a:ext cx="7207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/>
              <a:t>1 dm</a:t>
            </a:r>
          </a:p>
        </p:txBody>
      </p:sp>
      <p:sp>
        <p:nvSpPr>
          <p:cNvPr id="6155" name="Text Box 11"/>
          <p:cNvSpPr txBox="1">
            <a:spLocks noChangeArrowheads="1"/>
          </p:cNvSpPr>
          <p:nvPr/>
        </p:nvSpPr>
        <p:spPr bwMode="auto">
          <a:xfrm rot="-325021">
            <a:off x="3708400" y="2133600"/>
            <a:ext cx="7207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/>
              <a:t>1 dm</a:t>
            </a:r>
          </a:p>
        </p:txBody>
      </p:sp>
      <p:sp>
        <p:nvSpPr>
          <p:cNvPr id="6156" name="Text Box 12"/>
          <p:cNvSpPr txBox="1">
            <a:spLocks noChangeArrowheads="1"/>
          </p:cNvSpPr>
          <p:nvPr/>
        </p:nvSpPr>
        <p:spPr bwMode="auto">
          <a:xfrm rot="-424971">
            <a:off x="3851275" y="3500438"/>
            <a:ext cx="15843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3600" b="1">
                <a:solidFill>
                  <a:srgbClr val="FF0000"/>
                </a:solidFill>
              </a:rPr>
              <a:t>1 dm</a:t>
            </a:r>
            <a:r>
              <a:rPr lang="en-US" sz="3600" b="1">
                <a:solidFill>
                  <a:srgbClr val="FF0000"/>
                </a:solidFill>
                <a:cs typeface="Arial" pitchFamily="34" charset="0"/>
              </a:rPr>
              <a:t>²</a:t>
            </a:r>
          </a:p>
        </p:txBody>
      </p:sp>
    </p:spTree>
    <p:extLst>
      <p:ext uri="{BB962C8B-B14F-4D97-AF65-F5344CB8AC3E}">
        <p14:creationId xmlns:p14="http://schemas.microsoft.com/office/powerpoint/2010/main" val="1892680710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344" y="11664"/>
            <a:ext cx="91436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DECIMETR ČVEREČNÍ – dm</a:t>
            </a:r>
            <a:r>
              <a:rPr lang="cs-CZ" sz="2400" b="1" baseline="30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cs-CZ" sz="2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endParaRPr lang="cs-CZ" sz="24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Obdélník 1"/>
          <p:cNvSpPr/>
          <p:nvPr/>
        </p:nvSpPr>
        <p:spPr>
          <a:xfrm>
            <a:off x="2017299" y="5911762"/>
            <a:ext cx="436341" cy="435416"/>
          </a:xfrm>
          <a:prstGeom prst="rect">
            <a:avLst/>
          </a:prstGeom>
          <a:solidFill>
            <a:srgbClr val="FF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2466620" y="5911768"/>
            <a:ext cx="436341" cy="435416"/>
          </a:xfrm>
          <a:prstGeom prst="rect">
            <a:avLst/>
          </a:prstGeom>
          <a:solidFill>
            <a:srgbClr val="FF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2912680" y="5911762"/>
            <a:ext cx="436341" cy="435416"/>
          </a:xfrm>
          <a:prstGeom prst="rect">
            <a:avLst/>
          </a:prstGeom>
          <a:solidFill>
            <a:srgbClr val="FF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3343996" y="5911762"/>
            <a:ext cx="436341" cy="435416"/>
          </a:xfrm>
          <a:prstGeom prst="rect">
            <a:avLst/>
          </a:prstGeom>
          <a:solidFill>
            <a:srgbClr val="FF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3761159" y="5911768"/>
            <a:ext cx="436341" cy="435416"/>
          </a:xfrm>
          <a:prstGeom prst="rect">
            <a:avLst/>
          </a:prstGeom>
          <a:solidFill>
            <a:srgbClr val="FF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10" name="Obdélník 9"/>
          <p:cNvSpPr/>
          <p:nvPr/>
        </p:nvSpPr>
        <p:spPr>
          <a:xfrm>
            <a:off x="4207122" y="5911762"/>
            <a:ext cx="436341" cy="435416"/>
          </a:xfrm>
          <a:prstGeom prst="rect">
            <a:avLst/>
          </a:prstGeom>
          <a:solidFill>
            <a:srgbClr val="FF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4638938" y="5913218"/>
            <a:ext cx="436341" cy="435416"/>
          </a:xfrm>
          <a:prstGeom prst="rect">
            <a:avLst/>
          </a:prstGeom>
          <a:solidFill>
            <a:srgbClr val="FF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12" name="Obdélník 11"/>
          <p:cNvSpPr/>
          <p:nvPr/>
        </p:nvSpPr>
        <p:spPr>
          <a:xfrm>
            <a:off x="5058483" y="5911762"/>
            <a:ext cx="436341" cy="435416"/>
          </a:xfrm>
          <a:prstGeom prst="rect">
            <a:avLst/>
          </a:prstGeom>
          <a:solidFill>
            <a:srgbClr val="FF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13" name="Obdélník 12"/>
          <p:cNvSpPr/>
          <p:nvPr/>
        </p:nvSpPr>
        <p:spPr>
          <a:xfrm>
            <a:off x="5496817" y="5911762"/>
            <a:ext cx="436341" cy="435416"/>
          </a:xfrm>
          <a:prstGeom prst="rect">
            <a:avLst/>
          </a:prstGeom>
          <a:solidFill>
            <a:srgbClr val="FF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14" name="Obdélník 13"/>
          <p:cNvSpPr/>
          <p:nvPr/>
        </p:nvSpPr>
        <p:spPr>
          <a:xfrm>
            <a:off x="5931757" y="5911762"/>
            <a:ext cx="436341" cy="435416"/>
          </a:xfrm>
          <a:prstGeom prst="rect">
            <a:avLst/>
          </a:prstGeom>
          <a:solidFill>
            <a:srgbClr val="FF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15" name="Obdélník 14"/>
          <p:cNvSpPr/>
          <p:nvPr/>
        </p:nvSpPr>
        <p:spPr>
          <a:xfrm>
            <a:off x="2017396" y="5472846"/>
            <a:ext cx="436341" cy="435416"/>
          </a:xfrm>
          <a:prstGeom prst="rect">
            <a:avLst/>
          </a:prstGeom>
          <a:solidFill>
            <a:srgbClr val="FF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16" name="Obdélník 15"/>
          <p:cNvSpPr/>
          <p:nvPr/>
        </p:nvSpPr>
        <p:spPr>
          <a:xfrm>
            <a:off x="2466717" y="5472852"/>
            <a:ext cx="436341" cy="435416"/>
          </a:xfrm>
          <a:prstGeom prst="rect">
            <a:avLst/>
          </a:prstGeom>
          <a:solidFill>
            <a:srgbClr val="FF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17" name="Obdélník 16"/>
          <p:cNvSpPr/>
          <p:nvPr/>
        </p:nvSpPr>
        <p:spPr>
          <a:xfrm>
            <a:off x="2912776" y="5472846"/>
            <a:ext cx="436341" cy="435416"/>
          </a:xfrm>
          <a:prstGeom prst="rect">
            <a:avLst/>
          </a:prstGeom>
          <a:solidFill>
            <a:srgbClr val="FF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18" name="Obdélník 17"/>
          <p:cNvSpPr/>
          <p:nvPr/>
        </p:nvSpPr>
        <p:spPr>
          <a:xfrm>
            <a:off x="3344092" y="5472846"/>
            <a:ext cx="436341" cy="435416"/>
          </a:xfrm>
          <a:prstGeom prst="rect">
            <a:avLst/>
          </a:prstGeom>
          <a:solidFill>
            <a:srgbClr val="FF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19" name="Obdélník 18"/>
          <p:cNvSpPr/>
          <p:nvPr/>
        </p:nvSpPr>
        <p:spPr>
          <a:xfrm>
            <a:off x="3761256" y="5472852"/>
            <a:ext cx="436341" cy="435416"/>
          </a:xfrm>
          <a:prstGeom prst="rect">
            <a:avLst/>
          </a:prstGeom>
          <a:solidFill>
            <a:srgbClr val="FF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20" name="Obdélník 19"/>
          <p:cNvSpPr/>
          <p:nvPr/>
        </p:nvSpPr>
        <p:spPr>
          <a:xfrm>
            <a:off x="4207218" y="5472846"/>
            <a:ext cx="436341" cy="435416"/>
          </a:xfrm>
          <a:prstGeom prst="rect">
            <a:avLst/>
          </a:prstGeom>
          <a:solidFill>
            <a:srgbClr val="FF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21" name="Obdélník 20"/>
          <p:cNvSpPr/>
          <p:nvPr/>
        </p:nvSpPr>
        <p:spPr>
          <a:xfrm>
            <a:off x="4639035" y="5472846"/>
            <a:ext cx="436341" cy="435416"/>
          </a:xfrm>
          <a:prstGeom prst="rect">
            <a:avLst/>
          </a:prstGeom>
          <a:solidFill>
            <a:srgbClr val="FF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22" name="Obdélník 21"/>
          <p:cNvSpPr/>
          <p:nvPr/>
        </p:nvSpPr>
        <p:spPr>
          <a:xfrm>
            <a:off x="5058579" y="5472846"/>
            <a:ext cx="436341" cy="435416"/>
          </a:xfrm>
          <a:prstGeom prst="rect">
            <a:avLst/>
          </a:prstGeom>
          <a:solidFill>
            <a:srgbClr val="FF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23" name="Obdélník 22"/>
          <p:cNvSpPr/>
          <p:nvPr/>
        </p:nvSpPr>
        <p:spPr>
          <a:xfrm>
            <a:off x="5496914" y="5472846"/>
            <a:ext cx="436341" cy="435416"/>
          </a:xfrm>
          <a:prstGeom prst="rect">
            <a:avLst/>
          </a:prstGeom>
          <a:solidFill>
            <a:srgbClr val="FF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24" name="Obdélník 23"/>
          <p:cNvSpPr/>
          <p:nvPr/>
        </p:nvSpPr>
        <p:spPr>
          <a:xfrm>
            <a:off x="5931853" y="5472846"/>
            <a:ext cx="436341" cy="435416"/>
          </a:xfrm>
          <a:prstGeom prst="rect">
            <a:avLst/>
          </a:prstGeom>
          <a:solidFill>
            <a:srgbClr val="FF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25" name="Obdélník 24"/>
          <p:cNvSpPr/>
          <p:nvPr/>
        </p:nvSpPr>
        <p:spPr>
          <a:xfrm>
            <a:off x="2017492" y="5040919"/>
            <a:ext cx="436341" cy="435416"/>
          </a:xfrm>
          <a:prstGeom prst="rect">
            <a:avLst/>
          </a:prstGeom>
          <a:solidFill>
            <a:srgbClr val="FF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26" name="Obdélník 25"/>
          <p:cNvSpPr/>
          <p:nvPr/>
        </p:nvSpPr>
        <p:spPr>
          <a:xfrm>
            <a:off x="2466814" y="5040925"/>
            <a:ext cx="436341" cy="435416"/>
          </a:xfrm>
          <a:prstGeom prst="rect">
            <a:avLst/>
          </a:prstGeom>
          <a:solidFill>
            <a:srgbClr val="FF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27" name="Obdélník 26"/>
          <p:cNvSpPr/>
          <p:nvPr/>
        </p:nvSpPr>
        <p:spPr>
          <a:xfrm>
            <a:off x="2912873" y="5040919"/>
            <a:ext cx="436341" cy="435416"/>
          </a:xfrm>
          <a:prstGeom prst="rect">
            <a:avLst/>
          </a:prstGeom>
          <a:solidFill>
            <a:srgbClr val="FF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28" name="Obdélník 27"/>
          <p:cNvSpPr/>
          <p:nvPr/>
        </p:nvSpPr>
        <p:spPr>
          <a:xfrm>
            <a:off x="3344189" y="5040919"/>
            <a:ext cx="436341" cy="435416"/>
          </a:xfrm>
          <a:prstGeom prst="rect">
            <a:avLst/>
          </a:prstGeom>
          <a:solidFill>
            <a:srgbClr val="FF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29" name="Obdélník 28"/>
          <p:cNvSpPr/>
          <p:nvPr/>
        </p:nvSpPr>
        <p:spPr>
          <a:xfrm>
            <a:off x="3761352" y="5040925"/>
            <a:ext cx="436341" cy="435416"/>
          </a:xfrm>
          <a:prstGeom prst="rect">
            <a:avLst/>
          </a:prstGeom>
          <a:solidFill>
            <a:srgbClr val="FF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30" name="Obdélník 29"/>
          <p:cNvSpPr/>
          <p:nvPr/>
        </p:nvSpPr>
        <p:spPr>
          <a:xfrm>
            <a:off x="4207315" y="5040919"/>
            <a:ext cx="436341" cy="435416"/>
          </a:xfrm>
          <a:prstGeom prst="rect">
            <a:avLst/>
          </a:prstGeom>
          <a:solidFill>
            <a:srgbClr val="FF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31" name="Obdélník 30"/>
          <p:cNvSpPr/>
          <p:nvPr/>
        </p:nvSpPr>
        <p:spPr>
          <a:xfrm>
            <a:off x="4640339" y="5040925"/>
            <a:ext cx="436341" cy="435416"/>
          </a:xfrm>
          <a:prstGeom prst="rect">
            <a:avLst/>
          </a:prstGeom>
          <a:solidFill>
            <a:srgbClr val="FF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32" name="Obdélník 31"/>
          <p:cNvSpPr/>
          <p:nvPr/>
        </p:nvSpPr>
        <p:spPr>
          <a:xfrm>
            <a:off x="5058676" y="5040919"/>
            <a:ext cx="436341" cy="435416"/>
          </a:xfrm>
          <a:prstGeom prst="rect">
            <a:avLst/>
          </a:prstGeom>
          <a:solidFill>
            <a:srgbClr val="FF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33" name="Obdélník 32"/>
          <p:cNvSpPr/>
          <p:nvPr/>
        </p:nvSpPr>
        <p:spPr>
          <a:xfrm>
            <a:off x="5497010" y="5040919"/>
            <a:ext cx="436341" cy="435416"/>
          </a:xfrm>
          <a:prstGeom prst="rect">
            <a:avLst/>
          </a:prstGeom>
          <a:solidFill>
            <a:srgbClr val="FF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34" name="Obdélník 33"/>
          <p:cNvSpPr/>
          <p:nvPr/>
        </p:nvSpPr>
        <p:spPr>
          <a:xfrm>
            <a:off x="5931950" y="5040919"/>
            <a:ext cx="436341" cy="435416"/>
          </a:xfrm>
          <a:prstGeom prst="rect">
            <a:avLst/>
          </a:prstGeom>
          <a:solidFill>
            <a:srgbClr val="FF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35" name="Obdélník 34"/>
          <p:cNvSpPr/>
          <p:nvPr/>
        </p:nvSpPr>
        <p:spPr>
          <a:xfrm>
            <a:off x="2017299" y="4605498"/>
            <a:ext cx="436341" cy="435416"/>
          </a:xfrm>
          <a:prstGeom prst="rect">
            <a:avLst/>
          </a:prstGeom>
          <a:solidFill>
            <a:srgbClr val="FF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36" name="Obdélník 35"/>
          <p:cNvSpPr/>
          <p:nvPr/>
        </p:nvSpPr>
        <p:spPr>
          <a:xfrm>
            <a:off x="2466620" y="4605504"/>
            <a:ext cx="436341" cy="435416"/>
          </a:xfrm>
          <a:prstGeom prst="rect">
            <a:avLst/>
          </a:prstGeom>
          <a:solidFill>
            <a:srgbClr val="FF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37" name="Obdélník 36"/>
          <p:cNvSpPr/>
          <p:nvPr/>
        </p:nvSpPr>
        <p:spPr>
          <a:xfrm>
            <a:off x="2912680" y="4605498"/>
            <a:ext cx="436341" cy="435416"/>
          </a:xfrm>
          <a:prstGeom prst="rect">
            <a:avLst/>
          </a:prstGeom>
          <a:solidFill>
            <a:srgbClr val="FF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38" name="Obdélník 37"/>
          <p:cNvSpPr/>
          <p:nvPr/>
        </p:nvSpPr>
        <p:spPr>
          <a:xfrm>
            <a:off x="3343996" y="4605498"/>
            <a:ext cx="436341" cy="435416"/>
          </a:xfrm>
          <a:prstGeom prst="rect">
            <a:avLst/>
          </a:prstGeom>
          <a:solidFill>
            <a:srgbClr val="FF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39" name="Obdélník 38"/>
          <p:cNvSpPr/>
          <p:nvPr/>
        </p:nvSpPr>
        <p:spPr>
          <a:xfrm>
            <a:off x="3761159" y="4605504"/>
            <a:ext cx="436341" cy="435416"/>
          </a:xfrm>
          <a:prstGeom prst="rect">
            <a:avLst/>
          </a:prstGeom>
          <a:solidFill>
            <a:srgbClr val="FF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40" name="Obdélník 39"/>
          <p:cNvSpPr/>
          <p:nvPr/>
        </p:nvSpPr>
        <p:spPr>
          <a:xfrm>
            <a:off x="4207122" y="4605498"/>
            <a:ext cx="436341" cy="435416"/>
          </a:xfrm>
          <a:prstGeom prst="rect">
            <a:avLst/>
          </a:prstGeom>
          <a:solidFill>
            <a:srgbClr val="FF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41" name="Obdélník 40"/>
          <p:cNvSpPr/>
          <p:nvPr/>
        </p:nvSpPr>
        <p:spPr>
          <a:xfrm>
            <a:off x="4638938" y="4605498"/>
            <a:ext cx="436341" cy="435416"/>
          </a:xfrm>
          <a:prstGeom prst="rect">
            <a:avLst/>
          </a:prstGeom>
          <a:solidFill>
            <a:srgbClr val="FF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42" name="Obdélník 41"/>
          <p:cNvSpPr/>
          <p:nvPr/>
        </p:nvSpPr>
        <p:spPr>
          <a:xfrm>
            <a:off x="5058483" y="4605498"/>
            <a:ext cx="436341" cy="435416"/>
          </a:xfrm>
          <a:prstGeom prst="rect">
            <a:avLst/>
          </a:prstGeom>
          <a:solidFill>
            <a:srgbClr val="FF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43" name="Obdélník 42"/>
          <p:cNvSpPr/>
          <p:nvPr/>
        </p:nvSpPr>
        <p:spPr>
          <a:xfrm>
            <a:off x="5496817" y="4605498"/>
            <a:ext cx="436341" cy="435416"/>
          </a:xfrm>
          <a:prstGeom prst="rect">
            <a:avLst/>
          </a:prstGeom>
          <a:solidFill>
            <a:srgbClr val="FF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44" name="Obdélník 43"/>
          <p:cNvSpPr/>
          <p:nvPr/>
        </p:nvSpPr>
        <p:spPr>
          <a:xfrm>
            <a:off x="5931757" y="4605498"/>
            <a:ext cx="436341" cy="435416"/>
          </a:xfrm>
          <a:prstGeom prst="rect">
            <a:avLst/>
          </a:prstGeom>
          <a:solidFill>
            <a:srgbClr val="FF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45" name="Obdélník 44"/>
          <p:cNvSpPr/>
          <p:nvPr/>
        </p:nvSpPr>
        <p:spPr>
          <a:xfrm>
            <a:off x="2018700" y="4170076"/>
            <a:ext cx="436341" cy="435416"/>
          </a:xfrm>
          <a:prstGeom prst="rect">
            <a:avLst/>
          </a:prstGeom>
          <a:solidFill>
            <a:srgbClr val="FF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46" name="Obdélník 45"/>
          <p:cNvSpPr/>
          <p:nvPr/>
        </p:nvSpPr>
        <p:spPr>
          <a:xfrm>
            <a:off x="2468022" y="4170082"/>
            <a:ext cx="436341" cy="435416"/>
          </a:xfrm>
          <a:prstGeom prst="rect">
            <a:avLst/>
          </a:prstGeom>
          <a:solidFill>
            <a:srgbClr val="FF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47" name="Obdélník 46"/>
          <p:cNvSpPr/>
          <p:nvPr/>
        </p:nvSpPr>
        <p:spPr>
          <a:xfrm>
            <a:off x="2899567" y="4170076"/>
            <a:ext cx="436341" cy="435416"/>
          </a:xfrm>
          <a:prstGeom prst="rect">
            <a:avLst/>
          </a:prstGeom>
          <a:solidFill>
            <a:srgbClr val="FF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48" name="Obdélník 47"/>
          <p:cNvSpPr/>
          <p:nvPr/>
        </p:nvSpPr>
        <p:spPr>
          <a:xfrm>
            <a:off x="3345397" y="4170076"/>
            <a:ext cx="436341" cy="435416"/>
          </a:xfrm>
          <a:prstGeom prst="rect">
            <a:avLst/>
          </a:prstGeom>
          <a:solidFill>
            <a:srgbClr val="FF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49" name="Obdélník 48"/>
          <p:cNvSpPr/>
          <p:nvPr/>
        </p:nvSpPr>
        <p:spPr>
          <a:xfrm>
            <a:off x="3762561" y="4170082"/>
            <a:ext cx="436341" cy="435416"/>
          </a:xfrm>
          <a:prstGeom prst="rect">
            <a:avLst/>
          </a:prstGeom>
          <a:solidFill>
            <a:srgbClr val="FF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50" name="Obdélník 49"/>
          <p:cNvSpPr/>
          <p:nvPr/>
        </p:nvSpPr>
        <p:spPr>
          <a:xfrm>
            <a:off x="4194009" y="4170076"/>
            <a:ext cx="436341" cy="435416"/>
          </a:xfrm>
          <a:prstGeom prst="rect">
            <a:avLst/>
          </a:prstGeom>
          <a:solidFill>
            <a:srgbClr val="FF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51" name="Obdélník 50"/>
          <p:cNvSpPr/>
          <p:nvPr/>
        </p:nvSpPr>
        <p:spPr>
          <a:xfrm>
            <a:off x="4642720" y="4170076"/>
            <a:ext cx="436341" cy="435416"/>
          </a:xfrm>
          <a:prstGeom prst="rect">
            <a:avLst/>
          </a:prstGeom>
          <a:solidFill>
            <a:srgbClr val="FF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52" name="Obdélník 51"/>
          <p:cNvSpPr/>
          <p:nvPr/>
        </p:nvSpPr>
        <p:spPr>
          <a:xfrm>
            <a:off x="5059884" y="4170076"/>
            <a:ext cx="436341" cy="435416"/>
          </a:xfrm>
          <a:prstGeom prst="rect">
            <a:avLst/>
          </a:prstGeom>
          <a:solidFill>
            <a:srgbClr val="FF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53" name="Obdélník 52"/>
          <p:cNvSpPr/>
          <p:nvPr/>
        </p:nvSpPr>
        <p:spPr>
          <a:xfrm>
            <a:off x="5498218" y="4170076"/>
            <a:ext cx="436341" cy="435416"/>
          </a:xfrm>
          <a:prstGeom prst="rect">
            <a:avLst/>
          </a:prstGeom>
          <a:solidFill>
            <a:srgbClr val="FF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54" name="Obdélník 53"/>
          <p:cNvSpPr/>
          <p:nvPr/>
        </p:nvSpPr>
        <p:spPr>
          <a:xfrm>
            <a:off x="5933158" y="4170076"/>
            <a:ext cx="436341" cy="435416"/>
          </a:xfrm>
          <a:prstGeom prst="rect">
            <a:avLst/>
          </a:prstGeom>
          <a:solidFill>
            <a:srgbClr val="FF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55" name="Obdélník 54"/>
          <p:cNvSpPr/>
          <p:nvPr/>
        </p:nvSpPr>
        <p:spPr>
          <a:xfrm>
            <a:off x="2018700" y="3734655"/>
            <a:ext cx="436341" cy="435416"/>
          </a:xfrm>
          <a:prstGeom prst="rect">
            <a:avLst/>
          </a:prstGeom>
          <a:solidFill>
            <a:srgbClr val="FF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56" name="Obdélník 55"/>
          <p:cNvSpPr/>
          <p:nvPr/>
        </p:nvSpPr>
        <p:spPr>
          <a:xfrm>
            <a:off x="2468022" y="3734661"/>
            <a:ext cx="436341" cy="435416"/>
          </a:xfrm>
          <a:prstGeom prst="rect">
            <a:avLst/>
          </a:prstGeom>
          <a:solidFill>
            <a:srgbClr val="FF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57" name="Obdélník 56"/>
          <p:cNvSpPr/>
          <p:nvPr/>
        </p:nvSpPr>
        <p:spPr>
          <a:xfrm>
            <a:off x="2899567" y="3734655"/>
            <a:ext cx="436341" cy="435416"/>
          </a:xfrm>
          <a:prstGeom prst="rect">
            <a:avLst/>
          </a:prstGeom>
          <a:solidFill>
            <a:srgbClr val="FF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58" name="Obdélník 57"/>
          <p:cNvSpPr/>
          <p:nvPr/>
        </p:nvSpPr>
        <p:spPr>
          <a:xfrm>
            <a:off x="3345397" y="3734655"/>
            <a:ext cx="436341" cy="435416"/>
          </a:xfrm>
          <a:prstGeom prst="rect">
            <a:avLst/>
          </a:prstGeom>
          <a:solidFill>
            <a:srgbClr val="FF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59" name="Obdélník 58"/>
          <p:cNvSpPr/>
          <p:nvPr/>
        </p:nvSpPr>
        <p:spPr>
          <a:xfrm>
            <a:off x="3762561" y="3734661"/>
            <a:ext cx="436341" cy="435416"/>
          </a:xfrm>
          <a:prstGeom prst="rect">
            <a:avLst/>
          </a:prstGeom>
          <a:solidFill>
            <a:srgbClr val="FF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60" name="Obdélník 59"/>
          <p:cNvSpPr/>
          <p:nvPr/>
        </p:nvSpPr>
        <p:spPr>
          <a:xfrm>
            <a:off x="4194009" y="3734655"/>
            <a:ext cx="436341" cy="435416"/>
          </a:xfrm>
          <a:prstGeom prst="rect">
            <a:avLst/>
          </a:prstGeom>
          <a:solidFill>
            <a:srgbClr val="FF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61" name="Obdélník 60"/>
          <p:cNvSpPr/>
          <p:nvPr/>
        </p:nvSpPr>
        <p:spPr>
          <a:xfrm>
            <a:off x="4642720" y="3734655"/>
            <a:ext cx="436341" cy="435416"/>
          </a:xfrm>
          <a:prstGeom prst="rect">
            <a:avLst/>
          </a:prstGeom>
          <a:solidFill>
            <a:srgbClr val="FF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62" name="Obdélník 61"/>
          <p:cNvSpPr/>
          <p:nvPr/>
        </p:nvSpPr>
        <p:spPr>
          <a:xfrm>
            <a:off x="5059884" y="3734655"/>
            <a:ext cx="436341" cy="435416"/>
          </a:xfrm>
          <a:prstGeom prst="rect">
            <a:avLst/>
          </a:prstGeom>
          <a:solidFill>
            <a:srgbClr val="FF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63" name="Obdélník 62"/>
          <p:cNvSpPr/>
          <p:nvPr/>
        </p:nvSpPr>
        <p:spPr>
          <a:xfrm>
            <a:off x="5498218" y="3734655"/>
            <a:ext cx="436341" cy="435416"/>
          </a:xfrm>
          <a:prstGeom prst="rect">
            <a:avLst/>
          </a:prstGeom>
          <a:solidFill>
            <a:srgbClr val="FF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64" name="Obdélník 63"/>
          <p:cNvSpPr/>
          <p:nvPr/>
        </p:nvSpPr>
        <p:spPr>
          <a:xfrm>
            <a:off x="5933158" y="3734655"/>
            <a:ext cx="436341" cy="435416"/>
          </a:xfrm>
          <a:prstGeom prst="rect">
            <a:avLst/>
          </a:prstGeom>
          <a:solidFill>
            <a:srgbClr val="FF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65" name="Obdélník 64"/>
          <p:cNvSpPr/>
          <p:nvPr/>
        </p:nvSpPr>
        <p:spPr>
          <a:xfrm>
            <a:off x="2018700" y="3299233"/>
            <a:ext cx="436341" cy="435416"/>
          </a:xfrm>
          <a:prstGeom prst="rect">
            <a:avLst/>
          </a:prstGeom>
          <a:solidFill>
            <a:srgbClr val="FF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66" name="Obdélník 65"/>
          <p:cNvSpPr/>
          <p:nvPr/>
        </p:nvSpPr>
        <p:spPr>
          <a:xfrm>
            <a:off x="2468022" y="3299239"/>
            <a:ext cx="436341" cy="435416"/>
          </a:xfrm>
          <a:prstGeom prst="rect">
            <a:avLst/>
          </a:prstGeom>
          <a:solidFill>
            <a:srgbClr val="FF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67" name="Obdélník 66"/>
          <p:cNvSpPr/>
          <p:nvPr/>
        </p:nvSpPr>
        <p:spPr>
          <a:xfrm>
            <a:off x="2899567" y="3299233"/>
            <a:ext cx="436341" cy="435416"/>
          </a:xfrm>
          <a:prstGeom prst="rect">
            <a:avLst/>
          </a:prstGeom>
          <a:solidFill>
            <a:srgbClr val="FF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68" name="Obdélník 67"/>
          <p:cNvSpPr/>
          <p:nvPr/>
        </p:nvSpPr>
        <p:spPr>
          <a:xfrm>
            <a:off x="3345397" y="3299233"/>
            <a:ext cx="436341" cy="435416"/>
          </a:xfrm>
          <a:prstGeom prst="rect">
            <a:avLst/>
          </a:prstGeom>
          <a:solidFill>
            <a:srgbClr val="FF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69" name="Obdélník 68"/>
          <p:cNvSpPr/>
          <p:nvPr/>
        </p:nvSpPr>
        <p:spPr>
          <a:xfrm>
            <a:off x="3762561" y="3299239"/>
            <a:ext cx="436341" cy="435416"/>
          </a:xfrm>
          <a:prstGeom prst="rect">
            <a:avLst/>
          </a:prstGeom>
          <a:solidFill>
            <a:srgbClr val="FF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70" name="Obdélník 69"/>
          <p:cNvSpPr/>
          <p:nvPr/>
        </p:nvSpPr>
        <p:spPr>
          <a:xfrm>
            <a:off x="4194009" y="3299233"/>
            <a:ext cx="436341" cy="435416"/>
          </a:xfrm>
          <a:prstGeom prst="rect">
            <a:avLst/>
          </a:prstGeom>
          <a:solidFill>
            <a:srgbClr val="FF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71" name="Obdélník 70"/>
          <p:cNvSpPr/>
          <p:nvPr/>
        </p:nvSpPr>
        <p:spPr>
          <a:xfrm>
            <a:off x="4642720" y="3299233"/>
            <a:ext cx="436341" cy="435416"/>
          </a:xfrm>
          <a:prstGeom prst="rect">
            <a:avLst/>
          </a:prstGeom>
          <a:solidFill>
            <a:srgbClr val="FF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72" name="Obdélník 71"/>
          <p:cNvSpPr/>
          <p:nvPr/>
        </p:nvSpPr>
        <p:spPr>
          <a:xfrm>
            <a:off x="5059884" y="3299233"/>
            <a:ext cx="436341" cy="435416"/>
          </a:xfrm>
          <a:prstGeom prst="rect">
            <a:avLst/>
          </a:prstGeom>
          <a:solidFill>
            <a:srgbClr val="FF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73" name="Obdélník 72"/>
          <p:cNvSpPr/>
          <p:nvPr/>
        </p:nvSpPr>
        <p:spPr>
          <a:xfrm>
            <a:off x="5498218" y="3299233"/>
            <a:ext cx="436341" cy="435416"/>
          </a:xfrm>
          <a:prstGeom prst="rect">
            <a:avLst/>
          </a:prstGeom>
          <a:solidFill>
            <a:srgbClr val="FF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74" name="Obdélník 73"/>
          <p:cNvSpPr/>
          <p:nvPr/>
        </p:nvSpPr>
        <p:spPr>
          <a:xfrm>
            <a:off x="5933158" y="3299233"/>
            <a:ext cx="436341" cy="435416"/>
          </a:xfrm>
          <a:prstGeom prst="rect">
            <a:avLst/>
          </a:prstGeom>
          <a:solidFill>
            <a:srgbClr val="FF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75" name="Obdélník 74"/>
          <p:cNvSpPr/>
          <p:nvPr/>
        </p:nvSpPr>
        <p:spPr>
          <a:xfrm>
            <a:off x="2018700" y="2863812"/>
            <a:ext cx="436341" cy="435416"/>
          </a:xfrm>
          <a:prstGeom prst="rect">
            <a:avLst/>
          </a:prstGeom>
          <a:solidFill>
            <a:srgbClr val="FF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76" name="Obdélník 75"/>
          <p:cNvSpPr/>
          <p:nvPr/>
        </p:nvSpPr>
        <p:spPr>
          <a:xfrm>
            <a:off x="2468022" y="2863818"/>
            <a:ext cx="436341" cy="435416"/>
          </a:xfrm>
          <a:prstGeom prst="rect">
            <a:avLst/>
          </a:prstGeom>
          <a:solidFill>
            <a:srgbClr val="FF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77" name="Obdélník 76"/>
          <p:cNvSpPr/>
          <p:nvPr/>
        </p:nvSpPr>
        <p:spPr>
          <a:xfrm>
            <a:off x="2899567" y="2863812"/>
            <a:ext cx="436341" cy="435416"/>
          </a:xfrm>
          <a:prstGeom prst="rect">
            <a:avLst/>
          </a:prstGeom>
          <a:solidFill>
            <a:srgbClr val="FF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78" name="Obdélník 77"/>
          <p:cNvSpPr/>
          <p:nvPr/>
        </p:nvSpPr>
        <p:spPr>
          <a:xfrm>
            <a:off x="3345397" y="2863812"/>
            <a:ext cx="436341" cy="435416"/>
          </a:xfrm>
          <a:prstGeom prst="rect">
            <a:avLst/>
          </a:prstGeom>
          <a:solidFill>
            <a:srgbClr val="FF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79" name="Obdélník 78"/>
          <p:cNvSpPr/>
          <p:nvPr/>
        </p:nvSpPr>
        <p:spPr>
          <a:xfrm>
            <a:off x="3762561" y="2863818"/>
            <a:ext cx="436341" cy="435416"/>
          </a:xfrm>
          <a:prstGeom prst="rect">
            <a:avLst/>
          </a:prstGeom>
          <a:solidFill>
            <a:srgbClr val="FF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80" name="Obdélník 79"/>
          <p:cNvSpPr/>
          <p:nvPr/>
        </p:nvSpPr>
        <p:spPr>
          <a:xfrm>
            <a:off x="4194009" y="2863812"/>
            <a:ext cx="436341" cy="435416"/>
          </a:xfrm>
          <a:prstGeom prst="rect">
            <a:avLst/>
          </a:prstGeom>
          <a:solidFill>
            <a:srgbClr val="FF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81" name="Obdélník 80"/>
          <p:cNvSpPr/>
          <p:nvPr/>
        </p:nvSpPr>
        <p:spPr>
          <a:xfrm>
            <a:off x="4642720" y="2863812"/>
            <a:ext cx="436341" cy="435416"/>
          </a:xfrm>
          <a:prstGeom prst="rect">
            <a:avLst/>
          </a:prstGeom>
          <a:solidFill>
            <a:srgbClr val="FF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82" name="Obdélník 81"/>
          <p:cNvSpPr/>
          <p:nvPr/>
        </p:nvSpPr>
        <p:spPr>
          <a:xfrm>
            <a:off x="5059884" y="2863812"/>
            <a:ext cx="436341" cy="435416"/>
          </a:xfrm>
          <a:prstGeom prst="rect">
            <a:avLst/>
          </a:prstGeom>
          <a:solidFill>
            <a:srgbClr val="FF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83" name="Obdélník 82"/>
          <p:cNvSpPr/>
          <p:nvPr/>
        </p:nvSpPr>
        <p:spPr>
          <a:xfrm>
            <a:off x="5498218" y="2863812"/>
            <a:ext cx="436341" cy="435416"/>
          </a:xfrm>
          <a:prstGeom prst="rect">
            <a:avLst/>
          </a:prstGeom>
          <a:solidFill>
            <a:srgbClr val="FF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84" name="Obdélník 83"/>
          <p:cNvSpPr/>
          <p:nvPr/>
        </p:nvSpPr>
        <p:spPr>
          <a:xfrm>
            <a:off x="5933158" y="2863812"/>
            <a:ext cx="436341" cy="435416"/>
          </a:xfrm>
          <a:prstGeom prst="rect">
            <a:avLst/>
          </a:prstGeom>
          <a:solidFill>
            <a:srgbClr val="FF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85" name="Obdélník 84"/>
          <p:cNvSpPr/>
          <p:nvPr/>
        </p:nvSpPr>
        <p:spPr>
          <a:xfrm>
            <a:off x="2018700" y="2428390"/>
            <a:ext cx="436341" cy="435416"/>
          </a:xfrm>
          <a:prstGeom prst="rect">
            <a:avLst/>
          </a:prstGeom>
          <a:solidFill>
            <a:srgbClr val="FF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86" name="Obdélník 85"/>
          <p:cNvSpPr/>
          <p:nvPr/>
        </p:nvSpPr>
        <p:spPr>
          <a:xfrm>
            <a:off x="2468022" y="2428396"/>
            <a:ext cx="436341" cy="435416"/>
          </a:xfrm>
          <a:prstGeom prst="rect">
            <a:avLst/>
          </a:prstGeom>
          <a:solidFill>
            <a:srgbClr val="FF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87" name="Obdélník 86"/>
          <p:cNvSpPr/>
          <p:nvPr/>
        </p:nvSpPr>
        <p:spPr>
          <a:xfrm>
            <a:off x="2899567" y="2428390"/>
            <a:ext cx="436341" cy="435416"/>
          </a:xfrm>
          <a:prstGeom prst="rect">
            <a:avLst/>
          </a:prstGeom>
          <a:solidFill>
            <a:srgbClr val="FF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88" name="Obdélník 87"/>
          <p:cNvSpPr/>
          <p:nvPr/>
        </p:nvSpPr>
        <p:spPr>
          <a:xfrm>
            <a:off x="3345397" y="2428390"/>
            <a:ext cx="436341" cy="435416"/>
          </a:xfrm>
          <a:prstGeom prst="rect">
            <a:avLst/>
          </a:prstGeom>
          <a:solidFill>
            <a:srgbClr val="FF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89" name="Obdélník 88"/>
          <p:cNvSpPr/>
          <p:nvPr/>
        </p:nvSpPr>
        <p:spPr>
          <a:xfrm>
            <a:off x="3762561" y="2428396"/>
            <a:ext cx="436341" cy="435416"/>
          </a:xfrm>
          <a:prstGeom prst="rect">
            <a:avLst/>
          </a:prstGeom>
          <a:solidFill>
            <a:srgbClr val="FF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90" name="Obdélník 89"/>
          <p:cNvSpPr/>
          <p:nvPr/>
        </p:nvSpPr>
        <p:spPr>
          <a:xfrm>
            <a:off x="4194009" y="2428390"/>
            <a:ext cx="436341" cy="435416"/>
          </a:xfrm>
          <a:prstGeom prst="rect">
            <a:avLst/>
          </a:prstGeom>
          <a:solidFill>
            <a:srgbClr val="FF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91" name="Obdélník 90"/>
          <p:cNvSpPr/>
          <p:nvPr/>
        </p:nvSpPr>
        <p:spPr>
          <a:xfrm>
            <a:off x="4642720" y="2428390"/>
            <a:ext cx="436341" cy="435416"/>
          </a:xfrm>
          <a:prstGeom prst="rect">
            <a:avLst/>
          </a:prstGeom>
          <a:solidFill>
            <a:srgbClr val="FF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92" name="Obdélník 91"/>
          <p:cNvSpPr/>
          <p:nvPr/>
        </p:nvSpPr>
        <p:spPr>
          <a:xfrm>
            <a:off x="5059884" y="2428390"/>
            <a:ext cx="436341" cy="435416"/>
          </a:xfrm>
          <a:prstGeom prst="rect">
            <a:avLst/>
          </a:prstGeom>
          <a:solidFill>
            <a:srgbClr val="FF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93" name="Obdélník 92"/>
          <p:cNvSpPr/>
          <p:nvPr/>
        </p:nvSpPr>
        <p:spPr>
          <a:xfrm>
            <a:off x="5498218" y="2428390"/>
            <a:ext cx="436341" cy="435416"/>
          </a:xfrm>
          <a:prstGeom prst="rect">
            <a:avLst/>
          </a:prstGeom>
          <a:solidFill>
            <a:srgbClr val="FF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94" name="Obdélník 93"/>
          <p:cNvSpPr/>
          <p:nvPr/>
        </p:nvSpPr>
        <p:spPr>
          <a:xfrm>
            <a:off x="5933158" y="2428390"/>
            <a:ext cx="436341" cy="435416"/>
          </a:xfrm>
          <a:prstGeom prst="rect">
            <a:avLst/>
          </a:prstGeom>
          <a:solidFill>
            <a:srgbClr val="FF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95" name="Obdélník 94"/>
          <p:cNvSpPr/>
          <p:nvPr/>
        </p:nvSpPr>
        <p:spPr>
          <a:xfrm>
            <a:off x="2018700" y="2007366"/>
            <a:ext cx="436341" cy="435416"/>
          </a:xfrm>
          <a:prstGeom prst="rect">
            <a:avLst/>
          </a:prstGeom>
          <a:solidFill>
            <a:srgbClr val="FF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96" name="Obdélník 95"/>
          <p:cNvSpPr/>
          <p:nvPr/>
        </p:nvSpPr>
        <p:spPr>
          <a:xfrm>
            <a:off x="2468022" y="2007372"/>
            <a:ext cx="436341" cy="435416"/>
          </a:xfrm>
          <a:prstGeom prst="rect">
            <a:avLst/>
          </a:prstGeom>
          <a:solidFill>
            <a:srgbClr val="FF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97" name="Obdélník 96"/>
          <p:cNvSpPr/>
          <p:nvPr/>
        </p:nvSpPr>
        <p:spPr>
          <a:xfrm>
            <a:off x="2899567" y="2007366"/>
            <a:ext cx="436341" cy="435416"/>
          </a:xfrm>
          <a:prstGeom prst="rect">
            <a:avLst/>
          </a:prstGeom>
          <a:solidFill>
            <a:srgbClr val="FF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98" name="Obdélník 97"/>
          <p:cNvSpPr/>
          <p:nvPr/>
        </p:nvSpPr>
        <p:spPr>
          <a:xfrm>
            <a:off x="3345397" y="2007366"/>
            <a:ext cx="436341" cy="435416"/>
          </a:xfrm>
          <a:prstGeom prst="rect">
            <a:avLst/>
          </a:prstGeom>
          <a:solidFill>
            <a:srgbClr val="FF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99" name="Obdélník 98"/>
          <p:cNvSpPr/>
          <p:nvPr/>
        </p:nvSpPr>
        <p:spPr>
          <a:xfrm>
            <a:off x="3762561" y="2007372"/>
            <a:ext cx="436341" cy="435416"/>
          </a:xfrm>
          <a:prstGeom prst="rect">
            <a:avLst/>
          </a:prstGeom>
          <a:solidFill>
            <a:srgbClr val="FF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100" name="Obdélník 99"/>
          <p:cNvSpPr/>
          <p:nvPr/>
        </p:nvSpPr>
        <p:spPr>
          <a:xfrm>
            <a:off x="4194009" y="2007366"/>
            <a:ext cx="436341" cy="435416"/>
          </a:xfrm>
          <a:prstGeom prst="rect">
            <a:avLst/>
          </a:prstGeom>
          <a:solidFill>
            <a:srgbClr val="FF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101" name="Obdélník 100"/>
          <p:cNvSpPr/>
          <p:nvPr/>
        </p:nvSpPr>
        <p:spPr>
          <a:xfrm>
            <a:off x="4642720" y="2007366"/>
            <a:ext cx="436341" cy="435416"/>
          </a:xfrm>
          <a:prstGeom prst="rect">
            <a:avLst/>
          </a:prstGeom>
          <a:solidFill>
            <a:srgbClr val="FF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102" name="Obdélník 101"/>
          <p:cNvSpPr/>
          <p:nvPr/>
        </p:nvSpPr>
        <p:spPr>
          <a:xfrm>
            <a:off x="5059884" y="2007366"/>
            <a:ext cx="436341" cy="435416"/>
          </a:xfrm>
          <a:prstGeom prst="rect">
            <a:avLst/>
          </a:prstGeom>
          <a:solidFill>
            <a:srgbClr val="FF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103" name="Obdélník 102"/>
          <p:cNvSpPr/>
          <p:nvPr/>
        </p:nvSpPr>
        <p:spPr>
          <a:xfrm>
            <a:off x="5498218" y="2007366"/>
            <a:ext cx="436341" cy="435416"/>
          </a:xfrm>
          <a:prstGeom prst="rect">
            <a:avLst/>
          </a:prstGeom>
          <a:solidFill>
            <a:srgbClr val="FF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104" name="Obdélník 103"/>
          <p:cNvSpPr/>
          <p:nvPr/>
        </p:nvSpPr>
        <p:spPr>
          <a:xfrm>
            <a:off x="5933158" y="2007366"/>
            <a:ext cx="436341" cy="435416"/>
          </a:xfrm>
          <a:prstGeom prst="rect">
            <a:avLst/>
          </a:prstGeom>
          <a:solidFill>
            <a:srgbClr val="FF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207" name="Obdélník 206"/>
          <p:cNvSpPr/>
          <p:nvPr/>
        </p:nvSpPr>
        <p:spPr>
          <a:xfrm>
            <a:off x="2022100" y="2008822"/>
            <a:ext cx="4350799" cy="4339812"/>
          </a:xfrm>
          <a:prstGeom prst="rect">
            <a:avLst/>
          </a:prstGeom>
          <a:solidFill>
            <a:srgbClr val="CC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C00000"/>
              </a:solidFill>
            </a:endParaRPr>
          </a:p>
        </p:txBody>
      </p:sp>
      <p:sp>
        <p:nvSpPr>
          <p:cNvPr id="205" name="Obdélník 204"/>
          <p:cNvSpPr/>
          <p:nvPr/>
        </p:nvSpPr>
        <p:spPr>
          <a:xfrm>
            <a:off x="2018700" y="2007372"/>
            <a:ext cx="436341" cy="435416"/>
          </a:xfrm>
          <a:prstGeom prst="rect">
            <a:avLst/>
          </a:prstGeom>
          <a:solidFill>
            <a:srgbClr val="FF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FF00FF"/>
              </a:solidFill>
            </a:endParaRPr>
          </a:p>
        </p:txBody>
      </p:sp>
      <p:sp>
        <p:nvSpPr>
          <p:cNvPr id="208" name="TextovéPole 207"/>
          <p:cNvSpPr txBox="1"/>
          <p:nvPr/>
        </p:nvSpPr>
        <p:spPr>
          <a:xfrm>
            <a:off x="236992" y="473329"/>
            <a:ext cx="23647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Značení jednotek:</a:t>
            </a:r>
            <a:endParaRPr lang="cs-CZ" sz="2000" b="1" dirty="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9" name="TextovéPole 208"/>
          <p:cNvSpPr txBox="1"/>
          <p:nvPr/>
        </p:nvSpPr>
        <p:spPr>
          <a:xfrm>
            <a:off x="468313" y="907595"/>
            <a:ext cx="32464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dirty="0" smtClean="0">
                <a:solidFill>
                  <a:srgbClr val="9900CC"/>
                </a:solidFill>
                <a:latin typeface="Arial" pitchFamily="34" charset="0"/>
                <a:cs typeface="Arial" pitchFamily="34" charset="0"/>
              </a:rPr>
              <a:t>Decimetr čtvereční = dm</a:t>
            </a:r>
            <a:r>
              <a:rPr lang="cs-CZ" sz="2000" b="1" baseline="30000" dirty="0" smtClean="0">
                <a:solidFill>
                  <a:srgbClr val="9900CC"/>
                </a:solidFill>
                <a:latin typeface="Arial" pitchFamily="34" charset="0"/>
                <a:cs typeface="Arial" pitchFamily="34" charset="0"/>
              </a:rPr>
              <a:t>2</a:t>
            </a:r>
            <a:endParaRPr lang="cs-CZ" sz="2000" b="1" dirty="0">
              <a:solidFill>
                <a:srgbClr val="99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8" name="TextovéPole 287"/>
          <p:cNvSpPr txBox="1"/>
          <p:nvPr/>
        </p:nvSpPr>
        <p:spPr>
          <a:xfrm>
            <a:off x="3104643" y="1280096"/>
            <a:ext cx="59140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>
                <a:solidFill>
                  <a:srgbClr val="C00000"/>
                </a:solidFill>
              </a:rPr>
              <a:t>1 dm</a:t>
            </a:r>
            <a:r>
              <a:rPr lang="cs-CZ" sz="3200" b="1" baseline="30000" dirty="0" smtClean="0">
                <a:solidFill>
                  <a:srgbClr val="C00000"/>
                </a:solidFill>
              </a:rPr>
              <a:t>2</a:t>
            </a:r>
            <a:r>
              <a:rPr lang="cs-CZ" sz="3200" b="1" dirty="0" smtClean="0">
                <a:solidFill>
                  <a:srgbClr val="C00000"/>
                </a:solidFill>
              </a:rPr>
              <a:t> </a:t>
            </a:r>
            <a:r>
              <a:rPr lang="cs-CZ" sz="3200" b="1" dirty="0" smtClean="0">
                <a:solidFill>
                  <a:prstClr val="black"/>
                </a:solidFill>
              </a:rPr>
              <a:t>= </a:t>
            </a:r>
            <a:r>
              <a:rPr lang="cs-CZ" sz="3200" b="1" dirty="0" smtClean="0">
                <a:solidFill>
                  <a:srgbClr val="FF00FF"/>
                </a:solidFill>
              </a:rPr>
              <a:t>100 cm</a:t>
            </a:r>
            <a:r>
              <a:rPr lang="cs-CZ" sz="3200" b="1" baseline="30000" dirty="0" smtClean="0">
                <a:solidFill>
                  <a:srgbClr val="FF00FF"/>
                </a:solidFill>
              </a:rPr>
              <a:t>2  </a:t>
            </a:r>
            <a:r>
              <a:rPr lang="cs-CZ" sz="3200" b="1" dirty="0" smtClean="0">
                <a:solidFill>
                  <a:prstClr val="black"/>
                </a:solidFill>
              </a:rPr>
              <a:t>(</a:t>
            </a:r>
            <a:r>
              <a:rPr lang="cs-CZ" sz="3200" b="1" dirty="0">
                <a:solidFill>
                  <a:prstClr val="black"/>
                </a:solidFill>
              </a:rPr>
              <a:t>10 </a:t>
            </a:r>
            <a:r>
              <a:rPr lang="cs-CZ" sz="3200" b="1" dirty="0" smtClean="0">
                <a:solidFill>
                  <a:prstClr val="black"/>
                </a:solidFill>
              </a:rPr>
              <a:t>cm </a:t>
            </a:r>
            <a:r>
              <a:rPr lang="cs-CZ" sz="3200" b="1" dirty="0">
                <a:solidFill>
                  <a:prstClr val="black"/>
                </a:solidFill>
              </a:rPr>
              <a:t>∙ 10 </a:t>
            </a:r>
            <a:r>
              <a:rPr lang="cs-CZ" sz="3200" b="1" dirty="0" smtClean="0">
                <a:solidFill>
                  <a:prstClr val="black"/>
                </a:solidFill>
              </a:rPr>
              <a:t>cm)</a:t>
            </a:r>
            <a:endParaRPr lang="cs-CZ" sz="32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1564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3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2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3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2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3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2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3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7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8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2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3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7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8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2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3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4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7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8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2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3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4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7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8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9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2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3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7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8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9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2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3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4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7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8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9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2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3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4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7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8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9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2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3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4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7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8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9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2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3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4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7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8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9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2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3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4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7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8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9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0" presetID="5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2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3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4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7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8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9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2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3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4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7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8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2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3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4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7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8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9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2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3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4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7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8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9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2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3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4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7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8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9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207" grpId="0" animBg="1"/>
      <p:bldP spid="207" grpId="1" animBg="1"/>
      <p:bldP spid="205" grpId="0" animBg="1"/>
      <p:bldP spid="208" grpId="0"/>
      <p:bldP spid="209" grpId="0"/>
      <p:bldP spid="28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7" name="Picture 9" descr="MP900442220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08" t="35948" r="5820"/>
          <a:stretch>
            <a:fillRect/>
          </a:stretch>
        </p:blipFill>
        <p:spPr bwMode="auto">
          <a:xfrm>
            <a:off x="0" y="38100"/>
            <a:ext cx="9144000" cy="6819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8" name="Rectangle 10"/>
          <p:cNvSpPr>
            <a:spLocks noChangeArrowheads="1"/>
          </p:cNvSpPr>
          <p:nvPr/>
        </p:nvSpPr>
        <p:spPr bwMode="auto">
          <a:xfrm>
            <a:off x="3132138" y="2133600"/>
            <a:ext cx="360362" cy="360363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7179" name="Line 11"/>
          <p:cNvSpPr>
            <a:spLocks noChangeShapeType="1"/>
          </p:cNvSpPr>
          <p:nvPr/>
        </p:nvSpPr>
        <p:spPr bwMode="auto">
          <a:xfrm flipV="1">
            <a:off x="3348038" y="1989138"/>
            <a:ext cx="1008062" cy="287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7180" name="Text Box 12"/>
          <p:cNvSpPr txBox="1">
            <a:spLocks noChangeArrowheads="1"/>
          </p:cNvSpPr>
          <p:nvPr/>
        </p:nvSpPr>
        <p:spPr bwMode="auto">
          <a:xfrm>
            <a:off x="4284663" y="1557338"/>
            <a:ext cx="1223962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2800" b="1"/>
              <a:t>1 cm</a:t>
            </a:r>
            <a:r>
              <a:rPr lang="en-US" sz="2800" b="1">
                <a:cs typeface="Arial" pitchFamily="34" charset="0"/>
              </a:rPr>
              <a:t>²</a:t>
            </a:r>
          </a:p>
        </p:txBody>
      </p:sp>
    </p:spTree>
    <p:extLst>
      <p:ext uri="{BB962C8B-B14F-4D97-AF65-F5344CB8AC3E}">
        <p14:creationId xmlns:p14="http://schemas.microsoft.com/office/powerpoint/2010/main" val="2212738592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344" y="11664"/>
            <a:ext cx="91436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CENTIMETR ČVEREČNÍ – </a:t>
            </a:r>
            <a:r>
              <a:rPr lang="cs-CZ" sz="2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cs-CZ" sz="2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</a:t>
            </a:r>
            <a:r>
              <a:rPr lang="cs-CZ" sz="2400" b="1" baseline="30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cs-CZ" sz="2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endParaRPr lang="cs-CZ" sz="24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Obdélník 1"/>
          <p:cNvSpPr/>
          <p:nvPr/>
        </p:nvSpPr>
        <p:spPr>
          <a:xfrm>
            <a:off x="2017299" y="5911762"/>
            <a:ext cx="436341" cy="435416"/>
          </a:xfrm>
          <a:prstGeom prst="rect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008000"/>
              </a:solidFill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2466620" y="5911768"/>
            <a:ext cx="436341" cy="435416"/>
          </a:xfrm>
          <a:prstGeom prst="rect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008000"/>
              </a:solidFill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2912680" y="5911762"/>
            <a:ext cx="436341" cy="435416"/>
          </a:xfrm>
          <a:prstGeom prst="rect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008000"/>
              </a:solidFill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3343996" y="5911762"/>
            <a:ext cx="436341" cy="435416"/>
          </a:xfrm>
          <a:prstGeom prst="rect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008000"/>
              </a:solidFill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3761159" y="5911768"/>
            <a:ext cx="436341" cy="435416"/>
          </a:xfrm>
          <a:prstGeom prst="rect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008000"/>
              </a:solidFill>
            </a:endParaRPr>
          </a:p>
        </p:txBody>
      </p:sp>
      <p:sp>
        <p:nvSpPr>
          <p:cNvPr id="10" name="Obdélník 9"/>
          <p:cNvSpPr/>
          <p:nvPr/>
        </p:nvSpPr>
        <p:spPr>
          <a:xfrm>
            <a:off x="4207122" y="5911762"/>
            <a:ext cx="436341" cy="435416"/>
          </a:xfrm>
          <a:prstGeom prst="rect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008000"/>
              </a:solidFill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4638938" y="5913218"/>
            <a:ext cx="436341" cy="435416"/>
          </a:xfrm>
          <a:prstGeom prst="rect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008000"/>
              </a:solidFill>
            </a:endParaRPr>
          </a:p>
        </p:txBody>
      </p:sp>
      <p:sp>
        <p:nvSpPr>
          <p:cNvPr id="12" name="Obdélník 11"/>
          <p:cNvSpPr/>
          <p:nvPr/>
        </p:nvSpPr>
        <p:spPr>
          <a:xfrm>
            <a:off x="5058483" y="5911762"/>
            <a:ext cx="436341" cy="435416"/>
          </a:xfrm>
          <a:prstGeom prst="rect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008000"/>
              </a:solidFill>
            </a:endParaRPr>
          </a:p>
        </p:txBody>
      </p:sp>
      <p:sp>
        <p:nvSpPr>
          <p:cNvPr id="13" name="Obdélník 12"/>
          <p:cNvSpPr/>
          <p:nvPr/>
        </p:nvSpPr>
        <p:spPr>
          <a:xfrm>
            <a:off x="5496817" y="5911762"/>
            <a:ext cx="436341" cy="435416"/>
          </a:xfrm>
          <a:prstGeom prst="rect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008000"/>
              </a:solidFill>
            </a:endParaRPr>
          </a:p>
        </p:txBody>
      </p:sp>
      <p:sp>
        <p:nvSpPr>
          <p:cNvPr id="14" name="Obdélník 13"/>
          <p:cNvSpPr/>
          <p:nvPr/>
        </p:nvSpPr>
        <p:spPr>
          <a:xfrm>
            <a:off x="5931757" y="5911762"/>
            <a:ext cx="436341" cy="435416"/>
          </a:xfrm>
          <a:prstGeom prst="rect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008000"/>
              </a:solidFill>
            </a:endParaRPr>
          </a:p>
        </p:txBody>
      </p:sp>
      <p:sp>
        <p:nvSpPr>
          <p:cNvPr id="15" name="Obdélník 14"/>
          <p:cNvSpPr/>
          <p:nvPr/>
        </p:nvSpPr>
        <p:spPr>
          <a:xfrm>
            <a:off x="2017396" y="5472846"/>
            <a:ext cx="436341" cy="435416"/>
          </a:xfrm>
          <a:prstGeom prst="rect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008000"/>
              </a:solidFill>
            </a:endParaRPr>
          </a:p>
        </p:txBody>
      </p:sp>
      <p:sp>
        <p:nvSpPr>
          <p:cNvPr id="16" name="Obdélník 15"/>
          <p:cNvSpPr/>
          <p:nvPr/>
        </p:nvSpPr>
        <p:spPr>
          <a:xfrm>
            <a:off x="2466717" y="5472852"/>
            <a:ext cx="436341" cy="435416"/>
          </a:xfrm>
          <a:prstGeom prst="rect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008000"/>
              </a:solidFill>
            </a:endParaRPr>
          </a:p>
        </p:txBody>
      </p:sp>
      <p:sp>
        <p:nvSpPr>
          <p:cNvPr id="17" name="Obdélník 16"/>
          <p:cNvSpPr/>
          <p:nvPr/>
        </p:nvSpPr>
        <p:spPr>
          <a:xfrm>
            <a:off x="2912776" y="5472846"/>
            <a:ext cx="436341" cy="435416"/>
          </a:xfrm>
          <a:prstGeom prst="rect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008000"/>
              </a:solidFill>
            </a:endParaRPr>
          </a:p>
        </p:txBody>
      </p:sp>
      <p:sp>
        <p:nvSpPr>
          <p:cNvPr id="18" name="Obdélník 17"/>
          <p:cNvSpPr/>
          <p:nvPr/>
        </p:nvSpPr>
        <p:spPr>
          <a:xfrm>
            <a:off x="3344092" y="5472846"/>
            <a:ext cx="436341" cy="435416"/>
          </a:xfrm>
          <a:prstGeom prst="rect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008000"/>
              </a:solidFill>
            </a:endParaRPr>
          </a:p>
        </p:txBody>
      </p:sp>
      <p:sp>
        <p:nvSpPr>
          <p:cNvPr id="19" name="Obdélník 18"/>
          <p:cNvSpPr/>
          <p:nvPr/>
        </p:nvSpPr>
        <p:spPr>
          <a:xfrm>
            <a:off x="3761256" y="5472852"/>
            <a:ext cx="436341" cy="435416"/>
          </a:xfrm>
          <a:prstGeom prst="rect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008000"/>
              </a:solidFill>
            </a:endParaRPr>
          </a:p>
        </p:txBody>
      </p:sp>
      <p:sp>
        <p:nvSpPr>
          <p:cNvPr id="20" name="Obdélník 19"/>
          <p:cNvSpPr/>
          <p:nvPr/>
        </p:nvSpPr>
        <p:spPr>
          <a:xfrm>
            <a:off x="4207218" y="5472846"/>
            <a:ext cx="436341" cy="435416"/>
          </a:xfrm>
          <a:prstGeom prst="rect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008000"/>
              </a:solidFill>
            </a:endParaRPr>
          </a:p>
        </p:txBody>
      </p:sp>
      <p:sp>
        <p:nvSpPr>
          <p:cNvPr id="21" name="Obdélník 20"/>
          <p:cNvSpPr/>
          <p:nvPr/>
        </p:nvSpPr>
        <p:spPr>
          <a:xfrm>
            <a:off x="4639035" y="5472846"/>
            <a:ext cx="436341" cy="435416"/>
          </a:xfrm>
          <a:prstGeom prst="rect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008000"/>
              </a:solidFill>
            </a:endParaRPr>
          </a:p>
        </p:txBody>
      </p:sp>
      <p:sp>
        <p:nvSpPr>
          <p:cNvPr id="22" name="Obdélník 21"/>
          <p:cNvSpPr/>
          <p:nvPr/>
        </p:nvSpPr>
        <p:spPr>
          <a:xfrm>
            <a:off x="5058579" y="5472846"/>
            <a:ext cx="436341" cy="435416"/>
          </a:xfrm>
          <a:prstGeom prst="rect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008000"/>
              </a:solidFill>
            </a:endParaRPr>
          </a:p>
        </p:txBody>
      </p:sp>
      <p:sp>
        <p:nvSpPr>
          <p:cNvPr id="23" name="Obdélník 22"/>
          <p:cNvSpPr/>
          <p:nvPr/>
        </p:nvSpPr>
        <p:spPr>
          <a:xfrm>
            <a:off x="5496914" y="5472846"/>
            <a:ext cx="436341" cy="435416"/>
          </a:xfrm>
          <a:prstGeom prst="rect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008000"/>
              </a:solidFill>
            </a:endParaRPr>
          </a:p>
        </p:txBody>
      </p:sp>
      <p:sp>
        <p:nvSpPr>
          <p:cNvPr id="24" name="Obdélník 23"/>
          <p:cNvSpPr/>
          <p:nvPr/>
        </p:nvSpPr>
        <p:spPr>
          <a:xfrm>
            <a:off x="5931853" y="5472846"/>
            <a:ext cx="436341" cy="435416"/>
          </a:xfrm>
          <a:prstGeom prst="rect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008000"/>
              </a:solidFill>
            </a:endParaRPr>
          </a:p>
        </p:txBody>
      </p:sp>
      <p:sp>
        <p:nvSpPr>
          <p:cNvPr id="25" name="Obdélník 24"/>
          <p:cNvSpPr/>
          <p:nvPr/>
        </p:nvSpPr>
        <p:spPr>
          <a:xfrm>
            <a:off x="2017492" y="5040919"/>
            <a:ext cx="436341" cy="435416"/>
          </a:xfrm>
          <a:prstGeom prst="rect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008000"/>
              </a:solidFill>
            </a:endParaRPr>
          </a:p>
        </p:txBody>
      </p:sp>
      <p:sp>
        <p:nvSpPr>
          <p:cNvPr id="26" name="Obdélník 25"/>
          <p:cNvSpPr/>
          <p:nvPr/>
        </p:nvSpPr>
        <p:spPr>
          <a:xfrm>
            <a:off x="2466814" y="5040925"/>
            <a:ext cx="436341" cy="435416"/>
          </a:xfrm>
          <a:prstGeom prst="rect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008000"/>
              </a:solidFill>
            </a:endParaRPr>
          </a:p>
        </p:txBody>
      </p:sp>
      <p:sp>
        <p:nvSpPr>
          <p:cNvPr id="27" name="Obdélník 26"/>
          <p:cNvSpPr/>
          <p:nvPr/>
        </p:nvSpPr>
        <p:spPr>
          <a:xfrm>
            <a:off x="2912873" y="5040919"/>
            <a:ext cx="436341" cy="435416"/>
          </a:xfrm>
          <a:prstGeom prst="rect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008000"/>
              </a:solidFill>
            </a:endParaRPr>
          </a:p>
        </p:txBody>
      </p:sp>
      <p:sp>
        <p:nvSpPr>
          <p:cNvPr id="28" name="Obdélník 27"/>
          <p:cNvSpPr/>
          <p:nvPr/>
        </p:nvSpPr>
        <p:spPr>
          <a:xfrm>
            <a:off x="3344189" y="5040919"/>
            <a:ext cx="436341" cy="435416"/>
          </a:xfrm>
          <a:prstGeom prst="rect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008000"/>
              </a:solidFill>
            </a:endParaRPr>
          </a:p>
        </p:txBody>
      </p:sp>
      <p:sp>
        <p:nvSpPr>
          <p:cNvPr id="29" name="Obdélník 28"/>
          <p:cNvSpPr/>
          <p:nvPr/>
        </p:nvSpPr>
        <p:spPr>
          <a:xfrm>
            <a:off x="3761352" y="5040925"/>
            <a:ext cx="436341" cy="435416"/>
          </a:xfrm>
          <a:prstGeom prst="rect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008000"/>
              </a:solidFill>
            </a:endParaRPr>
          </a:p>
        </p:txBody>
      </p:sp>
      <p:sp>
        <p:nvSpPr>
          <p:cNvPr id="30" name="Obdélník 29"/>
          <p:cNvSpPr/>
          <p:nvPr/>
        </p:nvSpPr>
        <p:spPr>
          <a:xfrm>
            <a:off x="4207315" y="5040919"/>
            <a:ext cx="436341" cy="435416"/>
          </a:xfrm>
          <a:prstGeom prst="rect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008000"/>
              </a:solidFill>
            </a:endParaRPr>
          </a:p>
        </p:txBody>
      </p:sp>
      <p:sp>
        <p:nvSpPr>
          <p:cNvPr id="31" name="Obdélník 30"/>
          <p:cNvSpPr/>
          <p:nvPr/>
        </p:nvSpPr>
        <p:spPr>
          <a:xfrm>
            <a:off x="4640339" y="5040925"/>
            <a:ext cx="436341" cy="435416"/>
          </a:xfrm>
          <a:prstGeom prst="rect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008000"/>
              </a:solidFill>
            </a:endParaRPr>
          </a:p>
        </p:txBody>
      </p:sp>
      <p:sp>
        <p:nvSpPr>
          <p:cNvPr id="32" name="Obdélník 31"/>
          <p:cNvSpPr/>
          <p:nvPr/>
        </p:nvSpPr>
        <p:spPr>
          <a:xfrm>
            <a:off x="5058676" y="5040919"/>
            <a:ext cx="436341" cy="435416"/>
          </a:xfrm>
          <a:prstGeom prst="rect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008000"/>
              </a:solidFill>
            </a:endParaRPr>
          </a:p>
        </p:txBody>
      </p:sp>
      <p:sp>
        <p:nvSpPr>
          <p:cNvPr id="33" name="Obdélník 32"/>
          <p:cNvSpPr/>
          <p:nvPr/>
        </p:nvSpPr>
        <p:spPr>
          <a:xfrm>
            <a:off x="5497010" y="5040919"/>
            <a:ext cx="436341" cy="435416"/>
          </a:xfrm>
          <a:prstGeom prst="rect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008000"/>
              </a:solidFill>
            </a:endParaRPr>
          </a:p>
        </p:txBody>
      </p:sp>
      <p:sp>
        <p:nvSpPr>
          <p:cNvPr id="34" name="Obdélník 33"/>
          <p:cNvSpPr/>
          <p:nvPr/>
        </p:nvSpPr>
        <p:spPr>
          <a:xfrm>
            <a:off x="5931950" y="5040919"/>
            <a:ext cx="436341" cy="435416"/>
          </a:xfrm>
          <a:prstGeom prst="rect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008000"/>
              </a:solidFill>
            </a:endParaRPr>
          </a:p>
        </p:txBody>
      </p:sp>
      <p:sp>
        <p:nvSpPr>
          <p:cNvPr id="35" name="Obdélník 34"/>
          <p:cNvSpPr/>
          <p:nvPr/>
        </p:nvSpPr>
        <p:spPr>
          <a:xfrm>
            <a:off x="2017299" y="4605498"/>
            <a:ext cx="436341" cy="435416"/>
          </a:xfrm>
          <a:prstGeom prst="rect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008000"/>
              </a:solidFill>
            </a:endParaRPr>
          </a:p>
        </p:txBody>
      </p:sp>
      <p:sp>
        <p:nvSpPr>
          <p:cNvPr id="36" name="Obdélník 35"/>
          <p:cNvSpPr/>
          <p:nvPr/>
        </p:nvSpPr>
        <p:spPr>
          <a:xfrm>
            <a:off x="2466620" y="4605504"/>
            <a:ext cx="436341" cy="435416"/>
          </a:xfrm>
          <a:prstGeom prst="rect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008000"/>
              </a:solidFill>
            </a:endParaRPr>
          </a:p>
        </p:txBody>
      </p:sp>
      <p:sp>
        <p:nvSpPr>
          <p:cNvPr id="37" name="Obdélník 36"/>
          <p:cNvSpPr/>
          <p:nvPr/>
        </p:nvSpPr>
        <p:spPr>
          <a:xfrm>
            <a:off x="2912680" y="4605498"/>
            <a:ext cx="436341" cy="435416"/>
          </a:xfrm>
          <a:prstGeom prst="rect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008000"/>
              </a:solidFill>
            </a:endParaRPr>
          </a:p>
        </p:txBody>
      </p:sp>
      <p:sp>
        <p:nvSpPr>
          <p:cNvPr id="38" name="Obdélník 37"/>
          <p:cNvSpPr/>
          <p:nvPr/>
        </p:nvSpPr>
        <p:spPr>
          <a:xfrm>
            <a:off x="3343996" y="4605498"/>
            <a:ext cx="436341" cy="435416"/>
          </a:xfrm>
          <a:prstGeom prst="rect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008000"/>
              </a:solidFill>
            </a:endParaRPr>
          </a:p>
        </p:txBody>
      </p:sp>
      <p:sp>
        <p:nvSpPr>
          <p:cNvPr id="39" name="Obdélník 38"/>
          <p:cNvSpPr/>
          <p:nvPr/>
        </p:nvSpPr>
        <p:spPr>
          <a:xfrm>
            <a:off x="3761159" y="4605504"/>
            <a:ext cx="436341" cy="435416"/>
          </a:xfrm>
          <a:prstGeom prst="rect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008000"/>
              </a:solidFill>
            </a:endParaRPr>
          </a:p>
        </p:txBody>
      </p:sp>
      <p:sp>
        <p:nvSpPr>
          <p:cNvPr id="40" name="Obdélník 39"/>
          <p:cNvSpPr/>
          <p:nvPr/>
        </p:nvSpPr>
        <p:spPr>
          <a:xfrm>
            <a:off x="4207122" y="4605498"/>
            <a:ext cx="436341" cy="435416"/>
          </a:xfrm>
          <a:prstGeom prst="rect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008000"/>
              </a:solidFill>
            </a:endParaRPr>
          </a:p>
        </p:txBody>
      </p:sp>
      <p:sp>
        <p:nvSpPr>
          <p:cNvPr id="41" name="Obdélník 40"/>
          <p:cNvSpPr/>
          <p:nvPr/>
        </p:nvSpPr>
        <p:spPr>
          <a:xfrm>
            <a:off x="4638938" y="4605498"/>
            <a:ext cx="436341" cy="435416"/>
          </a:xfrm>
          <a:prstGeom prst="rect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008000"/>
              </a:solidFill>
            </a:endParaRPr>
          </a:p>
        </p:txBody>
      </p:sp>
      <p:sp>
        <p:nvSpPr>
          <p:cNvPr id="42" name="Obdélník 41"/>
          <p:cNvSpPr/>
          <p:nvPr/>
        </p:nvSpPr>
        <p:spPr>
          <a:xfrm>
            <a:off x="5058483" y="4605498"/>
            <a:ext cx="436341" cy="435416"/>
          </a:xfrm>
          <a:prstGeom prst="rect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008000"/>
              </a:solidFill>
            </a:endParaRPr>
          </a:p>
        </p:txBody>
      </p:sp>
      <p:sp>
        <p:nvSpPr>
          <p:cNvPr id="43" name="Obdélník 42"/>
          <p:cNvSpPr/>
          <p:nvPr/>
        </p:nvSpPr>
        <p:spPr>
          <a:xfrm>
            <a:off x="5496817" y="4605498"/>
            <a:ext cx="436341" cy="435416"/>
          </a:xfrm>
          <a:prstGeom prst="rect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008000"/>
              </a:solidFill>
            </a:endParaRPr>
          </a:p>
        </p:txBody>
      </p:sp>
      <p:sp>
        <p:nvSpPr>
          <p:cNvPr id="44" name="Obdélník 43"/>
          <p:cNvSpPr/>
          <p:nvPr/>
        </p:nvSpPr>
        <p:spPr>
          <a:xfrm>
            <a:off x="5931757" y="4605498"/>
            <a:ext cx="436341" cy="435416"/>
          </a:xfrm>
          <a:prstGeom prst="rect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008000"/>
              </a:solidFill>
            </a:endParaRPr>
          </a:p>
        </p:txBody>
      </p:sp>
      <p:sp>
        <p:nvSpPr>
          <p:cNvPr id="45" name="Obdélník 44"/>
          <p:cNvSpPr/>
          <p:nvPr/>
        </p:nvSpPr>
        <p:spPr>
          <a:xfrm>
            <a:off x="2018700" y="4170076"/>
            <a:ext cx="436341" cy="435416"/>
          </a:xfrm>
          <a:prstGeom prst="rect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008000"/>
              </a:solidFill>
            </a:endParaRPr>
          </a:p>
        </p:txBody>
      </p:sp>
      <p:sp>
        <p:nvSpPr>
          <p:cNvPr id="46" name="Obdélník 45"/>
          <p:cNvSpPr/>
          <p:nvPr/>
        </p:nvSpPr>
        <p:spPr>
          <a:xfrm>
            <a:off x="2468022" y="4170082"/>
            <a:ext cx="436341" cy="435416"/>
          </a:xfrm>
          <a:prstGeom prst="rect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008000"/>
              </a:solidFill>
            </a:endParaRPr>
          </a:p>
        </p:txBody>
      </p:sp>
      <p:sp>
        <p:nvSpPr>
          <p:cNvPr id="47" name="Obdélník 46"/>
          <p:cNvSpPr/>
          <p:nvPr/>
        </p:nvSpPr>
        <p:spPr>
          <a:xfrm>
            <a:off x="2899567" y="4170076"/>
            <a:ext cx="436341" cy="435416"/>
          </a:xfrm>
          <a:prstGeom prst="rect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008000"/>
              </a:solidFill>
            </a:endParaRPr>
          </a:p>
        </p:txBody>
      </p:sp>
      <p:sp>
        <p:nvSpPr>
          <p:cNvPr id="48" name="Obdélník 47"/>
          <p:cNvSpPr/>
          <p:nvPr/>
        </p:nvSpPr>
        <p:spPr>
          <a:xfrm>
            <a:off x="3345397" y="4170076"/>
            <a:ext cx="436341" cy="435416"/>
          </a:xfrm>
          <a:prstGeom prst="rect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008000"/>
              </a:solidFill>
            </a:endParaRPr>
          </a:p>
        </p:txBody>
      </p:sp>
      <p:sp>
        <p:nvSpPr>
          <p:cNvPr id="49" name="Obdélník 48"/>
          <p:cNvSpPr/>
          <p:nvPr/>
        </p:nvSpPr>
        <p:spPr>
          <a:xfrm>
            <a:off x="3762561" y="4170082"/>
            <a:ext cx="436341" cy="435416"/>
          </a:xfrm>
          <a:prstGeom prst="rect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008000"/>
              </a:solidFill>
            </a:endParaRPr>
          </a:p>
        </p:txBody>
      </p:sp>
      <p:sp>
        <p:nvSpPr>
          <p:cNvPr id="50" name="Obdélník 49"/>
          <p:cNvSpPr/>
          <p:nvPr/>
        </p:nvSpPr>
        <p:spPr>
          <a:xfrm>
            <a:off x="4194009" y="4170076"/>
            <a:ext cx="436341" cy="435416"/>
          </a:xfrm>
          <a:prstGeom prst="rect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008000"/>
              </a:solidFill>
            </a:endParaRPr>
          </a:p>
        </p:txBody>
      </p:sp>
      <p:sp>
        <p:nvSpPr>
          <p:cNvPr id="51" name="Obdélník 50"/>
          <p:cNvSpPr/>
          <p:nvPr/>
        </p:nvSpPr>
        <p:spPr>
          <a:xfrm>
            <a:off x="4642720" y="4170076"/>
            <a:ext cx="436341" cy="435416"/>
          </a:xfrm>
          <a:prstGeom prst="rect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008000"/>
              </a:solidFill>
            </a:endParaRPr>
          </a:p>
        </p:txBody>
      </p:sp>
      <p:sp>
        <p:nvSpPr>
          <p:cNvPr id="52" name="Obdélník 51"/>
          <p:cNvSpPr/>
          <p:nvPr/>
        </p:nvSpPr>
        <p:spPr>
          <a:xfrm>
            <a:off x="5059884" y="4170076"/>
            <a:ext cx="436341" cy="435416"/>
          </a:xfrm>
          <a:prstGeom prst="rect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008000"/>
              </a:solidFill>
            </a:endParaRPr>
          </a:p>
        </p:txBody>
      </p:sp>
      <p:sp>
        <p:nvSpPr>
          <p:cNvPr id="53" name="Obdélník 52"/>
          <p:cNvSpPr/>
          <p:nvPr/>
        </p:nvSpPr>
        <p:spPr>
          <a:xfrm>
            <a:off x="5498218" y="4170076"/>
            <a:ext cx="436341" cy="435416"/>
          </a:xfrm>
          <a:prstGeom prst="rect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008000"/>
              </a:solidFill>
            </a:endParaRPr>
          </a:p>
        </p:txBody>
      </p:sp>
      <p:sp>
        <p:nvSpPr>
          <p:cNvPr id="54" name="Obdélník 53"/>
          <p:cNvSpPr/>
          <p:nvPr/>
        </p:nvSpPr>
        <p:spPr>
          <a:xfrm>
            <a:off x="5933158" y="4170076"/>
            <a:ext cx="436341" cy="435416"/>
          </a:xfrm>
          <a:prstGeom prst="rect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008000"/>
              </a:solidFill>
            </a:endParaRPr>
          </a:p>
        </p:txBody>
      </p:sp>
      <p:sp>
        <p:nvSpPr>
          <p:cNvPr id="55" name="Obdélník 54"/>
          <p:cNvSpPr/>
          <p:nvPr/>
        </p:nvSpPr>
        <p:spPr>
          <a:xfrm>
            <a:off x="2018700" y="3734655"/>
            <a:ext cx="436341" cy="435416"/>
          </a:xfrm>
          <a:prstGeom prst="rect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008000"/>
              </a:solidFill>
            </a:endParaRPr>
          </a:p>
        </p:txBody>
      </p:sp>
      <p:sp>
        <p:nvSpPr>
          <p:cNvPr id="56" name="Obdélník 55"/>
          <p:cNvSpPr/>
          <p:nvPr/>
        </p:nvSpPr>
        <p:spPr>
          <a:xfrm>
            <a:off x="2468022" y="3734661"/>
            <a:ext cx="436341" cy="435416"/>
          </a:xfrm>
          <a:prstGeom prst="rect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008000"/>
              </a:solidFill>
            </a:endParaRPr>
          </a:p>
        </p:txBody>
      </p:sp>
      <p:sp>
        <p:nvSpPr>
          <p:cNvPr id="57" name="Obdélník 56"/>
          <p:cNvSpPr/>
          <p:nvPr/>
        </p:nvSpPr>
        <p:spPr>
          <a:xfrm>
            <a:off x="2899567" y="3734655"/>
            <a:ext cx="436341" cy="435416"/>
          </a:xfrm>
          <a:prstGeom prst="rect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008000"/>
              </a:solidFill>
            </a:endParaRPr>
          </a:p>
        </p:txBody>
      </p:sp>
      <p:sp>
        <p:nvSpPr>
          <p:cNvPr id="58" name="Obdélník 57"/>
          <p:cNvSpPr/>
          <p:nvPr/>
        </p:nvSpPr>
        <p:spPr>
          <a:xfrm>
            <a:off x="3345397" y="3734655"/>
            <a:ext cx="436341" cy="435416"/>
          </a:xfrm>
          <a:prstGeom prst="rect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008000"/>
              </a:solidFill>
            </a:endParaRPr>
          </a:p>
        </p:txBody>
      </p:sp>
      <p:sp>
        <p:nvSpPr>
          <p:cNvPr id="59" name="Obdélník 58"/>
          <p:cNvSpPr/>
          <p:nvPr/>
        </p:nvSpPr>
        <p:spPr>
          <a:xfrm>
            <a:off x="3762561" y="3734661"/>
            <a:ext cx="436341" cy="435416"/>
          </a:xfrm>
          <a:prstGeom prst="rect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008000"/>
              </a:solidFill>
            </a:endParaRPr>
          </a:p>
        </p:txBody>
      </p:sp>
      <p:sp>
        <p:nvSpPr>
          <p:cNvPr id="60" name="Obdélník 59"/>
          <p:cNvSpPr/>
          <p:nvPr/>
        </p:nvSpPr>
        <p:spPr>
          <a:xfrm>
            <a:off x="4194009" y="3734655"/>
            <a:ext cx="436341" cy="435416"/>
          </a:xfrm>
          <a:prstGeom prst="rect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008000"/>
              </a:solidFill>
            </a:endParaRPr>
          </a:p>
        </p:txBody>
      </p:sp>
      <p:sp>
        <p:nvSpPr>
          <p:cNvPr id="61" name="Obdélník 60"/>
          <p:cNvSpPr/>
          <p:nvPr/>
        </p:nvSpPr>
        <p:spPr>
          <a:xfrm>
            <a:off x="4642720" y="3734655"/>
            <a:ext cx="436341" cy="435416"/>
          </a:xfrm>
          <a:prstGeom prst="rect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008000"/>
              </a:solidFill>
            </a:endParaRPr>
          </a:p>
        </p:txBody>
      </p:sp>
      <p:sp>
        <p:nvSpPr>
          <p:cNvPr id="62" name="Obdélník 61"/>
          <p:cNvSpPr/>
          <p:nvPr/>
        </p:nvSpPr>
        <p:spPr>
          <a:xfrm>
            <a:off x="5059884" y="3734655"/>
            <a:ext cx="436341" cy="435416"/>
          </a:xfrm>
          <a:prstGeom prst="rect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008000"/>
              </a:solidFill>
            </a:endParaRPr>
          </a:p>
        </p:txBody>
      </p:sp>
      <p:sp>
        <p:nvSpPr>
          <p:cNvPr id="63" name="Obdélník 62"/>
          <p:cNvSpPr/>
          <p:nvPr/>
        </p:nvSpPr>
        <p:spPr>
          <a:xfrm>
            <a:off x="5498218" y="3734655"/>
            <a:ext cx="436341" cy="435416"/>
          </a:xfrm>
          <a:prstGeom prst="rect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008000"/>
              </a:solidFill>
            </a:endParaRPr>
          </a:p>
        </p:txBody>
      </p:sp>
      <p:sp>
        <p:nvSpPr>
          <p:cNvPr id="64" name="Obdélník 63"/>
          <p:cNvSpPr/>
          <p:nvPr/>
        </p:nvSpPr>
        <p:spPr>
          <a:xfrm>
            <a:off x="5933158" y="3734655"/>
            <a:ext cx="436341" cy="435416"/>
          </a:xfrm>
          <a:prstGeom prst="rect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008000"/>
              </a:solidFill>
            </a:endParaRPr>
          </a:p>
        </p:txBody>
      </p:sp>
      <p:sp>
        <p:nvSpPr>
          <p:cNvPr id="65" name="Obdélník 64"/>
          <p:cNvSpPr/>
          <p:nvPr/>
        </p:nvSpPr>
        <p:spPr>
          <a:xfrm>
            <a:off x="2018700" y="3299233"/>
            <a:ext cx="436341" cy="435416"/>
          </a:xfrm>
          <a:prstGeom prst="rect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008000"/>
              </a:solidFill>
            </a:endParaRPr>
          </a:p>
        </p:txBody>
      </p:sp>
      <p:sp>
        <p:nvSpPr>
          <p:cNvPr id="66" name="Obdélník 65"/>
          <p:cNvSpPr/>
          <p:nvPr/>
        </p:nvSpPr>
        <p:spPr>
          <a:xfrm>
            <a:off x="2468022" y="3299239"/>
            <a:ext cx="436341" cy="435416"/>
          </a:xfrm>
          <a:prstGeom prst="rect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008000"/>
              </a:solidFill>
            </a:endParaRPr>
          </a:p>
        </p:txBody>
      </p:sp>
      <p:sp>
        <p:nvSpPr>
          <p:cNvPr id="67" name="Obdélník 66"/>
          <p:cNvSpPr/>
          <p:nvPr/>
        </p:nvSpPr>
        <p:spPr>
          <a:xfrm>
            <a:off x="2899567" y="3299233"/>
            <a:ext cx="436341" cy="435416"/>
          </a:xfrm>
          <a:prstGeom prst="rect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008000"/>
              </a:solidFill>
            </a:endParaRPr>
          </a:p>
        </p:txBody>
      </p:sp>
      <p:sp>
        <p:nvSpPr>
          <p:cNvPr id="68" name="Obdélník 67"/>
          <p:cNvSpPr/>
          <p:nvPr/>
        </p:nvSpPr>
        <p:spPr>
          <a:xfrm>
            <a:off x="3345397" y="3299233"/>
            <a:ext cx="436341" cy="435416"/>
          </a:xfrm>
          <a:prstGeom prst="rect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008000"/>
              </a:solidFill>
            </a:endParaRPr>
          </a:p>
        </p:txBody>
      </p:sp>
      <p:sp>
        <p:nvSpPr>
          <p:cNvPr id="69" name="Obdélník 68"/>
          <p:cNvSpPr/>
          <p:nvPr/>
        </p:nvSpPr>
        <p:spPr>
          <a:xfrm>
            <a:off x="3762561" y="3299239"/>
            <a:ext cx="436341" cy="435416"/>
          </a:xfrm>
          <a:prstGeom prst="rect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008000"/>
              </a:solidFill>
            </a:endParaRPr>
          </a:p>
        </p:txBody>
      </p:sp>
      <p:sp>
        <p:nvSpPr>
          <p:cNvPr id="70" name="Obdélník 69"/>
          <p:cNvSpPr/>
          <p:nvPr/>
        </p:nvSpPr>
        <p:spPr>
          <a:xfrm>
            <a:off x="4194009" y="3299233"/>
            <a:ext cx="436341" cy="435416"/>
          </a:xfrm>
          <a:prstGeom prst="rect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008000"/>
              </a:solidFill>
            </a:endParaRPr>
          </a:p>
        </p:txBody>
      </p:sp>
      <p:sp>
        <p:nvSpPr>
          <p:cNvPr id="71" name="Obdélník 70"/>
          <p:cNvSpPr/>
          <p:nvPr/>
        </p:nvSpPr>
        <p:spPr>
          <a:xfrm>
            <a:off x="4642720" y="3299233"/>
            <a:ext cx="436341" cy="435416"/>
          </a:xfrm>
          <a:prstGeom prst="rect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008000"/>
              </a:solidFill>
            </a:endParaRPr>
          </a:p>
        </p:txBody>
      </p:sp>
      <p:sp>
        <p:nvSpPr>
          <p:cNvPr id="72" name="Obdélník 71"/>
          <p:cNvSpPr/>
          <p:nvPr/>
        </p:nvSpPr>
        <p:spPr>
          <a:xfrm>
            <a:off x="5059884" y="3299233"/>
            <a:ext cx="436341" cy="435416"/>
          </a:xfrm>
          <a:prstGeom prst="rect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008000"/>
              </a:solidFill>
            </a:endParaRPr>
          </a:p>
        </p:txBody>
      </p:sp>
      <p:sp>
        <p:nvSpPr>
          <p:cNvPr id="73" name="Obdélník 72"/>
          <p:cNvSpPr/>
          <p:nvPr/>
        </p:nvSpPr>
        <p:spPr>
          <a:xfrm>
            <a:off x="5498218" y="3299233"/>
            <a:ext cx="436341" cy="435416"/>
          </a:xfrm>
          <a:prstGeom prst="rect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008000"/>
              </a:solidFill>
            </a:endParaRPr>
          </a:p>
        </p:txBody>
      </p:sp>
      <p:sp>
        <p:nvSpPr>
          <p:cNvPr id="74" name="Obdélník 73"/>
          <p:cNvSpPr/>
          <p:nvPr/>
        </p:nvSpPr>
        <p:spPr>
          <a:xfrm>
            <a:off x="5933158" y="3299233"/>
            <a:ext cx="436341" cy="435416"/>
          </a:xfrm>
          <a:prstGeom prst="rect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008000"/>
              </a:solidFill>
            </a:endParaRPr>
          </a:p>
        </p:txBody>
      </p:sp>
      <p:sp>
        <p:nvSpPr>
          <p:cNvPr id="75" name="Obdélník 74"/>
          <p:cNvSpPr/>
          <p:nvPr/>
        </p:nvSpPr>
        <p:spPr>
          <a:xfrm>
            <a:off x="2018700" y="2863812"/>
            <a:ext cx="436341" cy="435416"/>
          </a:xfrm>
          <a:prstGeom prst="rect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008000"/>
              </a:solidFill>
            </a:endParaRPr>
          </a:p>
        </p:txBody>
      </p:sp>
      <p:sp>
        <p:nvSpPr>
          <p:cNvPr id="76" name="Obdélník 75"/>
          <p:cNvSpPr/>
          <p:nvPr/>
        </p:nvSpPr>
        <p:spPr>
          <a:xfrm>
            <a:off x="2468022" y="2863818"/>
            <a:ext cx="436341" cy="435416"/>
          </a:xfrm>
          <a:prstGeom prst="rect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008000"/>
              </a:solidFill>
            </a:endParaRPr>
          </a:p>
        </p:txBody>
      </p:sp>
      <p:sp>
        <p:nvSpPr>
          <p:cNvPr id="77" name="Obdélník 76"/>
          <p:cNvSpPr/>
          <p:nvPr/>
        </p:nvSpPr>
        <p:spPr>
          <a:xfrm>
            <a:off x="2899567" y="2863812"/>
            <a:ext cx="436341" cy="435416"/>
          </a:xfrm>
          <a:prstGeom prst="rect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008000"/>
              </a:solidFill>
            </a:endParaRPr>
          </a:p>
        </p:txBody>
      </p:sp>
      <p:sp>
        <p:nvSpPr>
          <p:cNvPr id="78" name="Obdélník 77"/>
          <p:cNvSpPr/>
          <p:nvPr/>
        </p:nvSpPr>
        <p:spPr>
          <a:xfrm>
            <a:off x="3345397" y="2863812"/>
            <a:ext cx="436341" cy="435416"/>
          </a:xfrm>
          <a:prstGeom prst="rect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008000"/>
              </a:solidFill>
            </a:endParaRPr>
          </a:p>
        </p:txBody>
      </p:sp>
      <p:sp>
        <p:nvSpPr>
          <p:cNvPr id="79" name="Obdélník 78"/>
          <p:cNvSpPr/>
          <p:nvPr/>
        </p:nvSpPr>
        <p:spPr>
          <a:xfrm>
            <a:off x="3762561" y="2863818"/>
            <a:ext cx="436341" cy="435416"/>
          </a:xfrm>
          <a:prstGeom prst="rect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008000"/>
              </a:solidFill>
            </a:endParaRPr>
          </a:p>
        </p:txBody>
      </p:sp>
      <p:sp>
        <p:nvSpPr>
          <p:cNvPr id="80" name="Obdélník 79"/>
          <p:cNvSpPr/>
          <p:nvPr/>
        </p:nvSpPr>
        <p:spPr>
          <a:xfrm>
            <a:off x="4194009" y="2863812"/>
            <a:ext cx="436341" cy="435416"/>
          </a:xfrm>
          <a:prstGeom prst="rect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008000"/>
              </a:solidFill>
            </a:endParaRPr>
          </a:p>
        </p:txBody>
      </p:sp>
      <p:sp>
        <p:nvSpPr>
          <p:cNvPr id="81" name="Obdélník 80"/>
          <p:cNvSpPr/>
          <p:nvPr/>
        </p:nvSpPr>
        <p:spPr>
          <a:xfrm>
            <a:off x="4642720" y="2863812"/>
            <a:ext cx="436341" cy="435416"/>
          </a:xfrm>
          <a:prstGeom prst="rect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008000"/>
              </a:solidFill>
            </a:endParaRPr>
          </a:p>
        </p:txBody>
      </p:sp>
      <p:sp>
        <p:nvSpPr>
          <p:cNvPr id="82" name="Obdélník 81"/>
          <p:cNvSpPr/>
          <p:nvPr/>
        </p:nvSpPr>
        <p:spPr>
          <a:xfrm>
            <a:off x="5059884" y="2863812"/>
            <a:ext cx="436341" cy="435416"/>
          </a:xfrm>
          <a:prstGeom prst="rect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008000"/>
              </a:solidFill>
            </a:endParaRPr>
          </a:p>
        </p:txBody>
      </p:sp>
      <p:sp>
        <p:nvSpPr>
          <p:cNvPr id="83" name="Obdélník 82"/>
          <p:cNvSpPr/>
          <p:nvPr/>
        </p:nvSpPr>
        <p:spPr>
          <a:xfrm>
            <a:off x="5498218" y="2863812"/>
            <a:ext cx="436341" cy="435416"/>
          </a:xfrm>
          <a:prstGeom prst="rect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008000"/>
              </a:solidFill>
            </a:endParaRPr>
          </a:p>
        </p:txBody>
      </p:sp>
      <p:sp>
        <p:nvSpPr>
          <p:cNvPr id="84" name="Obdélník 83"/>
          <p:cNvSpPr/>
          <p:nvPr/>
        </p:nvSpPr>
        <p:spPr>
          <a:xfrm>
            <a:off x="5933158" y="2863812"/>
            <a:ext cx="436341" cy="435416"/>
          </a:xfrm>
          <a:prstGeom prst="rect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008000"/>
              </a:solidFill>
            </a:endParaRPr>
          </a:p>
        </p:txBody>
      </p:sp>
      <p:sp>
        <p:nvSpPr>
          <p:cNvPr id="85" name="Obdélník 84"/>
          <p:cNvSpPr/>
          <p:nvPr/>
        </p:nvSpPr>
        <p:spPr>
          <a:xfrm>
            <a:off x="2018700" y="2428390"/>
            <a:ext cx="436341" cy="435416"/>
          </a:xfrm>
          <a:prstGeom prst="rect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008000"/>
              </a:solidFill>
            </a:endParaRPr>
          </a:p>
        </p:txBody>
      </p:sp>
      <p:sp>
        <p:nvSpPr>
          <p:cNvPr id="86" name="Obdélník 85"/>
          <p:cNvSpPr/>
          <p:nvPr/>
        </p:nvSpPr>
        <p:spPr>
          <a:xfrm>
            <a:off x="2468022" y="2428396"/>
            <a:ext cx="436341" cy="435416"/>
          </a:xfrm>
          <a:prstGeom prst="rect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008000"/>
              </a:solidFill>
            </a:endParaRPr>
          </a:p>
        </p:txBody>
      </p:sp>
      <p:sp>
        <p:nvSpPr>
          <p:cNvPr id="87" name="Obdélník 86"/>
          <p:cNvSpPr/>
          <p:nvPr/>
        </p:nvSpPr>
        <p:spPr>
          <a:xfrm>
            <a:off x="2899567" y="2428390"/>
            <a:ext cx="436341" cy="435416"/>
          </a:xfrm>
          <a:prstGeom prst="rect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008000"/>
              </a:solidFill>
            </a:endParaRPr>
          </a:p>
        </p:txBody>
      </p:sp>
      <p:sp>
        <p:nvSpPr>
          <p:cNvPr id="88" name="Obdélník 87"/>
          <p:cNvSpPr/>
          <p:nvPr/>
        </p:nvSpPr>
        <p:spPr>
          <a:xfrm>
            <a:off x="3345397" y="2428390"/>
            <a:ext cx="436341" cy="435416"/>
          </a:xfrm>
          <a:prstGeom prst="rect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008000"/>
              </a:solidFill>
            </a:endParaRPr>
          </a:p>
        </p:txBody>
      </p:sp>
      <p:sp>
        <p:nvSpPr>
          <p:cNvPr id="89" name="Obdélník 88"/>
          <p:cNvSpPr/>
          <p:nvPr/>
        </p:nvSpPr>
        <p:spPr>
          <a:xfrm>
            <a:off x="3762561" y="2428396"/>
            <a:ext cx="436341" cy="435416"/>
          </a:xfrm>
          <a:prstGeom prst="rect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008000"/>
              </a:solidFill>
            </a:endParaRPr>
          </a:p>
        </p:txBody>
      </p:sp>
      <p:sp>
        <p:nvSpPr>
          <p:cNvPr id="90" name="Obdélník 89"/>
          <p:cNvSpPr/>
          <p:nvPr/>
        </p:nvSpPr>
        <p:spPr>
          <a:xfrm>
            <a:off x="4194009" y="2428390"/>
            <a:ext cx="436341" cy="435416"/>
          </a:xfrm>
          <a:prstGeom prst="rect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008000"/>
              </a:solidFill>
            </a:endParaRPr>
          </a:p>
        </p:txBody>
      </p:sp>
      <p:sp>
        <p:nvSpPr>
          <p:cNvPr id="91" name="Obdélník 90"/>
          <p:cNvSpPr/>
          <p:nvPr/>
        </p:nvSpPr>
        <p:spPr>
          <a:xfrm>
            <a:off x="4642720" y="2428390"/>
            <a:ext cx="436341" cy="435416"/>
          </a:xfrm>
          <a:prstGeom prst="rect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008000"/>
              </a:solidFill>
            </a:endParaRPr>
          </a:p>
        </p:txBody>
      </p:sp>
      <p:sp>
        <p:nvSpPr>
          <p:cNvPr id="92" name="Obdélník 91"/>
          <p:cNvSpPr/>
          <p:nvPr/>
        </p:nvSpPr>
        <p:spPr>
          <a:xfrm>
            <a:off x="5059884" y="2428390"/>
            <a:ext cx="436341" cy="435416"/>
          </a:xfrm>
          <a:prstGeom prst="rect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008000"/>
              </a:solidFill>
            </a:endParaRPr>
          </a:p>
        </p:txBody>
      </p:sp>
      <p:sp>
        <p:nvSpPr>
          <p:cNvPr id="93" name="Obdélník 92"/>
          <p:cNvSpPr/>
          <p:nvPr/>
        </p:nvSpPr>
        <p:spPr>
          <a:xfrm>
            <a:off x="5498218" y="2428390"/>
            <a:ext cx="436341" cy="435416"/>
          </a:xfrm>
          <a:prstGeom prst="rect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008000"/>
              </a:solidFill>
            </a:endParaRPr>
          </a:p>
        </p:txBody>
      </p:sp>
      <p:sp>
        <p:nvSpPr>
          <p:cNvPr id="94" name="Obdélník 93"/>
          <p:cNvSpPr/>
          <p:nvPr/>
        </p:nvSpPr>
        <p:spPr>
          <a:xfrm>
            <a:off x="5933158" y="2428390"/>
            <a:ext cx="436341" cy="435416"/>
          </a:xfrm>
          <a:prstGeom prst="rect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008000"/>
              </a:solidFill>
            </a:endParaRPr>
          </a:p>
        </p:txBody>
      </p:sp>
      <p:sp>
        <p:nvSpPr>
          <p:cNvPr id="95" name="Obdélník 94"/>
          <p:cNvSpPr/>
          <p:nvPr/>
        </p:nvSpPr>
        <p:spPr>
          <a:xfrm>
            <a:off x="2018700" y="2007366"/>
            <a:ext cx="436341" cy="435416"/>
          </a:xfrm>
          <a:prstGeom prst="rect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008000"/>
              </a:solidFill>
            </a:endParaRPr>
          </a:p>
        </p:txBody>
      </p:sp>
      <p:sp>
        <p:nvSpPr>
          <p:cNvPr id="96" name="Obdélník 95"/>
          <p:cNvSpPr/>
          <p:nvPr/>
        </p:nvSpPr>
        <p:spPr>
          <a:xfrm>
            <a:off x="2468022" y="2007372"/>
            <a:ext cx="436341" cy="435416"/>
          </a:xfrm>
          <a:prstGeom prst="rect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008000"/>
              </a:solidFill>
            </a:endParaRPr>
          </a:p>
        </p:txBody>
      </p:sp>
      <p:sp>
        <p:nvSpPr>
          <p:cNvPr id="97" name="Obdélník 96"/>
          <p:cNvSpPr/>
          <p:nvPr/>
        </p:nvSpPr>
        <p:spPr>
          <a:xfrm>
            <a:off x="2899567" y="2007366"/>
            <a:ext cx="436341" cy="435416"/>
          </a:xfrm>
          <a:prstGeom prst="rect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008000"/>
              </a:solidFill>
            </a:endParaRPr>
          </a:p>
        </p:txBody>
      </p:sp>
      <p:sp>
        <p:nvSpPr>
          <p:cNvPr id="98" name="Obdélník 97"/>
          <p:cNvSpPr/>
          <p:nvPr/>
        </p:nvSpPr>
        <p:spPr>
          <a:xfrm>
            <a:off x="3345397" y="2007366"/>
            <a:ext cx="436341" cy="435416"/>
          </a:xfrm>
          <a:prstGeom prst="rect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008000"/>
              </a:solidFill>
            </a:endParaRPr>
          </a:p>
        </p:txBody>
      </p:sp>
      <p:sp>
        <p:nvSpPr>
          <p:cNvPr id="99" name="Obdélník 98"/>
          <p:cNvSpPr/>
          <p:nvPr/>
        </p:nvSpPr>
        <p:spPr>
          <a:xfrm>
            <a:off x="3762561" y="2007372"/>
            <a:ext cx="436341" cy="435416"/>
          </a:xfrm>
          <a:prstGeom prst="rect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008000"/>
              </a:solidFill>
            </a:endParaRPr>
          </a:p>
        </p:txBody>
      </p:sp>
      <p:sp>
        <p:nvSpPr>
          <p:cNvPr id="100" name="Obdélník 99"/>
          <p:cNvSpPr/>
          <p:nvPr/>
        </p:nvSpPr>
        <p:spPr>
          <a:xfrm>
            <a:off x="4194009" y="2007366"/>
            <a:ext cx="436341" cy="435416"/>
          </a:xfrm>
          <a:prstGeom prst="rect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008000"/>
              </a:solidFill>
            </a:endParaRPr>
          </a:p>
        </p:txBody>
      </p:sp>
      <p:sp>
        <p:nvSpPr>
          <p:cNvPr id="101" name="Obdélník 100"/>
          <p:cNvSpPr/>
          <p:nvPr/>
        </p:nvSpPr>
        <p:spPr>
          <a:xfrm>
            <a:off x="4642720" y="2007366"/>
            <a:ext cx="436341" cy="435416"/>
          </a:xfrm>
          <a:prstGeom prst="rect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008000"/>
              </a:solidFill>
            </a:endParaRPr>
          </a:p>
        </p:txBody>
      </p:sp>
      <p:sp>
        <p:nvSpPr>
          <p:cNvPr id="102" name="Obdélník 101"/>
          <p:cNvSpPr/>
          <p:nvPr/>
        </p:nvSpPr>
        <p:spPr>
          <a:xfrm>
            <a:off x="5059884" y="2007366"/>
            <a:ext cx="436341" cy="435416"/>
          </a:xfrm>
          <a:prstGeom prst="rect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008000"/>
              </a:solidFill>
            </a:endParaRPr>
          </a:p>
        </p:txBody>
      </p:sp>
      <p:sp>
        <p:nvSpPr>
          <p:cNvPr id="103" name="Obdélník 102"/>
          <p:cNvSpPr/>
          <p:nvPr/>
        </p:nvSpPr>
        <p:spPr>
          <a:xfrm>
            <a:off x="5498218" y="2007366"/>
            <a:ext cx="436341" cy="435416"/>
          </a:xfrm>
          <a:prstGeom prst="rect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008000"/>
              </a:solidFill>
            </a:endParaRPr>
          </a:p>
        </p:txBody>
      </p:sp>
      <p:sp>
        <p:nvSpPr>
          <p:cNvPr id="104" name="Obdélník 103"/>
          <p:cNvSpPr/>
          <p:nvPr/>
        </p:nvSpPr>
        <p:spPr>
          <a:xfrm>
            <a:off x="5933158" y="2007366"/>
            <a:ext cx="436341" cy="435416"/>
          </a:xfrm>
          <a:prstGeom prst="rect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008000"/>
              </a:solidFill>
            </a:endParaRPr>
          </a:p>
        </p:txBody>
      </p:sp>
      <p:sp>
        <p:nvSpPr>
          <p:cNvPr id="207" name="Obdélník 206"/>
          <p:cNvSpPr/>
          <p:nvPr/>
        </p:nvSpPr>
        <p:spPr>
          <a:xfrm>
            <a:off x="2017299" y="2008822"/>
            <a:ext cx="4350799" cy="4339812"/>
          </a:xfrm>
          <a:prstGeom prst="rect">
            <a:avLst/>
          </a:prstGeom>
          <a:solidFill>
            <a:srgbClr val="FF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FF00FF"/>
              </a:solidFill>
            </a:endParaRPr>
          </a:p>
        </p:txBody>
      </p:sp>
      <p:sp>
        <p:nvSpPr>
          <p:cNvPr id="205" name="Obdélník 204"/>
          <p:cNvSpPr/>
          <p:nvPr/>
        </p:nvSpPr>
        <p:spPr>
          <a:xfrm>
            <a:off x="2018700" y="2011824"/>
            <a:ext cx="436341" cy="435416"/>
          </a:xfrm>
          <a:prstGeom prst="rect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FF00FF"/>
              </a:solidFill>
            </a:endParaRPr>
          </a:p>
        </p:txBody>
      </p:sp>
      <p:sp>
        <p:nvSpPr>
          <p:cNvPr id="208" name="TextovéPole 207"/>
          <p:cNvSpPr txBox="1"/>
          <p:nvPr/>
        </p:nvSpPr>
        <p:spPr>
          <a:xfrm>
            <a:off x="236992" y="425704"/>
            <a:ext cx="23647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Značení jednotek:</a:t>
            </a:r>
            <a:endParaRPr lang="cs-CZ" sz="2000" b="1" dirty="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9" name="TextovéPole 208"/>
          <p:cNvSpPr txBox="1"/>
          <p:nvPr/>
        </p:nvSpPr>
        <p:spPr>
          <a:xfrm>
            <a:off x="464067" y="736129"/>
            <a:ext cx="34018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dirty="0" smtClean="0">
                <a:solidFill>
                  <a:srgbClr val="9900CC"/>
                </a:solidFill>
                <a:latin typeface="Arial" pitchFamily="34" charset="0"/>
                <a:cs typeface="Arial" pitchFamily="34" charset="0"/>
              </a:rPr>
              <a:t>Centimetr čtvereční  = cm</a:t>
            </a:r>
            <a:r>
              <a:rPr lang="cs-CZ" sz="2000" b="1" baseline="30000" dirty="0" smtClean="0">
                <a:solidFill>
                  <a:srgbClr val="9900CC"/>
                </a:solidFill>
                <a:latin typeface="Arial" pitchFamily="34" charset="0"/>
                <a:cs typeface="Arial" pitchFamily="34" charset="0"/>
              </a:rPr>
              <a:t>2</a:t>
            </a:r>
            <a:endParaRPr lang="cs-CZ" sz="2000" b="1" dirty="0">
              <a:solidFill>
                <a:srgbClr val="99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8" name="TextovéPole 287"/>
          <p:cNvSpPr txBox="1"/>
          <p:nvPr/>
        </p:nvSpPr>
        <p:spPr>
          <a:xfrm>
            <a:off x="3104642" y="1430795"/>
            <a:ext cx="60393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>
                <a:solidFill>
                  <a:srgbClr val="FF00FF"/>
                </a:solidFill>
              </a:rPr>
              <a:t>1 cm</a:t>
            </a:r>
            <a:r>
              <a:rPr lang="cs-CZ" sz="3200" b="1" baseline="30000" dirty="0" smtClean="0">
                <a:solidFill>
                  <a:srgbClr val="FF00FF"/>
                </a:solidFill>
              </a:rPr>
              <a:t>2</a:t>
            </a:r>
            <a:r>
              <a:rPr lang="cs-CZ" sz="3200" b="1" dirty="0" smtClean="0">
                <a:solidFill>
                  <a:srgbClr val="FF00FF"/>
                </a:solidFill>
              </a:rPr>
              <a:t> </a:t>
            </a:r>
            <a:r>
              <a:rPr lang="cs-CZ" sz="3200" b="1" dirty="0" smtClean="0">
                <a:solidFill>
                  <a:prstClr val="black"/>
                </a:solidFill>
              </a:rPr>
              <a:t>= </a:t>
            </a:r>
            <a:r>
              <a:rPr lang="cs-CZ" sz="3200" b="1" dirty="0" smtClean="0">
                <a:solidFill>
                  <a:srgbClr val="008000"/>
                </a:solidFill>
              </a:rPr>
              <a:t>100 mm</a:t>
            </a:r>
            <a:r>
              <a:rPr lang="cs-CZ" sz="3200" b="1" baseline="30000" dirty="0" smtClean="0">
                <a:solidFill>
                  <a:srgbClr val="008000"/>
                </a:solidFill>
              </a:rPr>
              <a:t>2  </a:t>
            </a:r>
            <a:r>
              <a:rPr lang="cs-CZ" sz="3200" b="1" dirty="0" smtClean="0">
                <a:solidFill>
                  <a:prstClr val="black"/>
                </a:solidFill>
              </a:rPr>
              <a:t>(</a:t>
            </a:r>
            <a:r>
              <a:rPr lang="cs-CZ" sz="3200" b="1" dirty="0">
                <a:solidFill>
                  <a:prstClr val="black"/>
                </a:solidFill>
              </a:rPr>
              <a:t>10 m</a:t>
            </a:r>
            <a:r>
              <a:rPr lang="cs-CZ" sz="3200" b="1" dirty="0" smtClean="0">
                <a:solidFill>
                  <a:prstClr val="black"/>
                </a:solidFill>
              </a:rPr>
              <a:t>m </a:t>
            </a:r>
            <a:r>
              <a:rPr lang="cs-CZ" sz="3200" b="1" dirty="0">
                <a:solidFill>
                  <a:prstClr val="black"/>
                </a:solidFill>
              </a:rPr>
              <a:t>∙ 10 m</a:t>
            </a:r>
            <a:r>
              <a:rPr lang="cs-CZ" sz="3200" b="1" dirty="0" smtClean="0">
                <a:solidFill>
                  <a:prstClr val="black"/>
                </a:solidFill>
              </a:rPr>
              <a:t>m)</a:t>
            </a:r>
            <a:endParaRPr lang="cs-CZ" sz="3200" b="1" dirty="0">
              <a:solidFill>
                <a:srgbClr val="C00000"/>
              </a:solidFill>
            </a:endParaRPr>
          </a:p>
        </p:txBody>
      </p:sp>
      <p:sp>
        <p:nvSpPr>
          <p:cNvPr id="108" name="TextovéPole 107"/>
          <p:cNvSpPr txBox="1"/>
          <p:nvPr/>
        </p:nvSpPr>
        <p:spPr>
          <a:xfrm>
            <a:off x="471311" y="1039053"/>
            <a:ext cx="31999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Milimetr čtvereční = mm</a:t>
            </a:r>
            <a:r>
              <a:rPr lang="cs-CZ" sz="2000" b="1" baseline="300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cs-CZ" sz="2000" b="1" dirty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9215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3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2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3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2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3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2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3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7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8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2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3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7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8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2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3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4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7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8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2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3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4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7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8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9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2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3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7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8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9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2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3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4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7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8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9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2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3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4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7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8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9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2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3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4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7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8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9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2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3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4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7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8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9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2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3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4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7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8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9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0" presetID="5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2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3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4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7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8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9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2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3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4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7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8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2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3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4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7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8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9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2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3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4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7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8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9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2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3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4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7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8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9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0" fill="hold">
                      <p:stCondLst>
                        <p:cond delay="indefinite"/>
                      </p:stCondLst>
                      <p:childTnLst>
                        <p:par>
                          <p:cTn id="541" fill="hold">
                            <p:stCondLst>
                              <p:cond delay="0"/>
                            </p:stCondLst>
                            <p:childTnLst>
                              <p:par>
                                <p:cTn id="54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4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4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4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4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207" grpId="0" animBg="1"/>
      <p:bldP spid="207" grpId="1" animBg="1"/>
      <p:bldP spid="205" grpId="0" animBg="1"/>
      <p:bldP spid="208" grpId="0"/>
      <p:bldP spid="209" grpId="0"/>
      <p:bldP spid="288" grpId="0"/>
      <p:bldP spid="10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1042988" y="1557338"/>
            <a:ext cx="7632700" cy="2654300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4800" b="1"/>
              <a:t>V praxi se používají                 i jednotky větší než m</a:t>
            </a:r>
            <a:r>
              <a:rPr lang="en-US" sz="4800" b="1">
                <a:cs typeface="Arial" pitchFamily="34" charset="0"/>
              </a:rPr>
              <a:t>²</a:t>
            </a:r>
            <a:r>
              <a:rPr lang="cs-CZ" sz="4800" b="1">
                <a:cs typeface="Arial" pitchFamily="34" charset="0"/>
              </a:rPr>
              <a:t>.</a:t>
            </a:r>
          </a:p>
          <a:p>
            <a:pPr>
              <a:spcBef>
                <a:spcPct val="50000"/>
              </a:spcBef>
            </a:pPr>
            <a:r>
              <a:rPr lang="cs-CZ" sz="4800" b="1">
                <a:cs typeface="Arial" pitchFamily="34" charset="0"/>
              </a:rPr>
              <a:t>Je to ar, hektar a km</a:t>
            </a:r>
            <a:r>
              <a:rPr lang="en-US" sz="4800" b="1">
                <a:cs typeface="Arial" pitchFamily="34" charset="0"/>
              </a:rPr>
              <a:t>²</a:t>
            </a:r>
            <a:r>
              <a:rPr lang="cs-CZ" sz="4800" b="1">
                <a:cs typeface="Arial" pitchFamily="34" charset="0"/>
              </a:rPr>
              <a:t>.</a:t>
            </a:r>
            <a:endParaRPr lang="en-US" sz="4800" b="1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9652580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uman">
  <a:themeElements>
    <a:clrScheme name="Human">
      <a:dk1>
        <a:sysClr val="windowText" lastClr="000000"/>
      </a:dk1>
      <a:lt1>
        <a:sysClr val="window" lastClr="FFFFFF"/>
      </a:lt1>
      <a:dk2>
        <a:srgbClr val="795339"/>
      </a:dk2>
      <a:lt2>
        <a:srgbClr val="F7EEDD"/>
      </a:lt2>
      <a:accent1>
        <a:srgbClr val="AD2E27"/>
      </a:accent1>
      <a:accent2>
        <a:srgbClr val="3F3D66"/>
      </a:accent2>
      <a:accent3>
        <a:srgbClr val="17517A"/>
      </a:accent3>
      <a:accent4>
        <a:srgbClr val="877E48"/>
      </a:accent4>
      <a:accent5>
        <a:srgbClr val="AF8B1E"/>
      </a:accent5>
      <a:accent6>
        <a:srgbClr val="A35E21"/>
      </a:accent6>
      <a:hlink>
        <a:srgbClr val="9B7300"/>
      </a:hlink>
      <a:folHlink>
        <a:srgbClr val="D6A73B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Human">
      <a:fillStyleLst>
        <a:solidFill>
          <a:schemeClr val="phClr">
            <a:tint val="100000"/>
          </a:schemeClr>
        </a:solidFill>
        <a:gradFill>
          <a:gsLst>
            <a:gs pos="0">
              <a:schemeClr val="phClr">
                <a:tint val="30000"/>
                <a:satMod val="175000"/>
              </a:schemeClr>
            </a:gs>
            <a:gs pos="50000">
              <a:schemeClr val="phClr">
                <a:tint val="55000"/>
                <a:satMod val="200000"/>
              </a:schemeClr>
            </a:gs>
            <a:gs pos="70000">
              <a:schemeClr val="phClr">
                <a:tint val="70000"/>
                <a:satMod val="175000"/>
              </a:schemeClr>
            </a:gs>
            <a:gs pos="100000">
              <a:schemeClr val="phClr">
                <a:tint val="85000"/>
                <a:satMod val="175000"/>
              </a:schemeClr>
            </a:gs>
          </a:gsLst>
          <a:lin ang="8000000" scaled="1"/>
        </a:gradFill>
        <a:gradFill>
          <a:gsLst>
            <a:gs pos="0">
              <a:schemeClr val="phClr">
                <a:shade val="100000"/>
                <a:satMod val="140000"/>
              </a:schemeClr>
            </a:gs>
            <a:gs pos="40000">
              <a:schemeClr val="phClr">
                <a:shade val="65000"/>
                <a:satMod val="140000"/>
              </a:schemeClr>
            </a:gs>
            <a:gs pos="70000">
              <a:schemeClr val="phClr">
                <a:shade val="40000"/>
                <a:satMod val="115000"/>
              </a:schemeClr>
            </a:gs>
            <a:gs pos="100000">
              <a:schemeClr val="phClr">
                <a:shade val="20000"/>
                <a:satMod val="115000"/>
              </a:schemeClr>
            </a:gs>
          </a:gsLst>
          <a:lin ang="8000000" scaled="1"/>
        </a:gradFill>
      </a:fillStyleLst>
      <a:lnStyleLst>
        <a:ln w="5000">
          <a:solidFill>
            <a:schemeClr val="phClr"/>
          </a:solidFill>
          <a:prstDash val="solid"/>
        </a:ln>
        <a:ln w="12700">
          <a:solidFill>
            <a:schemeClr val="phClr"/>
          </a:solidFill>
          <a:prstDash val="solid"/>
        </a:ln>
        <a:ln w="28100">
          <a:solidFill>
            <a:schemeClr val="phClr"/>
          </a:solidFill>
          <a:prstDash val="solid"/>
        </a:ln>
      </a:lnStyleLst>
      <a:effectStyleLst>
        <a:effectStyle>
          <a:effectLst>
            <a:outerShdw blurRad="39000" dist="25400" dir="9000000">
              <a:srgbClr val="1A0000">
                <a:alpha val="35000"/>
              </a:srgbClr>
            </a:outerShdw>
          </a:effectLst>
        </a:effectStyle>
        <a:effectStyle>
          <a:effectLst>
            <a:outerShdw blurRad="39000" dist="25400" dir="9000000">
              <a:srgbClr val="1A0000">
                <a:alpha val="40000"/>
              </a:srgbClr>
            </a:outerShdw>
          </a:effectLst>
        </a:effectStyle>
        <a:effectStyle>
          <a:effectLst>
            <a:outerShdw blurRad="39000" dist="25400" dir="9000000">
              <a:srgbClr val="000000">
                <a:alpha val="40000"/>
              </a:srgbClr>
            </a:outerShdw>
          </a:effectLst>
          <a:scene3d>
            <a:camera prst="perspectiveFront">
              <a:rot lat="0" lon="0" rev="0"/>
            </a:camera>
            <a:lightRig rig="brightRoom" dir="tr">
              <a:rot lat="0" lon="0" rev="3540000"/>
            </a:lightRig>
          </a:scene3d>
          <a:sp3d prstMaterial="matte">
            <a:bevelT w="190500" h="44450" prst="cross"/>
          </a:sp3d>
        </a:effectStyle>
      </a:effectStyleLst>
      <a:bgFillStyleLst>
        <a:solidFill>
          <a:schemeClr val="phClr">
            <a:tint val="100000"/>
          </a:schemeClr>
        </a:solidFill>
        <a:gradFill flip="none" rotWithShape="1">
          <a:gsLst>
            <a:gs pos="0">
              <a:schemeClr val="phClr">
                <a:tint val="85000"/>
                <a:satMod val="275000"/>
              </a:schemeClr>
            </a:gs>
            <a:gs pos="3000">
              <a:schemeClr val="phClr">
                <a:tint val="87000"/>
                <a:satMod val="275000"/>
              </a:schemeClr>
            </a:gs>
            <a:gs pos="10000">
              <a:schemeClr val="phClr">
                <a:tint val="90000"/>
                <a:satMod val="275000"/>
              </a:schemeClr>
            </a:gs>
            <a:gs pos="70000">
              <a:schemeClr val="phClr">
                <a:shade val="38000"/>
                <a:satMod val="275000"/>
              </a:schemeClr>
            </a:gs>
            <a:gs pos="90000">
              <a:schemeClr val="phClr">
                <a:shade val="25000"/>
                <a:satMod val="300000"/>
              </a:schemeClr>
            </a:gs>
            <a:gs pos="100000">
              <a:schemeClr val="phClr">
                <a:shade val="22000"/>
                <a:satMod val="300000"/>
              </a:schemeClr>
            </a:gs>
          </a:gsLst>
          <a:path path="circle">
            <a:fillToRect l="60000" t="-3300" b="200000"/>
          </a:path>
          <a:tileRect/>
        </a:gradFill>
        <a:gradFill rotWithShape="1">
          <a:gsLst>
            <a:gs pos="0">
              <a:schemeClr val="phClr">
                <a:tint val="57000"/>
                <a:satMod val="400000"/>
              </a:schemeClr>
            </a:gs>
            <a:gs pos="100000">
              <a:schemeClr val="phClr">
                <a:tint val="87000"/>
                <a:shade val="40000"/>
                <a:satMod val="5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8925</TotalTime>
  <Words>629</Words>
  <Application>Microsoft Office PowerPoint</Application>
  <PresentationFormat>Předvádění na obrazovce (4:3)</PresentationFormat>
  <Paragraphs>156</Paragraphs>
  <Slides>18</Slides>
  <Notes>6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18</vt:i4>
      </vt:variant>
    </vt:vector>
  </HeadingPairs>
  <TitlesOfParts>
    <vt:vector size="19" baseType="lpstr">
      <vt:lpstr>Human</vt:lpstr>
      <vt:lpstr>Převody jednotek obsahu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Ing. Ráček Václav</dc:creator>
  <cp:lastModifiedBy>Alena</cp:lastModifiedBy>
  <cp:revision>669</cp:revision>
  <dcterms:created xsi:type="dcterms:W3CDTF">2011-02-20T11:49:28Z</dcterms:created>
  <dcterms:modified xsi:type="dcterms:W3CDTF">2021-01-17T12:19:55Z</dcterms:modified>
</cp:coreProperties>
</file>