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9" r:id="rId6"/>
    <p:sldId id="272" r:id="rId7"/>
    <p:sldId id="273" r:id="rId8"/>
    <p:sldId id="274" r:id="rId9"/>
    <p:sldId id="275" r:id="rId10"/>
    <p:sldId id="260" r:id="rId11"/>
    <p:sldId id="268" r:id="rId12"/>
    <p:sldId id="25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DCD0-CE6E-4818-93F5-3DA174470E8F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78E6-8F24-4031-9C46-CF88FA0909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0070C0"/>
                </a:solidFill>
              </a:rPr>
              <a:t>Hmotnost</a:t>
            </a:r>
            <a:endParaRPr lang="cs-CZ" sz="66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Označení,jednotky,měřidla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367"/>
            <a:ext cx="2378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Procvičení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Převeď:</a:t>
            </a:r>
          </a:p>
          <a:p>
            <a:pPr>
              <a:buNone/>
            </a:pPr>
            <a:r>
              <a:rPr lang="cs-CZ" dirty="0" smtClean="0"/>
              <a:t>40 kg	 = ……… g			580 mg = ……… g</a:t>
            </a:r>
          </a:p>
          <a:p>
            <a:pPr>
              <a:buNone/>
            </a:pPr>
            <a:r>
              <a:rPr lang="cs-CZ" dirty="0" smtClean="0"/>
              <a:t>3,6 t = ……… kg			490 kg = ……… q</a:t>
            </a:r>
          </a:p>
          <a:p>
            <a:pPr>
              <a:buNone/>
            </a:pPr>
            <a:r>
              <a:rPr lang="cs-CZ" dirty="0" smtClean="0"/>
              <a:t>450 g = ……… kg			2,6 t = ……… g</a:t>
            </a:r>
          </a:p>
          <a:p>
            <a:pPr>
              <a:buNone/>
            </a:pPr>
            <a:r>
              <a:rPr lang="cs-CZ" dirty="0" smtClean="0"/>
              <a:t>560 q = ……… t			960 mg = ……… kg</a:t>
            </a:r>
          </a:p>
          <a:p>
            <a:pPr>
              <a:buNone/>
            </a:pPr>
            <a:r>
              <a:rPr lang="cs-CZ" dirty="0" smtClean="0"/>
              <a:t>56 dkg = ……… g			25 kg = ……… dkg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Procvičení- řešení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40 kg = </a:t>
            </a:r>
            <a:r>
              <a:rPr lang="cs-CZ" dirty="0" smtClean="0">
                <a:solidFill>
                  <a:srgbClr val="FF0000"/>
                </a:solidFill>
              </a:rPr>
              <a:t>40 000 </a:t>
            </a:r>
            <a:r>
              <a:rPr lang="cs-CZ" dirty="0" smtClean="0"/>
              <a:t>g			580 mg = </a:t>
            </a:r>
            <a:r>
              <a:rPr lang="cs-CZ" dirty="0" smtClean="0">
                <a:solidFill>
                  <a:srgbClr val="FF0000"/>
                </a:solidFill>
              </a:rPr>
              <a:t>0,58</a:t>
            </a:r>
            <a:r>
              <a:rPr lang="cs-CZ" dirty="0" smtClean="0"/>
              <a:t> g</a:t>
            </a:r>
          </a:p>
          <a:p>
            <a:pPr>
              <a:buNone/>
            </a:pPr>
            <a:r>
              <a:rPr lang="cs-CZ" dirty="0" smtClean="0"/>
              <a:t>3,6 t = </a:t>
            </a:r>
            <a:r>
              <a:rPr lang="cs-CZ" dirty="0" smtClean="0">
                <a:solidFill>
                  <a:srgbClr val="FF0000"/>
                </a:solidFill>
              </a:rPr>
              <a:t>3 600 </a:t>
            </a:r>
            <a:r>
              <a:rPr lang="cs-CZ" dirty="0" smtClean="0"/>
              <a:t>kg			490 kg = </a:t>
            </a:r>
            <a:r>
              <a:rPr lang="cs-CZ" dirty="0" smtClean="0">
                <a:solidFill>
                  <a:srgbClr val="FF0000"/>
                </a:solidFill>
              </a:rPr>
              <a:t>4,9</a:t>
            </a:r>
            <a:r>
              <a:rPr lang="cs-CZ" dirty="0" smtClean="0"/>
              <a:t> q</a:t>
            </a:r>
          </a:p>
          <a:p>
            <a:pPr>
              <a:buNone/>
            </a:pPr>
            <a:r>
              <a:rPr lang="cs-CZ" dirty="0" smtClean="0"/>
              <a:t>450 g = </a:t>
            </a:r>
            <a:r>
              <a:rPr lang="cs-CZ" dirty="0" smtClean="0">
                <a:solidFill>
                  <a:srgbClr val="FF0000"/>
                </a:solidFill>
              </a:rPr>
              <a:t>0,45</a:t>
            </a:r>
            <a:r>
              <a:rPr lang="cs-CZ" dirty="0" smtClean="0"/>
              <a:t> kg			2,6 t = </a:t>
            </a:r>
            <a:r>
              <a:rPr lang="cs-CZ" dirty="0" smtClean="0">
                <a:solidFill>
                  <a:srgbClr val="FF0000"/>
                </a:solidFill>
              </a:rPr>
              <a:t>2 600 000 </a:t>
            </a:r>
            <a:r>
              <a:rPr lang="cs-CZ" dirty="0" smtClean="0"/>
              <a:t>g</a:t>
            </a:r>
          </a:p>
          <a:p>
            <a:pPr>
              <a:buNone/>
            </a:pPr>
            <a:r>
              <a:rPr lang="cs-CZ" dirty="0" smtClean="0"/>
              <a:t>560 q = </a:t>
            </a:r>
            <a:r>
              <a:rPr lang="cs-CZ" dirty="0" smtClean="0">
                <a:solidFill>
                  <a:srgbClr val="FF0000"/>
                </a:solidFill>
              </a:rPr>
              <a:t>56</a:t>
            </a:r>
            <a:r>
              <a:rPr lang="cs-CZ" dirty="0" smtClean="0"/>
              <a:t> t			960 mg = </a:t>
            </a:r>
            <a:r>
              <a:rPr lang="cs-CZ" dirty="0" smtClean="0">
                <a:solidFill>
                  <a:srgbClr val="FF0000"/>
                </a:solidFill>
              </a:rPr>
              <a:t>0,000096 </a:t>
            </a:r>
            <a:r>
              <a:rPr lang="cs-CZ" dirty="0" smtClean="0"/>
              <a:t>kg</a:t>
            </a:r>
          </a:p>
          <a:p>
            <a:pPr>
              <a:buNone/>
            </a:pPr>
            <a:r>
              <a:rPr lang="cs-CZ" dirty="0" smtClean="0"/>
              <a:t>56 dkg = </a:t>
            </a:r>
            <a:r>
              <a:rPr lang="cs-CZ" dirty="0" smtClean="0">
                <a:solidFill>
                  <a:srgbClr val="FF0000"/>
                </a:solidFill>
              </a:rPr>
              <a:t>560</a:t>
            </a:r>
            <a:r>
              <a:rPr lang="cs-CZ" dirty="0" smtClean="0"/>
              <a:t> g			25 kg = </a:t>
            </a:r>
            <a:r>
              <a:rPr lang="cs-CZ" dirty="0" smtClean="0">
                <a:solidFill>
                  <a:srgbClr val="FF0000"/>
                </a:solidFill>
              </a:rPr>
              <a:t>2500</a:t>
            </a:r>
            <a:r>
              <a:rPr lang="cs-CZ" dirty="0" smtClean="0"/>
              <a:t> dkg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sz="2400" dirty="0" smtClean="0">
                <a:solidFill>
                  <a:srgbClr val="0070C0"/>
                </a:solidFill>
              </a:rPr>
              <a:t>Zápis do sešitu             </a:t>
            </a:r>
            <a:r>
              <a:rPr lang="cs-CZ" dirty="0" smtClean="0">
                <a:solidFill>
                  <a:srgbClr val="0070C0"/>
                </a:solidFill>
              </a:rPr>
              <a:t>Hmotnost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Základní fyzikální veličina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Určuje množství látky v tělese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Označení: m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Základní jednotka:	1 kilogram (kg)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Odvozené jednotky:	1 gram (g)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  <a:r>
              <a:rPr lang="cs-CZ" dirty="0" smtClean="0">
                <a:solidFill>
                  <a:srgbClr val="FF0000"/>
                </a:solidFill>
              </a:rPr>
              <a:t>1 miligram (mg)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  <a:r>
              <a:rPr lang="cs-CZ" dirty="0" smtClean="0">
                <a:solidFill>
                  <a:srgbClr val="00B050"/>
                </a:solidFill>
              </a:rPr>
              <a:t>1 dekagram (dkg)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  <a:r>
              <a:rPr lang="cs-CZ" dirty="0" smtClean="0">
                <a:solidFill>
                  <a:srgbClr val="FF0000"/>
                </a:solidFill>
              </a:rPr>
              <a:t>1 tuna (t)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  <a:r>
              <a:rPr lang="cs-CZ" dirty="0" smtClean="0">
                <a:solidFill>
                  <a:srgbClr val="00B050"/>
                </a:solidFill>
              </a:rPr>
              <a:t>1 metrický cent (q)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564904"/>
            <a:ext cx="7408333" cy="3450696"/>
          </a:xfrm>
        </p:spPr>
        <p:txBody>
          <a:bodyPr>
            <a:normAutofit/>
          </a:bodyPr>
          <a:lstStyle/>
          <a:p>
            <a:r>
              <a:rPr lang="cs-CZ" sz="2600" b="1" u="sng" dirty="0" smtClean="0"/>
              <a:t>Hmotnost </a:t>
            </a:r>
            <a:r>
              <a:rPr lang="cs-CZ" sz="2600" dirty="0" smtClean="0"/>
              <a:t> je fyzikální veličina, se kterou se v životě setkáme velmi brzy a často. </a:t>
            </a:r>
          </a:p>
          <a:p>
            <a:r>
              <a:rPr lang="cs-CZ" sz="2600" dirty="0" smtClean="0"/>
              <a:t>Lékař sleduje naši hmotnost již od narození, jdeme do obchodu koupit 2kg pomerančů a 5kg brambor, na nákladní automobil naložili 2t uhlí, do koláče přidáme 300g mouky a 150 g cukru, balík vážil 1,5kg atd.</a:t>
            </a:r>
            <a:endParaRPr lang="cs-CZ" sz="2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Co je to hmotnost a kde se s ní setkáme?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67" y="908720"/>
            <a:ext cx="2856735" cy="16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0825" y="188640"/>
            <a:ext cx="856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dirty="0"/>
              <a:t>S jednotkami hmotnosti se setkáváme                     v běžném životě velmi často:</a:t>
            </a:r>
          </a:p>
        </p:txBody>
      </p:sp>
      <p:pic>
        <p:nvPicPr>
          <p:cNvPr id="6147" name="Picture 6" descr="DSC04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" y="1212358"/>
            <a:ext cx="6101993" cy="338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7164388" y="1989138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sz="2400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619250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 flipH="1">
            <a:off x="718792" y="3214668"/>
            <a:ext cx="296838" cy="66628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313955" y="410116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/>
              <a:t>500 g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>
            <a:off x="2021554" y="2954415"/>
            <a:ext cx="323850" cy="78806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1483577" y="38809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/>
              <a:t>1 kg</a:t>
            </a: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H="1">
            <a:off x="3194890" y="3083288"/>
            <a:ext cx="289458" cy="92779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4284663" y="587692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6157" name="Text Box 21"/>
          <p:cNvSpPr txBox="1">
            <a:spLocks noChangeArrowheads="1"/>
          </p:cNvSpPr>
          <p:nvPr/>
        </p:nvSpPr>
        <p:spPr bwMode="auto">
          <a:xfrm>
            <a:off x="2441311" y="417539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/>
              <a:t>180 g</a:t>
            </a:r>
          </a:p>
        </p:txBody>
      </p:sp>
      <p:sp>
        <p:nvSpPr>
          <p:cNvPr id="6158" name="Line 22"/>
          <p:cNvSpPr>
            <a:spLocks noChangeShapeType="1"/>
          </p:cNvSpPr>
          <p:nvPr/>
        </p:nvSpPr>
        <p:spPr bwMode="auto">
          <a:xfrm flipH="1">
            <a:off x="4140199" y="3340273"/>
            <a:ext cx="144463" cy="670806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Text Box 24"/>
          <p:cNvSpPr txBox="1">
            <a:spLocks noChangeArrowheads="1"/>
          </p:cNvSpPr>
          <p:nvPr/>
        </p:nvSpPr>
        <p:spPr bwMode="auto">
          <a:xfrm>
            <a:off x="3672681" y="4144368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/>
              <a:t>400 g</a:t>
            </a:r>
          </a:p>
        </p:txBody>
      </p:sp>
      <p:sp>
        <p:nvSpPr>
          <p:cNvPr id="6160" name="Line 25"/>
          <p:cNvSpPr>
            <a:spLocks noChangeShapeType="1"/>
          </p:cNvSpPr>
          <p:nvPr/>
        </p:nvSpPr>
        <p:spPr bwMode="auto">
          <a:xfrm>
            <a:off x="4896644" y="3417521"/>
            <a:ext cx="396081" cy="59355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1" name="Text Box 26"/>
          <p:cNvSpPr txBox="1">
            <a:spLocks noChangeArrowheads="1"/>
          </p:cNvSpPr>
          <p:nvPr/>
        </p:nvSpPr>
        <p:spPr bwMode="auto">
          <a:xfrm>
            <a:off x="5102108" y="4138159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/>
              <a:t>500 g</a:t>
            </a:r>
          </a:p>
        </p:txBody>
      </p:sp>
      <p:sp>
        <p:nvSpPr>
          <p:cNvPr id="6162" name="Line 27"/>
          <p:cNvSpPr>
            <a:spLocks noChangeShapeType="1"/>
          </p:cNvSpPr>
          <p:nvPr/>
        </p:nvSpPr>
        <p:spPr bwMode="auto">
          <a:xfrm flipV="1">
            <a:off x="6084168" y="1797968"/>
            <a:ext cx="576064" cy="98296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Text Box 28"/>
          <p:cNvSpPr txBox="1">
            <a:spLocks noChangeArrowheads="1"/>
          </p:cNvSpPr>
          <p:nvPr/>
        </p:nvSpPr>
        <p:spPr bwMode="auto">
          <a:xfrm>
            <a:off x="6267591" y="134076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/>
              <a:t>100 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00" y="4807288"/>
            <a:ext cx="3440745" cy="206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15" y="5157192"/>
            <a:ext cx="1616075" cy="53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3791452"/>
            <a:ext cx="12128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31" y="5738019"/>
            <a:ext cx="1354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85" y="5453030"/>
            <a:ext cx="23288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97827"/>
            <a:ext cx="720989" cy="104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88" y="6065663"/>
            <a:ext cx="11588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688632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Hmotnost</a:t>
            </a:r>
            <a:r>
              <a:rPr lang="cs-CZ" sz="2600" dirty="0" smtClean="0"/>
              <a:t> tělesa nám udává množství látky v tělese.</a:t>
            </a:r>
          </a:p>
          <a:p>
            <a:r>
              <a:rPr lang="cs-CZ" sz="2600" dirty="0" smtClean="0"/>
              <a:t>Značka : </a:t>
            </a:r>
            <a:r>
              <a:rPr lang="cs-CZ" sz="2600" dirty="0" smtClean="0">
                <a:solidFill>
                  <a:srgbClr val="FF0000"/>
                </a:solidFill>
              </a:rPr>
              <a:t>m</a:t>
            </a:r>
          </a:p>
          <a:p>
            <a:r>
              <a:rPr lang="cs-CZ" sz="2600" dirty="0" smtClean="0"/>
              <a:t>Základní jednotka : </a:t>
            </a:r>
            <a:r>
              <a:rPr lang="cs-CZ" sz="2600" dirty="0" smtClean="0">
                <a:solidFill>
                  <a:srgbClr val="FF0000"/>
                </a:solidFill>
              </a:rPr>
              <a:t>kilogram (kg)</a:t>
            </a:r>
          </a:p>
          <a:p>
            <a:r>
              <a:rPr lang="cs-CZ" sz="2600" dirty="0" smtClean="0"/>
              <a:t>Prototyp kilogramu je uložen  v Mezinárodním  úřadu pro váhy a míry v </a:t>
            </a:r>
            <a:r>
              <a:rPr lang="cs-CZ" sz="2600" dirty="0" err="1" smtClean="0"/>
              <a:t>Sèvres</a:t>
            </a:r>
            <a:r>
              <a:rPr lang="cs-CZ" sz="2600" dirty="0" smtClean="0"/>
              <a:t> u Paříže.</a:t>
            </a:r>
          </a:p>
          <a:p>
            <a:pPr marL="0" indent="0">
              <a:buNone/>
            </a:pPr>
            <a:endParaRPr lang="cs-CZ" sz="26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01673" y="4163284"/>
            <a:ext cx="2845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Je to </a:t>
            </a:r>
            <a:r>
              <a:rPr lang="cs-CZ" dirty="0" smtClean="0">
                <a:solidFill>
                  <a:schemeClr val="tx2"/>
                </a:solidFill>
              </a:rPr>
              <a:t>válec </a:t>
            </a:r>
            <a:r>
              <a:rPr lang="cs-CZ" dirty="0">
                <a:solidFill>
                  <a:schemeClr val="tx2"/>
                </a:solidFill>
              </a:rPr>
              <a:t>ze slitiny platiny a </a:t>
            </a:r>
            <a:r>
              <a:rPr lang="cs-CZ" dirty="0" smtClean="0">
                <a:solidFill>
                  <a:schemeClr val="tx2"/>
                </a:solidFill>
              </a:rPr>
              <a:t>iridia. Jeden kilogram byl stanoven jako hmotnost 1dm</a:t>
            </a:r>
            <a:r>
              <a:rPr lang="cs-CZ" baseline="30000" dirty="0" smtClean="0">
                <a:solidFill>
                  <a:schemeClr val="tx2"/>
                </a:solidFill>
              </a:rPr>
              <a:t>3</a:t>
            </a:r>
            <a:r>
              <a:rPr lang="cs-CZ" dirty="0" smtClean="0">
                <a:solidFill>
                  <a:schemeClr val="tx2"/>
                </a:solidFill>
              </a:rPr>
              <a:t> čisté, odstáté vody o teplotě 4°C.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73" y="4153849"/>
            <a:ext cx="2880320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4" y="3543814"/>
            <a:ext cx="1919497" cy="271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Jak zapisujeme naměřenou hodnotu hmotnosti</a:t>
            </a:r>
            <a:endParaRPr lang="cs-CZ" sz="1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4000" dirty="0" smtClean="0">
                <a:solidFill>
                  <a:srgbClr val="FF0000"/>
                </a:solidFill>
              </a:rPr>
              <a:t>m		=	25,6  		t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Označení	hodnota měření	    jednotky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Převody jednotek hmotnosti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 t = 1 000 kg			1 q = 100 kg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1 kg = 1 000 g			1 dkg = 10 g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1 g = 1 000 mg			1 kg = 100 dkg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t		    q	          kg	       dkg	    g	       mg	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1115616" y="134076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3707904" y="134076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6156176" y="134076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hnutá šipka nahoru 7"/>
          <p:cNvSpPr/>
          <p:nvPr/>
        </p:nvSpPr>
        <p:spPr>
          <a:xfrm>
            <a:off x="539552" y="6093296"/>
            <a:ext cx="1512168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nahoru 8"/>
          <p:cNvSpPr/>
          <p:nvPr/>
        </p:nvSpPr>
        <p:spPr>
          <a:xfrm>
            <a:off x="2051720" y="6093296"/>
            <a:ext cx="1440160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nahoru 9"/>
          <p:cNvSpPr/>
          <p:nvPr/>
        </p:nvSpPr>
        <p:spPr>
          <a:xfrm>
            <a:off x="3491880" y="6093296"/>
            <a:ext cx="1512168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nahoru 10"/>
          <p:cNvSpPr/>
          <p:nvPr/>
        </p:nvSpPr>
        <p:spPr>
          <a:xfrm>
            <a:off x="5076056" y="6093296"/>
            <a:ext cx="1440160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lů 11"/>
          <p:cNvSpPr/>
          <p:nvPr/>
        </p:nvSpPr>
        <p:spPr>
          <a:xfrm flipH="1">
            <a:off x="3491880" y="5229200"/>
            <a:ext cx="151216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dolů 12"/>
          <p:cNvSpPr/>
          <p:nvPr/>
        </p:nvSpPr>
        <p:spPr>
          <a:xfrm flipH="1">
            <a:off x="5076056" y="5229200"/>
            <a:ext cx="136815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lů 13"/>
          <p:cNvSpPr/>
          <p:nvPr/>
        </p:nvSpPr>
        <p:spPr>
          <a:xfrm flipH="1">
            <a:off x="1979712" y="5229200"/>
            <a:ext cx="151216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Zahnutá šipka dolů 14"/>
          <p:cNvSpPr/>
          <p:nvPr/>
        </p:nvSpPr>
        <p:spPr>
          <a:xfrm flipH="1">
            <a:off x="539552" y="5233754"/>
            <a:ext cx="144016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43608" y="480170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411760" y="47971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100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51920" y="47971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100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64088" y="47971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</a:t>
            </a:r>
            <a:endParaRPr lang="cs-CZ" sz="2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27584" y="645789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339752" y="645789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100</a:t>
            </a:r>
            <a:endParaRPr lang="cs-CZ" sz="2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851920" y="645789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100</a:t>
            </a:r>
            <a:endParaRPr lang="cs-CZ" sz="2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732240" y="645789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1000</a:t>
            </a:r>
            <a:endParaRPr lang="cs-CZ" sz="2000" dirty="0"/>
          </a:p>
        </p:txBody>
      </p:sp>
      <p:sp>
        <p:nvSpPr>
          <p:cNvPr id="24" name="Zahnutá šipka nahoru 23"/>
          <p:cNvSpPr/>
          <p:nvPr/>
        </p:nvSpPr>
        <p:spPr>
          <a:xfrm>
            <a:off x="6516216" y="6093296"/>
            <a:ext cx="1440160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Zahnutá šipka dolů 24"/>
          <p:cNvSpPr/>
          <p:nvPr/>
        </p:nvSpPr>
        <p:spPr>
          <a:xfrm flipH="1">
            <a:off x="6516216" y="5229200"/>
            <a:ext cx="136815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804248" y="47971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: 1000</a:t>
            </a:r>
            <a:endParaRPr lang="cs-CZ" sz="2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364088" y="645789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. 10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12776"/>
            <a:ext cx="7984397" cy="5184576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Kuchyňské váhy </a:t>
            </a:r>
          </a:p>
          <a:p>
            <a:pPr marL="0" indent="0">
              <a:buNone/>
            </a:pPr>
            <a:r>
              <a:rPr lang="cs-CZ" sz="2600" dirty="0" smtClean="0"/>
              <a:t>- slouží k odměřování přísad do jídla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 smtClean="0"/>
              <a:t>Osobní váhy</a:t>
            </a:r>
          </a:p>
          <a:p>
            <a:pPr marL="0" indent="0">
              <a:buNone/>
            </a:pPr>
            <a:r>
              <a:rPr lang="cs-CZ" sz="2600" dirty="0"/>
              <a:t>-</a:t>
            </a:r>
            <a:r>
              <a:rPr lang="cs-CZ" sz="2600" dirty="0" smtClean="0"/>
              <a:t> k zjišťování vlastní </a:t>
            </a:r>
          </a:p>
          <a:p>
            <a:pPr marL="0" indent="0">
              <a:buNone/>
            </a:pPr>
            <a:r>
              <a:rPr lang="cs-CZ" sz="2600" dirty="0" smtClean="0"/>
              <a:t>hmotnosti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endParaRPr lang="cs-CZ" sz="2600" b="1" dirty="0" smtClean="0"/>
          </a:p>
          <a:p>
            <a:pPr lvl="0"/>
            <a:endParaRPr lang="cs-CZ" sz="2600" dirty="0"/>
          </a:p>
          <a:p>
            <a:endParaRPr lang="cs-CZ" sz="2600" dirty="0"/>
          </a:p>
          <a:p>
            <a:endParaRPr lang="cs-CZ" sz="2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35280" cy="936104"/>
          </a:xfrm>
        </p:spPr>
        <p:txBody>
          <a:bodyPr>
            <a:normAutofit/>
          </a:bodyPr>
          <a:lstStyle/>
          <a:p>
            <a:pPr lvl="0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 měření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hmotnosti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používají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váhy.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6107"/>
            <a:ext cx="2520280" cy="167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etra.kejkrtova\Pictures\2013-07-06 001\P107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75" y="4506707"/>
            <a:ext cx="2074345" cy="19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3195"/>
            <a:ext cx="2271539" cy="18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16991"/>
            <a:ext cx="1527345" cy="203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43" y="2396607"/>
            <a:ext cx="2475792" cy="18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600" b="1" dirty="0" smtClean="0"/>
              <a:t>Pružinové váhy </a:t>
            </a:r>
          </a:p>
          <a:p>
            <a:pPr lvl="0"/>
            <a:endParaRPr lang="cs-CZ" sz="2600" b="1" dirty="0" smtClean="0"/>
          </a:p>
          <a:p>
            <a:pPr lvl="0"/>
            <a:endParaRPr lang="cs-CZ" sz="2600" b="1" dirty="0" smtClean="0"/>
          </a:p>
          <a:p>
            <a:pPr marL="0" lvl="0" indent="0">
              <a:buNone/>
            </a:pPr>
            <a:r>
              <a:rPr lang="cs-CZ" sz="2600" dirty="0" smtClean="0"/>
              <a:t>-  pracují na principu deformace pružiny</a:t>
            </a:r>
          </a:p>
          <a:p>
            <a:pPr marL="0" lvl="0" indent="0">
              <a:buNone/>
            </a:pPr>
            <a:r>
              <a:rPr lang="cs-CZ" sz="2600" dirty="0" smtClean="0"/>
              <a:t> např. </a:t>
            </a:r>
            <a:r>
              <a:rPr lang="cs-CZ" sz="2600" b="1" dirty="0" smtClean="0"/>
              <a:t>mincíř </a:t>
            </a:r>
            <a:r>
              <a:rPr lang="cs-CZ" sz="2600" dirty="0" smtClean="0"/>
              <a:t>dodnes se občas používá</a:t>
            </a:r>
          </a:p>
          <a:p>
            <a:pPr marL="0" lvl="0" indent="0">
              <a:buNone/>
            </a:pPr>
            <a:r>
              <a:rPr lang="cs-CZ" sz="2600" dirty="0" smtClean="0"/>
              <a:t> v zemědělství k měření hmotnosti </a:t>
            </a:r>
          </a:p>
          <a:p>
            <a:pPr marL="0" lvl="0" indent="0">
              <a:buNone/>
            </a:pPr>
            <a:r>
              <a:rPr lang="cs-CZ" sz="2600" dirty="0" smtClean="0"/>
              <a:t>pytlů s obilím) </a:t>
            </a:r>
          </a:p>
          <a:p>
            <a:pPr marL="0" lvl="0" indent="0">
              <a:buNone/>
            </a:pPr>
            <a:endParaRPr lang="cs-CZ" sz="2600" dirty="0" smtClean="0"/>
          </a:p>
          <a:p>
            <a:pPr lvl="0"/>
            <a:r>
              <a:rPr lang="cs-CZ" sz="2600" b="1" dirty="0" smtClean="0"/>
              <a:t>Obchodní váhy </a:t>
            </a:r>
            <a:endParaRPr lang="cs-CZ" sz="2600" b="1" dirty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 smtClean="0"/>
          </a:p>
          <a:p>
            <a:pPr lvl="0"/>
            <a:r>
              <a:rPr lang="cs-CZ" sz="2600" b="1" dirty="0" smtClean="0"/>
              <a:t>Digitální váhy </a:t>
            </a:r>
            <a:r>
              <a:rPr lang="cs-CZ" sz="2600" dirty="0" smtClean="0"/>
              <a:t>– přímo na displeji odečteme naměřenou hodnotu</a:t>
            </a:r>
          </a:p>
          <a:p>
            <a:pPr marL="0" lvl="0" indent="0">
              <a:buNone/>
            </a:pPr>
            <a:endParaRPr lang="cs-CZ" sz="2600" dirty="0"/>
          </a:p>
          <a:p>
            <a:endParaRPr lang="cs-CZ" sz="2600" dirty="0"/>
          </a:p>
          <a:p>
            <a:endParaRPr lang="cs-CZ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9179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10343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14" y="3335120"/>
            <a:ext cx="2214935" cy="221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36" y="260648"/>
            <a:ext cx="1358219" cy="293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1" y="404664"/>
            <a:ext cx="7740849" cy="5721499"/>
          </a:xfrm>
        </p:spPr>
        <p:txBody>
          <a:bodyPr>
            <a:normAutofit/>
          </a:bodyPr>
          <a:lstStyle/>
          <a:p>
            <a:pPr lvl="0"/>
            <a:r>
              <a:rPr lang="cs-CZ" sz="2600" b="1" dirty="0"/>
              <a:t>Listovní </a:t>
            </a:r>
            <a:r>
              <a:rPr lang="cs-CZ" sz="2600" b="1" dirty="0" smtClean="0"/>
              <a:t>váhy</a:t>
            </a:r>
          </a:p>
          <a:p>
            <a:pPr marL="0" lvl="0" indent="0">
              <a:buNone/>
            </a:pPr>
            <a:r>
              <a:rPr lang="cs-CZ" sz="2600" b="1" dirty="0" smtClean="0"/>
              <a:t> </a:t>
            </a:r>
            <a:r>
              <a:rPr lang="cs-CZ" sz="2600" dirty="0"/>
              <a:t>– dříve se </a:t>
            </a:r>
            <a:r>
              <a:rPr lang="cs-CZ" sz="2600" dirty="0" smtClean="0"/>
              <a:t>používaly k </a:t>
            </a:r>
            <a:r>
              <a:rPr lang="cs-CZ" sz="2600" dirty="0"/>
              <a:t>měření hmotnosti např. </a:t>
            </a:r>
            <a:r>
              <a:rPr lang="cs-CZ" sz="2600" dirty="0" smtClean="0"/>
              <a:t>dopisů</a:t>
            </a:r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r>
              <a:rPr lang="cs-CZ" sz="2600" b="1" dirty="0"/>
              <a:t>Rovnoramenné váhy</a:t>
            </a:r>
          </a:p>
          <a:p>
            <a:pPr marL="0" indent="0">
              <a:buNone/>
            </a:pPr>
            <a:r>
              <a:rPr lang="cs-CZ" sz="2600" dirty="0" smtClean="0"/>
              <a:t>- nejčastěji používané</a:t>
            </a:r>
          </a:p>
          <a:p>
            <a:pPr marL="0" indent="0">
              <a:buNone/>
            </a:pPr>
            <a:r>
              <a:rPr lang="cs-CZ" sz="2600" dirty="0" smtClean="0"/>
              <a:t> ve </a:t>
            </a:r>
            <a:r>
              <a:rPr lang="cs-CZ" sz="2600" dirty="0"/>
              <a:t>fyzice </a:t>
            </a:r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endParaRPr lang="cs-CZ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4380"/>
            <a:ext cx="1800200" cy="239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etra.kejkrtova\Pictures\2013-07-18 001\P107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41232"/>
            <a:ext cx="1788797" cy="23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etra.kejkrtova\Pictures\2013-09-15 001\P1070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79" y="4293095"/>
            <a:ext cx="2403444" cy="22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48" y="2608144"/>
            <a:ext cx="28590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1412776"/>
            <a:ext cx="7552349" cy="417646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Brutto – celková hmotnost obsahu i s obalem (plechovkou, krabicí, papírem,…)</a:t>
            </a:r>
          </a:p>
          <a:p>
            <a:r>
              <a:rPr lang="cs-CZ" sz="2600" dirty="0" smtClean="0"/>
              <a:t>Netto – hmotnost pouze obsahu čistá hmotnost potravin)</a:t>
            </a:r>
          </a:p>
          <a:p>
            <a:r>
              <a:rPr lang="cs-CZ" sz="2600" dirty="0" smtClean="0"/>
              <a:t>Tára – hmotnost obalu</a:t>
            </a:r>
            <a:endParaRPr lang="cs-CZ" sz="2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Na výrobcích je udávána hmotnost, ale jaká?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7" y="4293093"/>
            <a:ext cx="2504381" cy="20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77" y="4293094"/>
            <a:ext cx="2660400" cy="207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293095"/>
            <a:ext cx="2765204" cy="207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308</Words>
  <Application>Microsoft Office PowerPoint</Application>
  <PresentationFormat>Předvádění na obrazovce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Hmotnost</vt:lpstr>
      <vt:lpstr>Co je to hmotnost a kde se s ní setkáme?</vt:lpstr>
      <vt:lpstr>Prezentace aplikace PowerPoint</vt:lpstr>
      <vt:lpstr>Prezentace aplikace PowerPoint</vt:lpstr>
      <vt:lpstr>Prezentace aplikace PowerPoint</vt:lpstr>
      <vt:lpstr>K měření hmotnosti se používají váhy.</vt:lpstr>
      <vt:lpstr>Prezentace aplikace PowerPoint</vt:lpstr>
      <vt:lpstr>Prezentace aplikace PowerPoint</vt:lpstr>
      <vt:lpstr>Na výrobcích je udávána hmotnost, ale jaká?</vt:lpstr>
      <vt:lpstr>Procvičení</vt:lpstr>
      <vt:lpstr>Procvičení- řešení</vt:lpstr>
      <vt:lpstr>Zápis do sešitu             Hmotnost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Hmotnost</dc:title>
  <dc:creator>Vaclav</dc:creator>
  <cp:lastModifiedBy>Alena</cp:lastModifiedBy>
  <cp:revision>45</cp:revision>
  <dcterms:created xsi:type="dcterms:W3CDTF">2012-07-27T07:11:00Z</dcterms:created>
  <dcterms:modified xsi:type="dcterms:W3CDTF">2021-01-23T17:24:24Z</dcterms:modified>
</cp:coreProperties>
</file>