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6" r:id="rId9"/>
    <p:sldId id="26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7D3E-74C6-4A0E-BE24-AE8E94918113}" type="datetimeFigureOut">
              <a:rPr lang="cs-CZ" smtClean="0"/>
              <a:pPr/>
              <a:t>05.03.2021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35EF-7B97-4D70-B468-9472C9611C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7D3E-74C6-4A0E-BE24-AE8E94918113}" type="datetimeFigureOut">
              <a:rPr lang="cs-CZ" smtClean="0"/>
              <a:pPr/>
              <a:t>05.03.2021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35EF-7B97-4D70-B468-9472C9611C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7D3E-74C6-4A0E-BE24-AE8E94918113}" type="datetimeFigureOut">
              <a:rPr lang="cs-CZ" smtClean="0"/>
              <a:pPr/>
              <a:t>05.03.2021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35EF-7B97-4D70-B468-9472C9611C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7D3E-74C6-4A0E-BE24-AE8E94918113}" type="datetimeFigureOut">
              <a:rPr lang="cs-CZ" smtClean="0"/>
              <a:pPr/>
              <a:t>05.03.2021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35EF-7B97-4D70-B468-9472C9611C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7D3E-74C6-4A0E-BE24-AE8E94918113}" type="datetimeFigureOut">
              <a:rPr lang="cs-CZ" smtClean="0"/>
              <a:pPr/>
              <a:t>05.03.2021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35EF-7B97-4D70-B468-9472C9611C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7D3E-74C6-4A0E-BE24-AE8E94918113}" type="datetimeFigureOut">
              <a:rPr lang="cs-CZ" smtClean="0"/>
              <a:pPr/>
              <a:t>05.03.2021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35EF-7B97-4D70-B468-9472C9611C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7D3E-74C6-4A0E-BE24-AE8E94918113}" type="datetimeFigureOut">
              <a:rPr lang="cs-CZ" smtClean="0"/>
              <a:pPr/>
              <a:t>05.03.2021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35EF-7B97-4D70-B468-9472C9611C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7D3E-74C6-4A0E-BE24-AE8E94918113}" type="datetimeFigureOut">
              <a:rPr lang="cs-CZ" smtClean="0"/>
              <a:pPr/>
              <a:t>05.03.2021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35EF-7B97-4D70-B468-9472C9611C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7D3E-74C6-4A0E-BE24-AE8E94918113}" type="datetimeFigureOut">
              <a:rPr lang="cs-CZ" smtClean="0"/>
              <a:pPr/>
              <a:t>05.03.2021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35EF-7B97-4D70-B468-9472C9611C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7D3E-74C6-4A0E-BE24-AE8E94918113}" type="datetimeFigureOut">
              <a:rPr lang="cs-CZ" smtClean="0"/>
              <a:pPr/>
              <a:t>05.03.2021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35EF-7B97-4D70-B468-9472C9611C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67D3E-74C6-4A0E-BE24-AE8E94918113}" type="datetimeFigureOut">
              <a:rPr lang="cs-CZ" smtClean="0"/>
              <a:pPr/>
              <a:t>05.03.2021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035EF-7B97-4D70-B468-9472C9611C4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67D3E-74C6-4A0E-BE24-AE8E94918113}" type="datetimeFigureOut">
              <a:rPr lang="cs-CZ" smtClean="0"/>
              <a:pPr/>
              <a:t>05.03.2021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35EF-7B97-4D70-B468-9472C9611C4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6600" dirty="0" smtClean="0">
                <a:solidFill>
                  <a:srgbClr val="0070C0"/>
                </a:solidFill>
              </a:rPr>
              <a:t>Měření objemu pevného tělesa</a:t>
            </a:r>
            <a:endParaRPr lang="cs-CZ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Postup při měření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1152127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Zjistíme, jaké jednotky jsou uvedeny na odměrném válci a stanovíme hodnotu nejmenšího dílku.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988840"/>
            <a:ext cx="475252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cs-CZ" sz="3000" dirty="0" smtClean="0">
                <a:solidFill>
                  <a:srgbClr val="FF0000"/>
                </a:solidFill>
              </a:rPr>
              <a:t>Nalijeme do válce vodu.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cs-CZ" sz="3000" dirty="0" smtClean="0">
                <a:solidFill>
                  <a:srgbClr val="00B050"/>
                </a:solidFill>
              </a:rPr>
              <a:t>Odečteme objem vody.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cs-CZ" sz="3000" dirty="0" smtClean="0">
                <a:solidFill>
                  <a:srgbClr val="FF0000"/>
                </a:solidFill>
              </a:rPr>
              <a:t>Ponoříme těleso.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cs-CZ" sz="3000" dirty="0" smtClean="0">
                <a:solidFill>
                  <a:srgbClr val="00B050"/>
                </a:solidFill>
              </a:rPr>
              <a:t>Odečteme objem vody s ponořeným tělesem.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522920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cs-CZ" sz="3000" dirty="0" smtClean="0">
                <a:solidFill>
                  <a:srgbClr val="FF0000"/>
                </a:solidFill>
              </a:rPr>
              <a:t>Spočítáme objem tělesa- od objemu vody s tělesem odečteme objem vody.</a:t>
            </a:r>
          </a:p>
        </p:txBody>
      </p:sp>
      <p:pic>
        <p:nvPicPr>
          <p:cNvPr id="7" name="Obrázek 6" descr="měření obje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060848"/>
            <a:ext cx="3941670" cy="30243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508104" y="22768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ml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524328" y="227687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bg2">
                    <a:lumMod val="25000"/>
                  </a:schemeClr>
                </a:solidFill>
              </a:rPr>
              <a:t>ml</a:t>
            </a:r>
            <a:endParaRPr lang="cs-CZ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Příklad určení objemu kamene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Hodnota nejmenšího dílku:	1 ml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Objem </a:t>
            </a:r>
            <a:r>
              <a:rPr lang="cs-CZ" dirty="0" smtClean="0">
                <a:solidFill>
                  <a:srgbClr val="00B050"/>
                </a:solidFill>
              </a:rPr>
              <a:t>vody:			V</a:t>
            </a:r>
            <a:r>
              <a:rPr lang="cs-CZ" baseline="-25000" dirty="0" smtClean="0">
                <a:solidFill>
                  <a:srgbClr val="00B050"/>
                </a:solidFill>
              </a:rPr>
              <a:t>1</a:t>
            </a:r>
            <a:r>
              <a:rPr lang="cs-CZ" dirty="0" smtClean="0">
                <a:solidFill>
                  <a:srgbClr val="00B050"/>
                </a:solidFill>
              </a:rPr>
              <a:t> = 30 ml</a:t>
            </a:r>
          </a:p>
          <a:p>
            <a:pPr>
              <a:buNone/>
            </a:pPr>
            <a:r>
              <a:rPr lang="cs-CZ" dirty="0" smtClean="0">
                <a:solidFill>
                  <a:srgbClr val="0070C0"/>
                </a:solidFill>
              </a:rPr>
              <a:t>Objem vody po ponoření kamene: V</a:t>
            </a:r>
            <a:r>
              <a:rPr lang="cs-CZ" baseline="-25000" dirty="0" smtClean="0">
                <a:solidFill>
                  <a:srgbClr val="0070C0"/>
                </a:solidFill>
              </a:rPr>
              <a:t>2</a:t>
            </a:r>
            <a:r>
              <a:rPr lang="cs-CZ" dirty="0" smtClean="0">
                <a:solidFill>
                  <a:srgbClr val="0070C0"/>
                </a:solidFill>
              </a:rPr>
              <a:t> = 41 ml</a:t>
            </a:r>
          </a:p>
          <a:p>
            <a:pPr>
              <a:buNone/>
            </a:pPr>
            <a:r>
              <a:rPr lang="cs-CZ" dirty="0" smtClean="0">
                <a:solidFill>
                  <a:srgbClr val="00B050"/>
                </a:solidFill>
              </a:rPr>
              <a:t>Objem kamene:	V = V</a:t>
            </a:r>
            <a:r>
              <a:rPr lang="cs-CZ" baseline="-25000" dirty="0" smtClean="0">
                <a:solidFill>
                  <a:srgbClr val="00B050"/>
                </a:solidFill>
              </a:rPr>
              <a:t>2</a:t>
            </a:r>
            <a:r>
              <a:rPr lang="cs-CZ" dirty="0" smtClean="0">
                <a:solidFill>
                  <a:srgbClr val="00B050"/>
                </a:solidFill>
              </a:rPr>
              <a:t> - V</a:t>
            </a:r>
            <a:r>
              <a:rPr lang="cs-CZ" baseline="-25000" dirty="0" smtClean="0">
                <a:solidFill>
                  <a:srgbClr val="00B050"/>
                </a:solidFill>
              </a:rPr>
              <a:t>1</a:t>
            </a:r>
            <a:r>
              <a:rPr lang="cs-CZ" dirty="0" smtClean="0">
                <a:solidFill>
                  <a:srgbClr val="00B050"/>
                </a:solidFill>
              </a:rPr>
              <a:t> = 41 – 30 = 11 </a:t>
            </a:r>
            <a:r>
              <a:rPr lang="cs-CZ" dirty="0" smtClean="0">
                <a:solidFill>
                  <a:srgbClr val="00B050"/>
                </a:solidFill>
              </a:rPr>
              <a:t>ml</a:t>
            </a:r>
          </a:p>
          <a:p>
            <a:pPr>
              <a:buNone/>
            </a:pP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 smtClean="0">
                <a:solidFill>
                  <a:srgbClr val="00B050"/>
                </a:solidFill>
              </a:rPr>
              <a:t>                                        =  11 ml = 11 cm</a:t>
            </a:r>
            <a:r>
              <a:rPr lang="cs-CZ" baseline="30000" dirty="0" smtClean="0">
                <a:solidFill>
                  <a:srgbClr val="00B050"/>
                </a:solidFill>
              </a:rPr>
              <a:t>3</a:t>
            </a:r>
            <a:endParaRPr lang="cs-CZ" baseline="30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>
                <a:solidFill>
                  <a:srgbClr val="FF0000"/>
                </a:solidFill>
              </a:rPr>
              <a:t>Kámen má objem 11 ml.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IMG_0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1770" t="7517" r="61336" b="60146"/>
          <a:stretch>
            <a:fillRect/>
          </a:stretch>
        </p:blipFill>
        <p:spPr>
          <a:xfrm>
            <a:off x="6084168" y="1196752"/>
            <a:ext cx="2664296" cy="4104456"/>
          </a:xfrm>
        </p:spPr>
      </p:pic>
      <p:pic>
        <p:nvPicPr>
          <p:cNvPr id="5" name="Zástupný symbol pro obsah 4" descr="IMG_0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283" t="2504" r="79918" b="60013"/>
          <a:stretch>
            <a:fillRect/>
          </a:stretch>
        </p:blipFill>
        <p:spPr>
          <a:xfrm>
            <a:off x="1475656" y="1340768"/>
            <a:ext cx="1701522" cy="417646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Jaký je objem pevného tělesa v odměrném válci?</a:t>
            </a:r>
            <a:endParaRPr lang="cs-CZ" dirty="0"/>
          </a:p>
        </p:txBody>
      </p:sp>
      <p:sp>
        <p:nvSpPr>
          <p:cNvPr id="7" name="Oválný popisek 6"/>
          <p:cNvSpPr/>
          <p:nvPr/>
        </p:nvSpPr>
        <p:spPr>
          <a:xfrm>
            <a:off x="179512" y="1412776"/>
            <a:ext cx="1872208" cy="2016224"/>
          </a:xfrm>
          <a:prstGeom prst="wedgeEllipseCallout">
            <a:avLst>
              <a:gd name="adj1" fmla="val 32378"/>
              <a:gd name="adj2" fmla="val 91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Arial Black" pitchFamily="34" charset="0"/>
              </a:rPr>
              <a:t>Objem kapaliny je 8 ml</a:t>
            </a:r>
            <a:endParaRPr lang="cs-CZ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772816"/>
            <a:ext cx="2160240" cy="2232248"/>
          </a:xfrm>
          <a:prstGeom prst="wedgeEllipseCallout">
            <a:avLst>
              <a:gd name="adj1" fmla="val -58481"/>
              <a:gd name="adj2" fmla="val 54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Arial Black" pitchFamily="34" charset="0"/>
              </a:rPr>
              <a:t>Objem kapaliny s pevným tělesem je 9 ml </a:t>
            </a:r>
          </a:p>
        </p:txBody>
      </p:sp>
      <p:sp>
        <p:nvSpPr>
          <p:cNvPr id="9" name="Šrafovaná šipka doprava 8"/>
          <p:cNvSpPr/>
          <p:nvPr/>
        </p:nvSpPr>
        <p:spPr>
          <a:xfrm>
            <a:off x="683568" y="5301208"/>
            <a:ext cx="2880320" cy="12961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Arial Black" pitchFamily="34" charset="0"/>
              </a:rPr>
              <a:t>Objem pevného tělesa je 9 – 8 = 1ml</a:t>
            </a:r>
          </a:p>
        </p:txBody>
      </p:sp>
      <p:sp>
        <p:nvSpPr>
          <p:cNvPr id="10" name="Oválný popisek 9"/>
          <p:cNvSpPr/>
          <p:nvPr/>
        </p:nvSpPr>
        <p:spPr>
          <a:xfrm>
            <a:off x="4139952" y="4077072"/>
            <a:ext cx="2016224" cy="1080120"/>
          </a:xfrm>
          <a:prstGeom prst="wedgeEllipseCallout">
            <a:avLst>
              <a:gd name="adj1" fmla="val 56407"/>
              <a:gd name="adj2" fmla="val -76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Arial Black" pitchFamily="34" charset="0"/>
              </a:rPr>
              <a:t>Objem kapaliny je 42 ml</a:t>
            </a:r>
          </a:p>
          <a:p>
            <a:pPr algn="ctr"/>
            <a:endParaRPr lang="cs-CZ" dirty="0"/>
          </a:p>
        </p:txBody>
      </p:sp>
      <p:sp>
        <p:nvSpPr>
          <p:cNvPr id="11" name="Oválný popisek 10"/>
          <p:cNvSpPr/>
          <p:nvPr/>
        </p:nvSpPr>
        <p:spPr>
          <a:xfrm>
            <a:off x="5868144" y="1268760"/>
            <a:ext cx="2376264" cy="1584176"/>
          </a:xfrm>
          <a:prstGeom prst="wedgeEllipseCallout">
            <a:avLst>
              <a:gd name="adj1" fmla="val 32078"/>
              <a:gd name="adj2" fmla="val 829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Arial Black" pitchFamily="34" charset="0"/>
              </a:rPr>
              <a:t>Objem kapaliny s pevným tělesem je 52 ml </a:t>
            </a:r>
            <a:endParaRPr lang="cs-CZ" dirty="0"/>
          </a:p>
        </p:txBody>
      </p:sp>
      <p:sp>
        <p:nvSpPr>
          <p:cNvPr id="12" name="Šrafovaná šipka doprava 11"/>
          <p:cNvSpPr/>
          <p:nvPr/>
        </p:nvSpPr>
        <p:spPr>
          <a:xfrm>
            <a:off x="5436096" y="5085184"/>
            <a:ext cx="3024336" cy="14927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Arial Black" pitchFamily="34" charset="0"/>
              </a:rPr>
              <a:t>Objem pevného tělesa je 52 - 42= 10ml</a:t>
            </a:r>
          </a:p>
        </p:txBody>
      </p:sp>
    </p:spTree>
    <p:extLst>
      <p:ext uri="{BB962C8B-B14F-4D97-AF65-F5344CB8AC3E}">
        <p14:creationId xmlns:p14="http://schemas.microsoft.com/office/powerpoint/2010/main" val="63427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Jak určíme objem sypkého tělesa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Odměříme v odměrném válci</a:t>
            </a:r>
            <a:r>
              <a:rPr lang="cs-CZ" dirty="0" smtClean="0"/>
              <a:t>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Sypkou látku nasypeme do odměrného válce a sklepeme tak, aby hladina byla vodorovná.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Odečteme objem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Měření není moc přesné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Jak zjistíme objem velkého kamene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Nemůžeme použít odměrný válec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Použijeme velký kbelík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Do kbelíku dáme kámen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Kbelík s kamenem naplníme po okraj vodou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Kámen z kbelíku vyndáme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Doléváme vodu do kbelíku až po okraj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Objem dolité vody je objem kamene</a:t>
            </a:r>
            <a:endParaRPr lang="cs-CZ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Jak zjistíme objem malých těles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52528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Do odměrného válce dáme vodu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Zjistíme objem vody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Do odměrného válce dáme větší počet malých částí(korálků)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Zjistíme objem vody s korálky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Objem jednoho korálku vypočítáme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Zjištěný objem vydělíme počtem korálků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Praktické úlohy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5256584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Urči objem klíče pomocí odměrného válce.</a:t>
            </a:r>
          </a:p>
          <a:p>
            <a:pPr marL="514350" indent="-514350" algn="just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Navrhni postup pokusu, kterým určíš objem pevného tělesa (jablka). Jablko se nevejde do odměrného válce. Postup ověř pokusem.</a:t>
            </a:r>
          </a:p>
          <a:p>
            <a:pPr marL="514350" indent="-514350" algn="just"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Máš zásobu stejných broků. Navrhni postup, kterým určíš objem jednoho broku. Postup ověř pokusem.</a:t>
            </a:r>
          </a:p>
          <a:p>
            <a:pPr marL="514350" indent="-514350" algn="just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Vypočítej objem vzduchu v prázdné učebně fyziky. Která měření musíš provést?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Praktické úlohy - postupy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Do odměrného válce nalijeme vodu a zapíšeme objem vody. Pak vhodíme klíč do odměrného válce s vodou a opět zapíšeme objem. Objem klíčku určíme rozdílem naměřených objemů.</a:t>
            </a:r>
          </a:p>
          <a:p>
            <a:pPr marL="514350" indent="-514350" algn="just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Vezmu si nádobu a naplním ji vodou až po okraj. Nádobu dám na misku. Jablko ponořím do nádoby s vodou. Voda, která vyteče na misku, přeliji do odměrného válce a určíme objem.</a:t>
            </a:r>
          </a:p>
          <a:p>
            <a:pPr marL="514350" indent="-514350" algn="just">
              <a:buAutoNum type="arabicPeriod"/>
            </a:pPr>
            <a:r>
              <a:rPr lang="cs-CZ" dirty="0" smtClean="0">
                <a:solidFill>
                  <a:srgbClr val="00B050"/>
                </a:solidFill>
              </a:rPr>
              <a:t>Do odměrného válce dáme větší počet broků, třeba 100. Zjistíme objem  a pak vydělíme počtem  broků. Tak dostaneme objem jednoho broku.</a:t>
            </a:r>
          </a:p>
          <a:p>
            <a:pPr marL="514350" indent="-514350" algn="just"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Změříme rozměry učebny (délku, šířku a výšku). Pro výpočet použijeme vzorec V = a . b . c</a:t>
            </a:r>
          </a:p>
          <a:p>
            <a:pPr marL="514350" indent="-514350" algn="just">
              <a:buAutoNum type="arabicPeriod"/>
            </a:pPr>
            <a:endParaRPr lang="cs-CZ" dirty="0" smtClean="0">
              <a:solidFill>
                <a:srgbClr val="00B050"/>
              </a:solidFill>
            </a:endParaRPr>
          </a:p>
          <a:p>
            <a:pPr marL="514350" indent="-514350" algn="just">
              <a:buAutoNum type="arabicPeriod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404</Words>
  <Application>Microsoft Office PowerPoint</Application>
  <PresentationFormat>Předvádění na obrazovce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Měření objemu pevného tělesa</vt:lpstr>
      <vt:lpstr>Postup při měření</vt:lpstr>
      <vt:lpstr>Příklad určení objemu kamene</vt:lpstr>
      <vt:lpstr>Jaký je objem pevného tělesa v odměrném válci?</vt:lpstr>
      <vt:lpstr>Jak určíme objem sypkého tělesa</vt:lpstr>
      <vt:lpstr>Jak zjistíme objem velkého kamene</vt:lpstr>
      <vt:lpstr>Jak zjistíme objem malých těles</vt:lpstr>
      <vt:lpstr>Praktické úlohy</vt:lpstr>
      <vt:lpstr>Praktické úlohy - postupy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objemu pevného tělesa</dc:title>
  <dc:creator>Vaclav</dc:creator>
  <cp:lastModifiedBy>Alena</cp:lastModifiedBy>
  <cp:revision>33</cp:revision>
  <dcterms:created xsi:type="dcterms:W3CDTF">2012-07-27T11:39:19Z</dcterms:created>
  <dcterms:modified xsi:type="dcterms:W3CDTF">2021-03-05T17:22:29Z</dcterms:modified>
</cp:coreProperties>
</file>